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58" r:id="rId3"/>
    <p:sldId id="257" r:id="rId4"/>
    <p:sldId id="347" r:id="rId5"/>
    <p:sldId id="266" r:id="rId6"/>
    <p:sldId id="258" r:id="rId7"/>
    <p:sldId id="344" r:id="rId8"/>
    <p:sldId id="260" r:id="rId9"/>
    <p:sldId id="261" r:id="rId10"/>
    <p:sldId id="262" r:id="rId11"/>
    <p:sldId id="265" r:id="rId12"/>
    <p:sldId id="264" r:id="rId13"/>
    <p:sldId id="345" r:id="rId14"/>
    <p:sldId id="346" r:id="rId15"/>
    <p:sldId id="267" r:id="rId16"/>
    <p:sldId id="348" r:id="rId17"/>
    <p:sldId id="349" r:id="rId18"/>
    <p:sldId id="350" r:id="rId19"/>
    <p:sldId id="268" r:id="rId20"/>
    <p:sldId id="269" r:id="rId21"/>
    <p:sldId id="270" r:id="rId22"/>
    <p:sldId id="272" r:id="rId23"/>
    <p:sldId id="273" r:id="rId24"/>
    <p:sldId id="274" r:id="rId25"/>
    <p:sldId id="292" r:id="rId26"/>
    <p:sldId id="291" r:id="rId27"/>
    <p:sldId id="275" r:id="rId28"/>
    <p:sldId id="276" r:id="rId29"/>
    <p:sldId id="278" r:id="rId30"/>
    <p:sldId id="279" r:id="rId31"/>
    <p:sldId id="368" r:id="rId32"/>
    <p:sldId id="293" r:id="rId33"/>
    <p:sldId id="332" r:id="rId34"/>
    <p:sldId id="333" r:id="rId35"/>
    <p:sldId id="334" r:id="rId36"/>
    <p:sldId id="369" r:id="rId37"/>
    <p:sldId id="362" r:id="rId38"/>
    <p:sldId id="363" r:id="rId39"/>
    <p:sldId id="364" r:id="rId40"/>
    <p:sldId id="335" r:id="rId41"/>
    <p:sldId id="336" r:id="rId42"/>
    <p:sldId id="337" r:id="rId43"/>
    <p:sldId id="338" r:id="rId44"/>
    <p:sldId id="339" r:id="rId45"/>
    <p:sldId id="340" r:id="rId46"/>
    <p:sldId id="341" r:id="rId47"/>
    <p:sldId id="342" r:id="rId48"/>
    <p:sldId id="343" r:id="rId49"/>
    <p:sldId id="365" r:id="rId50"/>
    <p:sldId id="366" r:id="rId51"/>
    <p:sldId id="367" r:id="rId52"/>
    <p:sldId id="360" r:id="rId53"/>
    <p:sldId id="361" r:id="rId54"/>
    <p:sldId id="359" r:id="rId55"/>
    <p:sldId id="370" r:id="rId56"/>
    <p:sldId id="35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81222489991cf586307d934ff644322e8f4251d8d86e1219ea5cda6bef2397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FCC"/>
    <a:srgbClr val="FF3399"/>
    <a:srgbClr val="5267B0"/>
    <a:srgbClr val="CC0099"/>
    <a:srgbClr val="488FCC"/>
    <a:srgbClr val="3593D3"/>
    <a:srgbClr val="9933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0B53F-ABDF-929C-71CB-8D836F39F188}" v="1468" dt="2020-12-09T20:10:01.802"/>
    <p1510:client id="{2228BA85-0CD5-418B-B5EE-C25E6D637274}" v="223" dt="2020-12-09T19:23:42.179"/>
    <p1510:client id="{85CEF55B-0DC5-4A2D-BC0F-D1541C1A765F}" v="1174" dt="2020-12-09T21:36:29.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4660"/>
  </p:normalViewPr>
  <p:slideViewPr>
    <p:cSldViewPr snapToGrid="0">
      <p:cViewPr varScale="1">
        <p:scale>
          <a:sx n="108" d="100"/>
          <a:sy n="108" d="100"/>
        </p:scale>
        <p:origin x="132" y="1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https://fhiplan-my.sharepoint.com/personal/fgomes_fhiplan_com/Documents/P1688-RiverCOG/DraftDocuments/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fhiplan-my.sharepoint.com/personal/fgomes_fhiplan_com/Documents/P1688-RiverCOG/DraftDocuments/Cha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fhiplan-my.sharepoint.com/personal/fgomes_fhiplan_com/Documents/P1688-RiverCOG/DraftDocuments/Chart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fhiplan-my.sharepoint.com/personal/fgomes_fhiplan_com/Documents/P1688-RiverCOG/DraftDocuments/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hiplan-my.sharepoint.com/personal/fgomes_fhiplan_com/Documents/P1688-RiverCOG/DraftDocuments/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fhiplan-my.sharepoint.com/personal/fgomes_fhiplan_com/Documents/P1688-RiverCOG/DraftDocuments/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hiplan-my.sharepoint.com/personal/fgomes_fhiplan_com/Documents/P1688-RiverCOG/DraftDocuments/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hiplan-my.sharepoint.com/personal/fgomes_fhiplan_com/Documents/P1688-RiverCOG/DraftDocuments/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hiplan-my.sharepoint.com/personal/fgomes_fhiplan_com/Documents/P1688-RiverCOG/DraftDocuments/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fhiplan.sharepoint.com/sites/1688RiverCOGPOCD/Shared%20Documents/General/Working%20Documents/02_Data/Data%20-%20Analysized/Percentage%20of%20Housing%20Units%20by%20Housing%20Type%20in%20201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fhiplan-my.sharepoint.com/personal/fgomes_fhiplan_com/Documents/P1688-RiverCOG/DraftDocuments/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Roboto" pitchFamily="2" charset="0"/>
                <a:cs typeface="+mn-cs"/>
              </a:defRPr>
            </a:pPr>
            <a:r>
              <a:rPr lang="en-US" sz="1600" b="1"/>
              <a:t>2019 Household Demographics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Roboto" pitchFamily="2" charset="0"/>
              <a:cs typeface="+mn-cs"/>
            </a:defRPr>
          </a:pPr>
          <a:endParaRPr lang="en-US"/>
        </a:p>
      </c:txPr>
    </c:title>
    <c:autoTitleDeleted val="0"/>
    <c:plotArea>
      <c:layout/>
      <c:barChart>
        <c:barDir val="col"/>
        <c:grouping val="clustered"/>
        <c:varyColors val="0"/>
        <c:ser>
          <c:idx val="0"/>
          <c:order val="0"/>
          <c:tx>
            <c:strRef>
              <c:f>Households!$B$1</c:f>
              <c:strCache>
                <c:ptCount val="1"/>
                <c:pt idx="0">
                  <c:v>CT</c:v>
                </c:pt>
              </c:strCache>
            </c:strRef>
          </c:tx>
          <c:spPr>
            <a:solidFill>
              <a:schemeClr val="accent1"/>
            </a:solidFill>
            <a:ln>
              <a:noFill/>
            </a:ln>
            <a:effectLst/>
          </c:spPr>
          <c:invertIfNegative val="0"/>
          <c:cat>
            <c:strRef>
              <c:f>Households!$A$2:$A$3</c:f>
              <c:strCache>
                <c:ptCount val="2"/>
                <c:pt idx="0">
                  <c:v>Non-Family Households</c:v>
                </c:pt>
                <c:pt idx="1">
                  <c:v>Households w/Children</c:v>
                </c:pt>
              </c:strCache>
            </c:strRef>
          </c:cat>
          <c:val>
            <c:numRef>
              <c:f>Households!$B$2:$B$3</c:f>
              <c:numCache>
                <c:formatCode>0%</c:formatCode>
                <c:ptCount val="2"/>
                <c:pt idx="0">
                  <c:v>0.35699999999999998</c:v>
                </c:pt>
                <c:pt idx="1">
                  <c:v>0.251</c:v>
                </c:pt>
              </c:numCache>
            </c:numRef>
          </c:val>
          <c:extLst>
            <c:ext xmlns:c16="http://schemas.microsoft.com/office/drawing/2014/chart" uri="{C3380CC4-5D6E-409C-BE32-E72D297353CC}">
              <c16:uniqueId val="{00000000-81F0-497B-8E6A-B023312EEFEF}"/>
            </c:ext>
          </c:extLst>
        </c:ser>
        <c:ser>
          <c:idx val="1"/>
          <c:order val="1"/>
          <c:tx>
            <c:strRef>
              <c:f>Households!$C$1</c:f>
              <c:strCache>
                <c:ptCount val="1"/>
                <c:pt idx="0">
                  <c:v>Region</c:v>
                </c:pt>
              </c:strCache>
            </c:strRef>
          </c:tx>
          <c:spPr>
            <a:solidFill>
              <a:srgbClr val="CC0099"/>
            </a:solidFill>
            <a:ln>
              <a:noFill/>
            </a:ln>
            <a:effectLst/>
          </c:spPr>
          <c:invertIfNegative val="0"/>
          <c:cat>
            <c:strRef>
              <c:f>Households!$A$2:$A$3</c:f>
              <c:strCache>
                <c:ptCount val="2"/>
                <c:pt idx="0">
                  <c:v>Non-Family Households</c:v>
                </c:pt>
                <c:pt idx="1">
                  <c:v>Households w/Children</c:v>
                </c:pt>
              </c:strCache>
            </c:strRef>
          </c:cat>
          <c:val>
            <c:numRef>
              <c:f>Households!$C$2:$C$3</c:f>
              <c:numCache>
                <c:formatCode>0%</c:formatCode>
                <c:ptCount val="2"/>
                <c:pt idx="0">
                  <c:v>0.375</c:v>
                </c:pt>
                <c:pt idx="1">
                  <c:v>0.221</c:v>
                </c:pt>
              </c:numCache>
            </c:numRef>
          </c:val>
          <c:extLst>
            <c:ext xmlns:c16="http://schemas.microsoft.com/office/drawing/2014/chart" uri="{C3380CC4-5D6E-409C-BE32-E72D297353CC}">
              <c16:uniqueId val="{00000001-81F0-497B-8E6A-B023312EEFEF}"/>
            </c:ext>
          </c:extLst>
        </c:ser>
        <c:dLbls>
          <c:showLegendKey val="0"/>
          <c:showVal val="0"/>
          <c:showCatName val="0"/>
          <c:showSerName val="0"/>
          <c:showPercent val="0"/>
          <c:showBubbleSize val="0"/>
        </c:dLbls>
        <c:gapWidth val="100"/>
        <c:overlap val="-27"/>
        <c:axId val="1018795104"/>
        <c:axId val="872668320"/>
      </c:barChart>
      <c:catAx>
        <c:axId val="101879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Narrow" panose="020B0606020202030204" pitchFamily="34" charset="0"/>
                <a:ea typeface="Roboto" pitchFamily="2" charset="0"/>
                <a:cs typeface="+mn-cs"/>
              </a:defRPr>
            </a:pPr>
            <a:endParaRPr lang="en-US"/>
          </a:p>
        </c:txPr>
        <c:crossAx val="872668320"/>
        <c:crosses val="autoZero"/>
        <c:auto val="1"/>
        <c:lblAlgn val="ctr"/>
        <c:lblOffset val="100"/>
        <c:noMultiLvlLbl val="0"/>
      </c:catAx>
      <c:valAx>
        <c:axId val="872668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Narrow" panose="020B0606020202030204" pitchFamily="34" charset="0"/>
                <a:ea typeface="Roboto" pitchFamily="2" charset="0"/>
                <a:cs typeface="+mn-cs"/>
              </a:defRPr>
            </a:pPr>
            <a:endParaRPr lang="en-US"/>
          </a:p>
        </c:txPr>
        <c:crossAx val="101879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Narrow" panose="020B0606020202030204" pitchFamily="34" charset="0"/>
              <a:ea typeface="Roboto"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6020202030204" pitchFamily="34" charset="0"/>
          <a:ea typeface="Roboto"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100" b="1">
                <a:latin typeface="Arial Narrow" panose="020B0606020202030204" pitchFamily="34" charset="0"/>
              </a:rPr>
              <a:t>LCRVR</a:t>
            </a:r>
          </a:p>
          <a:p>
            <a:pPr>
              <a:defRPr sz="1100" b="1">
                <a:latin typeface="Arial Narrow" panose="020B0606020202030204" pitchFamily="34" charset="0"/>
              </a:defRPr>
            </a:pPr>
            <a:r>
              <a:rPr lang="en-US" sz="1100" b="1">
                <a:latin typeface="Arial Narrow" panose="020B0606020202030204" pitchFamily="34" charset="0"/>
              </a:rPr>
              <a:t>Rental Households</a:t>
            </a:r>
          </a:p>
          <a:p>
            <a:pPr>
              <a:defRPr sz="1100" b="1">
                <a:latin typeface="Arial Narrow" panose="020B0606020202030204" pitchFamily="34" charset="0"/>
              </a:defRPr>
            </a:pPr>
            <a:r>
              <a:rPr lang="en-US" sz="1100" b="1">
                <a:latin typeface="Arial Narrow" panose="020B0606020202030204" pitchFamily="34" charset="0"/>
              </a:rPr>
              <a:t>Share of Cost Burdened Households</a:t>
            </a:r>
          </a:p>
        </c:rich>
      </c:tx>
      <c:layout>
        <c:manualLayout>
          <c:xMode val="edge"/>
          <c:yMode val="edge"/>
          <c:x val="0.21175403594612013"/>
          <c:y val="7.1067304442247126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doughnutChart>
        <c:varyColors val="1"/>
        <c:ser>
          <c:idx val="0"/>
          <c:order val="0"/>
          <c:dPt>
            <c:idx val="0"/>
            <c:bubble3D val="0"/>
            <c:spPr>
              <a:solidFill>
                <a:srgbClr val="CC0066"/>
              </a:solidFill>
              <a:ln w="19050">
                <a:solidFill>
                  <a:schemeClr val="lt1"/>
                </a:solidFill>
              </a:ln>
              <a:effectLst/>
            </c:spPr>
            <c:extLst>
              <c:ext xmlns:c16="http://schemas.microsoft.com/office/drawing/2014/chart" uri="{C3380CC4-5D6E-409C-BE32-E72D297353CC}">
                <c16:uniqueId val="{00000001-5042-493D-9004-168890ACDC77}"/>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5042-493D-9004-168890ACDC77}"/>
              </c:ext>
            </c:extLst>
          </c:dPt>
          <c:dLbls>
            <c:dLbl>
              <c:idx val="0"/>
              <c:layout>
                <c:manualLayout>
                  <c:x val="-0.12496851262564332"/>
                  <c:y val="-0.246539168185292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042-493D-9004-168890ACDC77}"/>
                </c:ext>
              </c:extLst>
            </c:dLbl>
            <c:dLbl>
              <c:idx val="1"/>
              <c:layout>
                <c:manualLayout>
                  <c:x val="7.9976872466835061E-2"/>
                  <c:y val="0.323691100857938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042-493D-9004-168890ACDC77}"/>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HousingBurden!$A$2:$A$3</c:f>
              <c:strCache>
                <c:ptCount val="2"/>
                <c:pt idx="0">
                  <c:v>Cost Burdened Renters</c:v>
                </c:pt>
                <c:pt idx="1">
                  <c:v>Non-Cost Burdened Renters</c:v>
                </c:pt>
              </c:strCache>
            </c:strRef>
          </c:cat>
          <c:val>
            <c:numRef>
              <c:f>HousingBurden!$B$2:$B$3</c:f>
              <c:numCache>
                <c:formatCode>0%</c:formatCode>
                <c:ptCount val="2"/>
                <c:pt idx="0">
                  <c:v>0.51</c:v>
                </c:pt>
                <c:pt idx="1">
                  <c:v>0.49</c:v>
                </c:pt>
              </c:numCache>
            </c:numRef>
          </c:val>
          <c:extLst>
            <c:ext xmlns:c16="http://schemas.microsoft.com/office/drawing/2014/chart" uri="{C3380CC4-5D6E-409C-BE32-E72D297353CC}">
              <c16:uniqueId val="{00000004-5042-493D-9004-168890ACDC77}"/>
            </c:ext>
          </c:extLst>
        </c:ser>
        <c:dLbls>
          <c:showLegendKey val="0"/>
          <c:showVal val="0"/>
          <c:showCatName val="1"/>
          <c:showSerName val="0"/>
          <c:showPercent val="1"/>
          <c:showBubbleSize val="0"/>
          <c:showLeaderLines val="1"/>
        </c:dLbls>
        <c:firstSliceAng val="18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 Narrow"/>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100" b="1">
                <a:latin typeface="Arial Narrow" panose="020B0606020202030204" pitchFamily="34" charset="0"/>
              </a:rPr>
              <a:t>LCRVR</a:t>
            </a:r>
          </a:p>
          <a:p>
            <a:pPr>
              <a:defRPr sz="1100" b="1">
                <a:latin typeface="Arial Narrow" panose="020B0606020202030204" pitchFamily="34" charset="0"/>
              </a:defRPr>
            </a:pPr>
            <a:r>
              <a:rPr lang="en-US" sz="1100" b="1">
                <a:latin typeface="Arial Narrow" panose="020B0606020202030204" pitchFamily="34" charset="0"/>
              </a:rPr>
              <a:t>Home</a:t>
            </a:r>
            <a:r>
              <a:rPr lang="en-US" sz="1100" b="1" baseline="0">
                <a:latin typeface="Arial Narrow" panose="020B0606020202030204" pitchFamily="34" charset="0"/>
              </a:rPr>
              <a:t> Owners without at Mortgage</a:t>
            </a:r>
            <a:endParaRPr lang="en-US" sz="1100" b="1">
              <a:latin typeface="Arial Narrow" panose="020B0606020202030204" pitchFamily="34" charset="0"/>
            </a:endParaRPr>
          </a:p>
          <a:p>
            <a:pPr>
              <a:defRPr sz="1100" b="1">
                <a:latin typeface="Arial Narrow" panose="020B0606020202030204" pitchFamily="34" charset="0"/>
              </a:defRPr>
            </a:pPr>
            <a:r>
              <a:rPr lang="en-US" sz="1100" b="1">
                <a:latin typeface="Arial Narrow" panose="020B0606020202030204" pitchFamily="34" charset="0"/>
              </a:rPr>
              <a:t>Share of Cost Burdened Households</a:t>
            </a:r>
          </a:p>
        </c:rich>
      </c:tx>
      <c:layout>
        <c:manualLayout>
          <c:xMode val="edge"/>
          <c:yMode val="edge"/>
          <c:x val="0.18752424989464186"/>
          <c:y val="9.72221328644655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doughnutChart>
        <c:varyColors val="1"/>
        <c:ser>
          <c:idx val="0"/>
          <c:order val="0"/>
          <c:dPt>
            <c:idx val="0"/>
            <c:bubble3D val="0"/>
            <c:spPr>
              <a:solidFill>
                <a:srgbClr val="CC0066"/>
              </a:solidFill>
              <a:ln w="19050">
                <a:solidFill>
                  <a:schemeClr val="lt1"/>
                </a:solidFill>
              </a:ln>
              <a:effectLst/>
            </c:spPr>
            <c:extLst>
              <c:ext xmlns:c16="http://schemas.microsoft.com/office/drawing/2014/chart" uri="{C3380CC4-5D6E-409C-BE32-E72D297353CC}">
                <c16:uniqueId val="{00000001-FAC3-4FBC-9E91-270125D1C508}"/>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FAC3-4FBC-9E91-270125D1C508}"/>
              </c:ext>
            </c:extLst>
          </c:dPt>
          <c:dLbls>
            <c:dLbl>
              <c:idx val="0"/>
              <c:layout>
                <c:manualLayout>
                  <c:x val="-0.23798423445554076"/>
                  <c:y val="8.89490087875948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AC3-4FBC-9E91-270125D1C508}"/>
                </c:ext>
              </c:extLst>
            </c:dLbl>
            <c:dLbl>
              <c:idx val="1"/>
              <c:layout>
                <c:manualLayout>
                  <c:x val="0.23402550832263069"/>
                  <c:y val="-5.53349184888755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AC3-4FBC-9E91-270125D1C508}"/>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HousingBurden!$A$8:$A$9</c:f>
              <c:strCache>
                <c:ptCount val="2"/>
                <c:pt idx="0">
                  <c:v>Cost Burdened Homeowners without a Mortgage</c:v>
                </c:pt>
                <c:pt idx="1">
                  <c:v>Non-Cost Burdened Homeowners without a Mortgage</c:v>
                </c:pt>
              </c:strCache>
            </c:strRef>
          </c:cat>
          <c:val>
            <c:numRef>
              <c:f>HousingBurden!$B$8:$B$9</c:f>
              <c:numCache>
                <c:formatCode>0%</c:formatCode>
                <c:ptCount val="2"/>
                <c:pt idx="0">
                  <c:v>0.19</c:v>
                </c:pt>
                <c:pt idx="1">
                  <c:v>0.81</c:v>
                </c:pt>
              </c:numCache>
            </c:numRef>
          </c:val>
          <c:extLst>
            <c:ext xmlns:c16="http://schemas.microsoft.com/office/drawing/2014/chart" uri="{C3380CC4-5D6E-409C-BE32-E72D297353CC}">
              <c16:uniqueId val="{00000004-FAC3-4FBC-9E91-270125D1C508}"/>
            </c:ext>
          </c:extLst>
        </c:ser>
        <c:dLbls>
          <c:showLegendKey val="0"/>
          <c:showVal val="0"/>
          <c:showCatName val="1"/>
          <c:showSerName val="0"/>
          <c:showPercent val="1"/>
          <c:showBubbleSize val="0"/>
          <c:showLeaderLines val="1"/>
        </c:dLbls>
        <c:firstSliceAng val="18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 Narrow"/>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08-4555-A9DA-B87EBD746C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08-4555-A9DA-B87EBD746C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08-4555-A9DA-B87EBD746C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F08-4555-A9DA-B87EBD746CB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F08-4555-A9DA-B87EBD746CB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F08-4555-A9DA-B87EBD746CB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F08-4555-A9DA-B87EBD746CB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F08-4555-A9DA-B87EBD746CB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F08-4555-A9DA-B87EBD746CB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F08-4555-A9DA-B87EBD746CB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F08-4555-A9DA-B87EBD746CB4}"/>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5F08-4555-A9DA-B87EBD746CB4}"/>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5F08-4555-A9DA-B87EBD746CB4}"/>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5F08-4555-A9DA-B87EBD746CB4}"/>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5F08-4555-A9DA-B87EBD746CB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5F08-4555-A9DA-B87EBD746CB4}"/>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5F08-4555-A9DA-B87EBD746CB4}"/>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5F08-4555-A9DA-B87EBD746CB4}"/>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5F08-4555-A9DA-B87EBD746CB4}"/>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5F08-4555-A9DA-B87EBD746CB4}"/>
              </c:ext>
            </c:extLst>
          </c:dPt>
          <c:dLbls>
            <c:dLbl>
              <c:idx val="0"/>
              <c:layout>
                <c:manualLayout>
                  <c:x val="0.26043405676126868"/>
                  <c:y val="-0.1113895850737956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08-4555-A9DA-B87EBD746CB4}"/>
                </c:ext>
              </c:extLst>
            </c:dLbl>
            <c:dLbl>
              <c:idx val="1"/>
              <c:delete val="1"/>
              <c:extLst>
                <c:ext xmlns:c15="http://schemas.microsoft.com/office/drawing/2012/chart" uri="{CE6537A1-D6FC-4f65-9D91-7224C49458BB}"/>
                <c:ext xmlns:c16="http://schemas.microsoft.com/office/drawing/2014/chart" uri="{C3380CC4-5D6E-409C-BE32-E72D297353CC}">
                  <c16:uniqueId val="{00000003-5F08-4555-A9DA-B87EBD746CB4}"/>
                </c:ext>
              </c:extLst>
            </c:dLbl>
            <c:dLbl>
              <c:idx val="2"/>
              <c:layout>
                <c:manualLayout>
                  <c:x val="-4.1736227045075187E-2"/>
                  <c:y val="-0.1503759398496240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08-4555-A9DA-B87EBD746CB4}"/>
                </c:ext>
              </c:extLst>
            </c:dLbl>
            <c:dLbl>
              <c:idx val="3"/>
              <c:layout>
                <c:manualLayout>
                  <c:x val="0.27045075125208695"/>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08-4555-A9DA-B87EBD746CB4}"/>
                </c:ext>
              </c:extLst>
            </c:dLbl>
            <c:dLbl>
              <c:idx val="4"/>
              <c:layout>
                <c:manualLayout>
                  <c:x val="0.18856904463913213"/>
                  <c:y val="2.78473962684483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08-4555-A9DA-B87EBD746CB4}"/>
                </c:ext>
              </c:extLst>
            </c:dLbl>
            <c:dLbl>
              <c:idx val="5"/>
              <c:layout>
                <c:manualLayout>
                  <c:x val="0.15853149770546504"/>
                  <c:y val="-2.227791701475911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08-4555-A9DA-B87EBD746CB4}"/>
                </c:ext>
              </c:extLst>
            </c:dLbl>
            <c:dLbl>
              <c:idx val="6"/>
              <c:layout>
                <c:manualLayout>
                  <c:x val="0.17529215358931541"/>
                  <c:y val="-1.392369813422444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08-4555-A9DA-B87EBD746CB4}"/>
                </c:ext>
              </c:extLst>
            </c:dLbl>
            <c:dLbl>
              <c:idx val="7"/>
              <c:layout>
                <c:manualLayout>
                  <c:x val="0.22537562604340555"/>
                  <c:y val="-5.012531328320801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08-4555-A9DA-B87EBD746CB4}"/>
                </c:ext>
              </c:extLst>
            </c:dLbl>
            <c:dLbl>
              <c:idx val="8"/>
              <c:layout>
                <c:manualLayout>
                  <c:x val="0.24874791318864761"/>
                  <c:y val="8.354218880534669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08-4555-A9DA-B87EBD746CB4}"/>
                </c:ext>
              </c:extLst>
            </c:dLbl>
            <c:dLbl>
              <c:idx val="9"/>
              <c:layout>
                <c:manualLayout>
                  <c:x val="0.22370617696160267"/>
                  <c:y val="6.68337510442773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08-4555-A9DA-B87EBD746CB4}"/>
                </c:ext>
              </c:extLst>
            </c:dLbl>
            <c:dLbl>
              <c:idx val="10"/>
              <c:layout>
                <c:manualLayout>
                  <c:x val="0.25542570951585974"/>
                  <c:y val="0.1225285435811750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F08-4555-A9DA-B87EBD746CB4}"/>
                </c:ext>
              </c:extLst>
            </c:dLbl>
            <c:dLbl>
              <c:idx val="11"/>
              <c:layout>
                <c:manualLayout>
                  <c:x val="0.11519198664440734"/>
                  <c:y val="0.1698691172375382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F08-4555-A9DA-B87EBD746CB4}"/>
                </c:ext>
              </c:extLst>
            </c:dLbl>
            <c:dLbl>
              <c:idx val="12"/>
              <c:layout>
                <c:manualLayout>
                  <c:x val="-0.18864774624373956"/>
                  <c:y val="0.1531606794764689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F08-4555-A9DA-B87EBD746CB4}"/>
                </c:ext>
              </c:extLst>
            </c:dLbl>
            <c:dLbl>
              <c:idx val="13"/>
              <c:layout>
                <c:manualLayout>
                  <c:x val="-0.25041736227045075"/>
                  <c:y val="5.0125313283207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F08-4555-A9DA-B87EBD746CB4}"/>
                </c:ext>
              </c:extLst>
            </c:dLbl>
            <c:dLbl>
              <c:idx val="14"/>
              <c:layout>
                <c:manualLayout>
                  <c:x val="-0.25200531068841769"/>
                  <c:y val="-0.1030353661932610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F08-4555-A9DA-B87EBD746CB4}"/>
                </c:ext>
              </c:extLst>
            </c:dLbl>
            <c:dLbl>
              <c:idx val="15"/>
              <c:layout>
                <c:manualLayout>
                  <c:x val="-0.15859766277128551"/>
                  <c:y val="-4.45558340295182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F08-4555-A9DA-B87EBD746CB4}"/>
                </c:ext>
              </c:extLst>
            </c:dLbl>
            <c:dLbl>
              <c:idx val="16"/>
              <c:layout>
                <c:manualLayout>
                  <c:x val="-0.19525731862815979"/>
                  <c:y val="2.2277917014759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F08-4555-A9DA-B87EBD746CB4}"/>
                </c:ext>
              </c:extLst>
            </c:dLbl>
            <c:dLbl>
              <c:idx val="17"/>
              <c:layout>
                <c:manualLayout>
                  <c:x val="-0.23699486020007099"/>
                  <c:y val="-5.569479253689779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F08-4555-A9DA-B87EBD746CB4}"/>
                </c:ext>
              </c:extLst>
            </c:dLbl>
            <c:dLbl>
              <c:idx val="18"/>
              <c:layout>
                <c:manualLayout>
                  <c:x val="-0.28714524207011688"/>
                  <c:y val="-9.189640768588135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F08-4555-A9DA-B87EBD746CB4}"/>
                </c:ext>
              </c:extLst>
            </c:dLbl>
            <c:dLbl>
              <c:idx val="19"/>
              <c:layout>
                <c:manualLayout>
                  <c:x val="-0.21526980663310241"/>
                  <c:y val="-0.1336675020885547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F08-4555-A9DA-B87EBD746CB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Roboto" pitchFamily="2" charset="0"/>
                    <a:ea typeface="Roboto" pitchFamily="2" charset="0"/>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MiddlesexCountyJobs!$A$5:$A$24</c:f>
              <c:strCache>
                <c:ptCount val="20"/>
                <c:pt idx="0">
                  <c:v>Agriculture, Forestry, Fishing and Hunting</c:v>
                </c:pt>
                <c:pt idx="1">
                  <c:v>Mining</c:v>
                </c:pt>
                <c:pt idx="2">
                  <c:v>Utilities</c:v>
                </c:pt>
                <c:pt idx="3">
                  <c:v>Construction</c:v>
                </c:pt>
                <c:pt idx="4">
                  <c:v>Manufacturing</c:v>
                </c:pt>
                <c:pt idx="5">
                  <c:v>Wholesale Trade</c:v>
                </c:pt>
                <c:pt idx="6">
                  <c:v>Retail Trade</c:v>
                </c:pt>
                <c:pt idx="7">
                  <c:v>Transportation &amp; Warehousing</c:v>
                </c:pt>
                <c:pt idx="8">
                  <c:v>Information</c:v>
                </c:pt>
                <c:pt idx="9">
                  <c:v>Finance and Insurance</c:v>
                </c:pt>
                <c:pt idx="10">
                  <c:v>Real Estate and Rental and Leasing</c:v>
                </c:pt>
                <c:pt idx="11">
                  <c:v>Professional, Scientific, and Technical Services</c:v>
                </c:pt>
                <c:pt idx="12">
                  <c:v>Management of Companies and Enterprises</c:v>
                </c:pt>
                <c:pt idx="13">
                  <c:v>Admin. &amp; Support &amp; Waste Mgt. &amp; Rem. Services</c:v>
                </c:pt>
                <c:pt idx="14">
                  <c:v>Educational Services</c:v>
                </c:pt>
                <c:pt idx="15">
                  <c:v>Health Care and Social Services</c:v>
                </c:pt>
                <c:pt idx="16">
                  <c:v>Arts, Entertainment, and Recreation</c:v>
                </c:pt>
                <c:pt idx="17">
                  <c:v>Accommodation and Food Services</c:v>
                </c:pt>
                <c:pt idx="18">
                  <c:v>Other Services (Except Public Administration)</c:v>
                </c:pt>
                <c:pt idx="19">
                  <c:v>Public Administration</c:v>
                </c:pt>
              </c:strCache>
            </c:strRef>
          </c:cat>
          <c:val>
            <c:numRef>
              <c:f>MiddlesexCountyJobs!$D$5:$D$24</c:f>
              <c:numCache>
                <c:formatCode>0.0%</c:formatCode>
                <c:ptCount val="20"/>
                <c:pt idx="0">
                  <c:v>0</c:v>
                </c:pt>
                <c:pt idx="1">
                  <c:v>0</c:v>
                </c:pt>
                <c:pt idx="2">
                  <c:v>6.0000000000000001E-3</c:v>
                </c:pt>
                <c:pt idx="3">
                  <c:v>5.2999999999999999E-2</c:v>
                </c:pt>
                <c:pt idx="4">
                  <c:v>0.14799999999999999</c:v>
                </c:pt>
                <c:pt idx="5">
                  <c:v>3.1E-2</c:v>
                </c:pt>
                <c:pt idx="6">
                  <c:v>0.114</c:v>
                </c:pt>
                <c:pt idx="7">
                  <c:v>0.03</c:v>
                </c:pt>
                <c:pt idx="8">
                  <c:v>1.0999999999999999E-2</c:v>
                </c:pt>
                <c:pt idx="9">
                  <c:v>2.1000000000000001E-2</c:v>
                </c:pt>
                <c:pt idx="10">
                  <c:v>7.0000000000000001E-3</c:v>
                </c:pt>
                <c:pt idx="11">
                  <c:v>0.04</c:v>
                </c:pt>
                <c:pt idx="12">
                  <c:v>1.0999999999999999E-2</c:v>
                </c:pt>
                <c:pt idx="13">
                  <c:v>4.3999999999999997E-2</c:v>
                </c:pt>
                <c:pt idx="14">
                  <c:v>8.5000000000000006E-2</c:v>
                </c:pt>
                <c:pt idx="15">
                  <c:v>0.18099999999999999</c:v>
                </c:pt>
                <c:pt idx="16">
                  <c:v>0.02</c:v>
                </c:pt>
                <c:pt idx="17">
                  <c:v>8.6999999999999994E-2</c:v>
                </c:pt>
                <c:pt idx="18">
                  <c:v>3.9E-2</c:v>
                </c:pt>
                <c:pt idx="19">
                  <c:v>0.03</c:v>
                </c:pt>
              </c:numCache>
            </c:numRef>
          </c:val>
          <c:extLst>
            <c:ext xmlns:c16="http://schemas.microsoft.com/office/drawing/2014/chart" uri="{C3380CC4-5D6E-409C-BE32-E72D297353CC}">
              <c16:uniqueId val="{00000028-5F08-4555-A9DA-B87EBD746CB4}"/>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Narrow" panose="020B0606020202030204" pitchFamily="34" charset="0"/>
                <a:ea typeface="Roboto" pitchFamily="2" charset="0"/>
                <a:cs typeface="+mn-cs"/>
              </a:defRPr>
            </a:pPr>
            <a:r>
              <a:rPr lang="en-US" b="1"/>
              <a:t>Middlesex County</a:t>
            </a:r>
          </a:p>
        </c:rich>
      </c:tx>
      <c:layout>
        <c:manualLayout>
          <c:xMode val="edge"/>
          <c:yMode val="edge"/>
          <c:x val="0.36521638831323328"/>
          <c:y val="7.529969369306914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Narrow" panose="020B0606020202030204" pitchFamily="34" charset="0"/>
              <a:ea typeface="Roboto" pitchFamily="2" charset="0"/>
              <a:cs typeface="+mn-cs"/>
            </a:defRPr>
          </a:pPr>
          <a:endParaRPr lang="en-US"/>
        </a:p>
      </c:txPr>
    </c:title>
    <c:autoTitleDeleted val="0"/>
    <c:plotArea>
      <c:layout/>
      <c:barChart>
        <c:barDir val="col"/>
        <c:grouping val="clustered"/>
        <c:varyColors val="0"/>
        <c:ser>
          <c:idx val="1"/>
          <c:order val="0"/>
          <c:spPr>
            <a:solidFill>
              <a:srgbClr val="CC00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Arial Narrow" panose="020B0606020202030204" pitchFamily="34" charset="0"/>
                    <a:ea typeface="Roboto"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MiddlesexCountyJobs!$A$29:$A$39</c:f>
              <c:numCache>
                <c:formatCode>General</c:formatCode>
                <c:ptCount val="11"/>
                <c:pt idx="0">
                  <c:v>2019</c:v>
                </c:pt>
                <c:pt idx="1">
                  <c:v>2018</c:v>
                </c:pt>
                <c:pt idx="2">
                  <c:v>2017</c:v>
                </c:pt>
                <c:pt idx="3">
                  <c:v>2016</c:v>
                </c:pt>
                <c:pt idx="4">
                  <c:v>2015</c:v>
                </c:pt>
                <c:pt idx="5">
                  <c:v>2014</c:v>
                </c:pt>
                <c:pt idx="6">
                  <c:v>2013</c:v>
                </c:pt>
                <c:pt idx="7">
                  <c:v>2012</c:v>
                </c:pt>
                <c:pt idx="8">
                  <c:v>2011</c:v>
                </c:pt>
                <c:pt idx="9">
                  <c:v>2010</c:v>
                </c:pt>
                <c:pt idx="10">
                  <c:v>2009</c:v>
                </c:pt>
              </c:numCache>
            </c:numRef>
          </c:cat>
          <c:val>
            <c:numRef>
              <c:f>MiddlesexCountyJobs!$C$29:$C$39</c:f>
              <c:numCache>
                <c:formatCode>#,##0</c:formatCode>
                <c:ptCount val="11"/>
                <c:pt idx="0">
                  <c:v>69296</c:v>
                </c:pt>
                <c:pt idx="1">
                  <c:v>68826</c:v>
                </c:pt>
                <c:pt idx="2">
                  <c:v>68845</c:v>
                </c:pt>
                <c:pt idx="3">
                  <c:v>68780</c:v>
                </c:pt>
                <c:pt idx="4">
                  <c:v>68328</c:v>
                </c:pt>
                <c:pt idx="5">
                  <c:v>67678</c:v>
                </c:pt>
                <c:pt idx="6">
                  <c:v>67166</c:v>
                </c:pt>
                <c:pt idx="7">
                  <c:v>66221</c:v>
                </c:pt>
                <c:pt idx="8">
                  <c:v>64523</c:v>
                </c:pt>
                <c:pt idx="9">
                  <c:v>63953</c:v>
                </c:pt>
                <c:pt idx="10">
                  <c:v>67029</c:v>
                </c:pt>
              </c:numCache>
            </c:numRef>
          </c:val>
          <c:extLst>
            <c:ext xmlns:c16="http://schemas.microsoft.com/office/drawing/2014/chart" uri="{C3380CC4-5D6E-409C-BE32-E72D297353CC}">
              <c16:uniqueId val="{00000000-B0D2-4723-90B2-AB908C3E6EBC}"/>
            </c:ext>
          </c:extLst>
        </c:ser>
        <c:dLbls>
          <c:showLegendKey val="0"/>
          <c:showVal val="1"/>
          <c:showCatName val="0"/>
          <c:showSerName val="0"/>
          <c:showPercent val="0"/>
          <c:showBubbleSize val="0"/>
        </c:dLbls>
        <c:gapWidth val="150"/>
        <c:overlap val="-25"/>
        <c:axId val="1018525440"/>
        <c:axId val="755694992"/>
      </c:barChart>
      <c:catAx>
        <c:axId val="101852544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Roboto" pitchFamily="2" charset="0"/>
                <a:cs typeface="+mn-cs"/>
              </a:defRPr>
            </a:pPr>
            <a:endParaRPr lang="en-US"/>
          </a:p>
        </c:txPr>
        <c:crossAx val="755694992"/>
        <c:crosses val="autoZero"/>
        <c:auto val="1"/>
        <c:lblAlgn val="ctr"/>
        <c:lblOffset val="100"/>
        <c:noMultiLvlLbl val="0"/>
      </c:catAx>
      <c:valAx>
        <c:axId val="755694992"/>
        <c:scaling>
          <c:orientation val="minMax"/>
          <c:min val="50000"/>
        </c:scaling>
        <c:delete val="1"/>
        <c:axPos val="r"/>
        <c:numFmt formatCode="#,##0" sourceLinked="1"/>
        <c:majorTickMark val="none"/>
        <c:minorTickMark val="none"/>
        <c:tickLblPos val="nextTo"/>
        <c:crossAx val="1018525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6020202030204" pitchFamily="34" charset="0"/>
          <a:ea typeface="Roboto"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20" baseline="0">
                <a:solidFill>
                  <a:schemeClr val="tx1">
                    <a:lumMod val="75000"/>
                    <a:lumOff val="25000"/>
                  </a:schemeClr>
                </a:solidFill>
                <a:latin typeface="Arial Narrow" panose="020B0606020202030204" pitchFamily="34" charset="0"/>
                <a:ea typeface="Roboto" pitchFamily="2" charset="0"/>
                <a:cs typeface="+mn-cs"/>
              </a:defRPr>
            </a:pPr>
            <a:r>
              <a:rPr lang="en-US" sz="1600" b="1">
                <a:solidFill>
                  <a:schemeClr val="tx1">
                    <a:lumMod val="75000"/>
                    <a:lumOff val="25000"/>
                  </a:schemeClr>
                </a:solidFill>
              </a:rPr>
              <a:t>Middlesex County</a:t>
            </a:r>
          </a:p>
        </c:rich>
      </c:tx>
      <c:layout>
        <c:manualLayout>
          <c:xMode val="edge"/>
          <c:yMode val="edge"/>
          <c:x val="0.39473842610506876"/>
          <c:y val="0.11760589325909214"/>
        </c:manualLayout>
      </c:layout>
      <c:overlay val="0"/>
      <c:spPr>
        <a:noFill/>
        <a:ln>
          <a:noFill/>
        </a:ln>
        <a:effectLst/>
      </c:spPr>
      <c:txPr>
        <a:bodyPr rot="0" spcFirstLastPara="1" vertOverflow="ellipsis" vert="horz" wrap="square" anchor="ctr" anchorCtr="1"/>
        <a:lstStyle/>
        <a:p>
          <a:pPr>
            <a:defRPr sz="1600" b="1" i="0" u="none" strike="noStrike" kern="1200" cap="none" spc="20" baseline="0">
              <a:solidFill>
                <a:schemeClr val="tx1">
                  <a:lumMod val="75000"/>
                  <a:lumOff val="25000"/>
                </a:schemeClr>
              </a:solidFill>
              <a:latin typeface="Arial Narrow" panose="020B0606020202030204" pitchFamily="34" charset="0"/>
              <a:ea typeface="Roboto" pitchFamily="2" charset="0"/>
              <a:cs typeface="+mn-cs"/>
            </a:defRPr>
          </a:pPr>
          <a:endParaRPr lang="en-US"/>
        </a:p>
      </c:txPr>
    </c:title>
    <c:autoTitleDeleted val="0"/>
    <c:plotArea>
      <c:layout/>
      <c:barChart>
        <c:barDir val="col"/>
        <c:grouping val="clustered"/>
        <c:varyColors val="0"/>
        <c:ser>
          <c:idx val="1"/>
          <c:order val="0"/>
          <c:spPr>
            <a:solidFill>
              <a:srgbClr val="CC0099"/>
            </a:solidFill>
            <a:ln w="9525" cap="flat" cmpd="sng" algn="ctr">
              <a:noFill/>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Narrow" panose="020B0606020202030204" pitchFamily="34" charset="0"/>
                    <a:ea typeface="Roboto"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MiddlesexCountyJobs!$A$29:$A$39</c:f>
              <c:numCache>
                <c:formatCode>General</c:formatCode>
                <c:ptCount val="11"/>
                <c:pt idx="0">
                  <c:v>2019</c:v>
                </c:pt>
                <c:pt idx="1">
                  <c:v>2018</c:v>
                </c:pt>
                <c:pt idx="2">
                  <c:v>2017</c:v>
                </c:pt>
                <c:pt idx="3">
                  <c:v>2016</c:v>
                </c:pt>
                <c:pt idx="4">
                  <c:v>2015</c:v>
                </c:pt>
                <c:pt idx="5">
                  <c:v>2014</c:v>
                </c:pt>
                <c:pt idx="6">
                  <c:v>2013</c:v>
                </c:pt>
                <c:pt idx="7">
                  <c:v>2012</c:v>
                </c:pt>
                <c:pt idx="8">
                  <c:v>2011</c:v>
                </c:pt>
                <c:pt idx="9">
                  <c:v>2010</c:v>
                </c:pt>
                <c:pt idx="10">
                  <c:v>2009</c:v>
                </c:pt>
              </c:numCache>
            </c:numRef>
          </c:cat>
          <c:val>
            <c:numRef>
              <c:f>MiddlesexCountyJobs!$D$29:$D$39</c:f>
              <c:numCache>
                <c:formatCode>"$"#,##0_);[Red]\("$"#,##0\)</c:formatCode>
                <c:ptCount val="11"/>
                <c:pt idx="0">
                  <c:v>57719</c:v>
                </c:pt>
                <c:pt idx="1">
                  <c:v>55702</c:v>
                </c:pt>
                <c:pt idx="2">
                  <c:v>54647</c:v>
                </c:pt>
                <c:pt idx="3">
                  <c:v>53692</c:v>
                </c:pt>
                <c:pt idx="4">
                  <c:v>52782</c:v>
                </c:pt>
                <c:pt idx="5">
                  <c:v>50745</c:v>
                </c:pt>
                <c:pt idx="6">
                  <c:v>49561</c:v>
                </c:pt>
                <c:pt idx="7">
                  <c:v>49036</c:v>
                </c:pt>
                <c:pt idx="8">
                  <c:v>48967</c:v>
                </c:pt>
                <c:pt idx="9">
                  <c:v>47978</c:v>
                </c:pt>
                <c:pt idx="10">
                  <c:v>48860</c:v>
                </c:pt>
              </c:numCache>
            </c:numRef>
          </c:val>
          <c:extLst>
            <c:ext xmlns:c16="http://schemas.microsoft.com/office/drawing/2014/chart" uri="{C3380CC4-5D6E-409C-BE32-E72D297353CC}">
              <c16:uniqueId val="{00000000-EE38-446A-8E00-1ABD303599D0}"/>
            </c:ext>
          </c:extLst>
        </c:ser>
        <c:dLbls>
          <c:showLegendKey val="0"/>
          <c:showVal val="1"/>
          <c:showCatName val="0"/>
          <c:showSerName val="0"/>
          <c:showPercent val="0"/>
          <c:showBubbleSize val="0"/>
        </c:dLbls>
        <c:gapWidth val="150"/>
        <c:overlap val="-25"/>
        <c:axId val="1018525440"/>
        <c:axId val="755694992"/>
      </c:barChart>
      <c:catAx>
        <c:axId val="101852544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Roboto" pitchFamily="2" charset="0"/>
                <a:cs typeface="+mn-cs"/>
              </a:defRPr>
            </a:pPr>
            <a:endParaRPr lang="en-US"/>
          </a:p>
        </c:txPr>
        <c:crossAx val="755694992"/>
        <c:crosses val="autoZero"/>
        <c:auto val="1"/>
        <c:lblAlgn val="ctr"/>
        <c:lblOffset val="100"/>
        <c:noMultiLvlLbl val="0"/>
      </c:catAx>
      <c:valAx>
        <c:axId val="755694992"/>
        <c:scaling>
          <c:orientation val="minMax"/>
        </c:scaling>
        <c:delete val="1"/>
        <c:axPos val="r"/>
        <c:numFmt formatCode="&quot;$&quot;#,##0_);[Red]\(&quot;$&quot;#,##0\)" sourceLinked="1"/>
        <c:majorTickMark val="none"/>
        <c:minorTickMark val="none"/>
        <c:tickLblPos val="nextTo"/>
        <c:crossAx val="1018525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6020202030204" pitchFamily="34" charset="0"/>
          <a:ea typeface="Roboto"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Roboto" pitchFamily="2" charset="0"/>
                <a:cs typeface="+mn-cs"/>
              </a:defRPr>
            </a:pPr>
            <a:r>
              <a:rPr lang="en-US" sz="1600" b="1"/>
              <a:t>Middlesex County</a:t>
            </a:r>
          </a:p>
        </c:rich>
      </c:tx>
      <c:layout>
        <c:manualLayout>
          <c:xMode val="edge"/>
          <c:yMode val="edge"/>
          <c:x val="0.37808788148122702"/>
          <c:y val="8.179581531750086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Roboto" pitchFamily="2" charset="0"/>
              <a:cs typeface="+mn-cs"/>
            </a:defRPr>
          </a:pPr>
          <a:endParaRPr lang="en-US"/>
        </a:p>
      </c:txPr>
    </c:title>
    <c:autoTitleDeleted val="0"/>
    <c:plotArea>
      <c:layout/>
      <c:barChart>
        <c:barDir val="col"/>
        <c:grouping val="clustered"/>
        <c:varyColors val="0"/>
        <c:ser>
          <c:idx val="1"/>
          <c:order val="0"/>
          <c:spPr>
            <a:solidFill>
              <a:srgbClr val="CC00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Arial Narrow" panose="020B0606020202030204" pitchFamily="34" charset="0"/>
                    <a:ea typeface="Roboto"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MiddlesexCountyJobs!$A$29:$A$39</c:f>
              <c:numCache>
                <c:formatCode>General</c:formatCode>
                <c:ptCount val="11"/>
                <c:pt idx="0">
                  <c:v>2019</c:v>
                </c:pt>
                <c:pt idx="1">
                  <c:v>2018</c:v>
                </c:pt>
                <c:pt idx="2">
                  <c:v>2017</c:v>
                </c:pt>
                <c:pt idx="3">
                  <c:v>2016</c:v>
                </c:pt>
                <c:pt idx="4">
                  <c:v>2015</c:v>
                </c:pt>
                <c:pt idx="5">
                  <c:v>2014</c:v>
                </c:pt>
                <c:pt idx="6">
                  <c:v>2013</c:v>
                </c:pt>
                <c:pt idx="7">
                  <c:v>2012</c:v>
                </c:pt>
                <c:pt idx="8">
                  <c:v>2011</c:v>
                </c:pt>
                <c:pt idx="9">
                  <c:v>2010</c:v>
                </c:pt>
                <c:pt idx="10">
                  <c:v>2009</c:v>
                </c:pt>
              </c:numCache>
            </c:numRef>
          </c:cat>
          <c:val>
            <c:numRef>
              <c:f>MiddlesexCountyJobs!$B$29:$B$39</c:f>
              <c:numCache>
                <c:formatCode>#,##0</c:formatCode>
                <c:ptCount val="11"/>
                <c:pt idx="0">
                  <c:v>5523</c:v>
                </c:pt>
                <c:pt idx="1">
                  <c:v>5342</c:v>
                </c:pt>
                <c:pt idx="2">
                  <c:v>5262</c:v>
                </c:pt>
                <c:pt idx="3">
                  <c:v>5201</c:v>
                </c:pt>
                <c:pt idx="4">
                  <c:v>5152</c:v>
                </c:pt>
                <c:pt idx="5">
                  <c:v>5052</c:v>
                </c:pt>
                <c:pt idx="6">
                  <c:v>4983</c:v>
                </c:pt>
                <c:pt idx="7">
                  <c:v>4918</c:v>
                </c:pt>
                <c:pt idx="8">
                  <c:v>4904</c:v>
                </c:pt>
                <c:pt idx="9">
                  <c:v>4939</c:v>
                </c:pt>
                <c:pt idx="10">
                  <c:v>4957</c:v>
                </c:pt>
              </c:numCache>
            </c:numRef>
          </c:val>
          <c:extLst>
            <c:ext xmlns:c16="http://schemas.microsoft.com/office/drawing/2014/chart" uri="{C3380CC4-5D6E-409C-BE32-E72D297353CC}">
              <c16:uniqueId val="{00000000-2001-410F-A3E9-605E078FE0BF}"/>
            </c:ext>
          </c:extLst>
        </c:ser>
        <c:dLbls>
          <c:showLegendKey val="0"/>
          <c:showVal val="1"/>
          <c:showCatName val="0"/>
          <c:showSerName val="0"/>
          <c:showPercent val="0"/>
          <c:showBubbleSize val="0"/>
        </c:dLbls>
        <c:gapWidth val="150"/>
        <c:overlap val="-25"/>
        <c:axId val="1018525440"/>
        <c:axId val="755694992"/>
      </c:barChart>
      <c:catAx>
        <c:axId val="101852544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Roboto" pitchFamily="2" charset="0"/>
                <a:cs typeface="+mn-cs"/>
              </a:defRPr>
            </a:pPr>
            <a:endParaRPr lang="en-US"/>
          </a:p>
        </c:txPr>
        <c:crossAx val="755694992"/>
        <c:crosses val="autoZero"/>
        <c:auto val="1"/>
        <c:lblAlgn val="ctr"/>
        <c:lblOffset val="100"/>
        <c:noMultiLvlLbl val="0"/>
      </c:catAx>
      <c:valAx>
        <c:axId val="755694992"/>
        <c:scaling>
          <c:orientation val="minMax"/>
          <c:max val="7000"/>
          <c:min val="0"/>
        </c:scaling>
        <c:delete val="1"/>
        <c:axPos val="r"/>
        <c:numFmt formatCode="#,##0" sourceLinked="1"/>
        <c:majorTickMark val="none"/>
        <c:minorTickMark val="none"/>
        <c:tickLblPos val="nextTo"/>
        <c:crossAx val="1018525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6020202030204" pitchFamily="34" charset="0"/>
          <a:ea typeface="Roboto"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CC0099"/>
              </a:solidFill>
              <a:ln w="19050">
                <a:solidFill>
                  <a:schemeClr val="lt1"/>
                </a:solidFill>
              </a:ln>
              <a:effectLst/>
            </c:spPr>
            <c:extLst>
              <c:ext xmlns:c16="http://schemas.microsoft.com/office/drawing/2014/chart" uri="{C3380CC4-5D6E-409C-BE32-E72D297353CC}">
                <c16:uniqueId val="{00000001-BE37-4D37-A4D6-AEEFAE1698D1}"/>
              </c:ext>
            </c:extLst>
          </c:dPt>
          <c:dPt>
            <c:idx val="1"/>
            <c:bubble3D val="0"/>
            <c:spPr>
              <a:solidFill>
                <a:srgbClr val="5267B0"/>
              </a:solidFill>
              <a:ln w="19050">
                <a:solidFill>
                  <a:schemeClr val="lt1"/>
                </a:solidFill>
              </a:ln>
              <a:effectLst/>
            </c:spPr>
            <c:extLst>
              <c:ext xmlns:c16="http://schemas.microsoft.com/office/drawing/2014/chart" uri="{C3380CC4-5D6E-409C-BE32-E72D297353CC}">
                <c16:uniqueId val="{00000003-BE37-4D37-A4D6-AEEFAE1698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37-4D37-A4D6-AEEFAE1698D1}"/>
              </c:ext>
            </c:extLst>
          </c:dPt>
          <c:dPt>
            <c:idx val="3"/>
            <c:bubble3D val="0"/>
            <c:spPr>
              <a:solidFill>
                <a:srgbClr val="4C8FCC"/>
              </a:solidFill>
              <a:ln w="19050">
                <a:solidFill>
                  <a:schemeClr val="lt1"/>
                </a:solidFill>
              </a:ln>
              <a:effectLst/>
            </c:spPr>
            <c:extLst>
              <c:ext xmlns:c16="http://schemas.microsoft.com/office/drawing/2014/chart" uri="{C3380CC4-5D6E-409C-BE32-E72D297353CC}">
                <c16:uniqueId val="{00000007-BE37-4D37-A4D6-AEEFAE1698D1}"/>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BE37-4D37-A4D6-AEEFAE1698D1}"/>
              </c:ext>
            </c:extLst>
          </c:dPt>
          <c:dLbls>
            <c:dLbl>
              <c:idx val="0"/>
              <c:layout>
                <c:manualLayout>
                  <c:x val="3.6072029134663383E-2"/>
                  <c:y val="-0.474023390737471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37-4D37-A4D6-AEEFAE1698D1}"/>
                </c:ext>
              </c:extLst>
            </c:dLbl>
            <c:dLbl>
              <c:idx val="1"/>
              <c:layout>
                <c:manualLayout>
                  <c:x val="-0.2427925037910042"/>
                  <c:y val="-5.0870802908411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37-4D37-A4D6-AEEFAE1698D1}"/>
                </c:ext>
              </c:extLst>
            </c:dLbl>
            <c:dLbl>
              <c:idx val="2"/>
              <c:layout>
                <c:manualLayout>
                  <c:x val="-0.17342321699357444"/>
                  <c:y val="1.849847378487695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37-4D37-A4D6-AEEFAE1698D1}"/>
                </c:ext>
              </c:extLst>
            </c:dLbl>
            <c:dLbl>
              <c:idx val="3"/>
              <c:layout>
                <c:manualLayout>
                  <c:x val="-0.23308080363936404"/>
                  <c:y val="-9.249236892438476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37-4D37-A4D6-AEEFAE1698D1}"/>
                </c:ext>
              </c:extLst>
            </c:dLbl>
            <c:dLbl>
              <c:idx val="4"/>
              <c:layout>
                <c:manualLayout>
                  <c:x val="-0.20533308892039215"/>
                  <c:y val="-0.1086785334861520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37-4D37-A4D6-AEEFAE1698D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Narrow" panose="020B0606020202030204" pitchFamily="34" charset="0"/>
                    <a:ea typeface="Roboto" pitchFamily="2" charset="0"/>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Occupations!$A$3:$A$7</c:f>
              <c:strCache>
                <c:ptCount val="5"/>
                <c:pt idx="0">
                  <c:v>    Management, business, science, and arts occupations:</c:v>
                </c:pt>
                <c:pt idx="1">
                  <c:v>    Service occupations:</c:v>
                </c:pt>
                <c:pt idx="2">
                  <c:v>    Sales and office occupations:</c:v>
                </c:pt>
                <c:pt idx="3">
                  <c:v>    Natural resources, construction, and maintenance occupations:</c:v>
                </c:pt>
                <c:pt idx="4">
                  <c:v>    Production, transportation, and material moving occupations:</c:v>
                </c:pt>
              </c:strCache>
            </c:strRef>
          </c:cat>
          <c:val>
            <c:numRef>
              <c:f>Occupations!$C$3:$C$7</c:f>
              <c:numCache>
                <c:formatCode>0.0%</c:formatCode>
                <c:ptCount val="5"/>
                <c:pt idx="0">
                  <c:v>0.56232895089884627</c:v>
                </c:pt>
                <c:pt idx="1">
                  <c:v>0.10678830158304266</c:v>
                </c:pt>
                <c:pt idx="2">
                  <c:v>0.17014578302477418</c:v>
                </c:pt>
                <c:pt idx="3">
                  <c:v>5.9064484393166979E-2</c:v>
                </c:pt>
                <c:pt idx="4">
                  <c:v>0.10167248010016994</c:v>
                </c:pt>
              </c:numCache>
            </c:numRef>
          </c:val>
          <c:extLst>
            <c:ext xmlns:c16="http://schemas.microsoft.com/office/drawing/2014/chart" uri="{C3380CC4-5D6E-409C-BE32-E72D297353CC}">
              <c16:uniqueId val="{0000000A-BE37-4D37-A4D6-AEEFAE1698D1}"/>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Roboto" pitchFamily="2" charset="0"/>
                <a:cs typeface="+mn-cs"/>
              </a:defRPr>
            </a:pPr>
            <a:r>
              <a:rPr lang="en-US" sz="1400"/>
              <a:t>Labor Force 2009-2019 (Middlesex County)</a:t>
            </a:r>
          </a:p>
        </c:rich>
      </c:tx>
      <c:layout>
        <c:manualLayout>
          <c:xMode val="edge"/>
          <c:yMode val="edge"/>
          <c:x val="0.24254018163160762"/>
          <c:y val="1.130453388670602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Roboto" pitchFamily="2" charset="0"/>
              <a:cs typeface="+mn-cs"/>
            </a:defRPr>
          </a:pPr>
          <a:endParaRPr lang="en-US"/>
        </a:p>
      </c:txPr>
    </c:title>
    <c:autoTitleDeleted val="0"/>
    <c:plotArea>
      <c:layout/>
      <c:barChart>
        <c:barDir val="col"/>
        <c:grouping val="clustered"/>
        <c:varyColors val="0"/>
        <c:ser>
          <c:idx val="1"/>
          <c:order val="0"/>
          <c:spPr>
            <a:solidFill>
              <a:srgbClr val="CC0066"/>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Arial Narrow" panose="020B0606020202030204" pitchFamily="34"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'Labor Force'!$A$8:$A$10</c:f>
              <c:numCache>
                <c:formatCode>General</c:formatCode>
                <c:ptCount val="3"/>
                <c:pt idx="0">
                  <c:v>2009</c:v>
                </c:pt>
                <c:pt idx="1">
                  <c:v>2014</c:v>
                </c:pt>
                <c:pt idx="2">
                  <c:v>2019</c:v>
                </c:pt>
              </c:numCache>
            </c:numRef>
          </c:cat>
          <c:val>
            <c:numRef>
              <c:f>'Labor Force'!$B$8:$B$10</c:f>
              <c:numCache>
                <c:formatCode>_(* #,##0_);_(* \(#,##0\);_(* "-"??_);_(@_)</c:formatCode>
                <c:ptCount val="3"/>
                <c:pt idx="0">
                  <c:v>95101.440000000002</c:v>
                </c:pt>
                <c:pt idx="1">
                  <c:v>92196.864000000001</c:v>
                </c:pt>
                <c:pt idx="2" formatCode="#,##0">
                  <c:v>93696</c:v>
                </c:pt>
              </c:numCache>
            </c:numRef>
          </c:val>
          <c:extLst>
            <c:ext xmlns:c16="http://schemas.microsoft.com/office/drawing/2014/chart" uri="{C3380CC4-5D6E-409C-BE32-E72D297353CC}">
              <c16:uniqueId val="{00000000-CE83-4C24-A751-D68FACCFC7EC}"/>
            </c:ext>
          </c:extLst>
        </c:ser>
        <c:dLbls>
          <c:dLblPos val="outEnd"/>
          <c:showLegendKey val="0"/>
          <c:showVal val="1"/>
          <c:showCatName val="0"/>
          <c:showSerName val="0"/>
          <c:showPercent val="0"/>
          <c:showBubbleSize val="0"/>
        </c:dLbls>
        <c:gapWidth val="100"/>
        <c:overlap val="-27"/>
        <c:axId val="799003168"/>
        <c:axId val="799005248"/>
      </c:barChart>
      <c:catAx>
        <c:axId val="79900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Narrow" panose="020B0606020202030204" pitchFamily="34" charset="0"/>
                <a:ea typeface="Roboto" pitchFamily="2" charset="0"/>
                <a:cs typeface="+mn-cs"/>
              </a:defRPr>
            </a:pPr>
            <a:endParaRPr lang="en-US"/>
          </a:p>
        </c:txPr>
        <c:crossAx val="799005248"/>
        <c:crosses val="autoZero"/>
        <c:auto val="1"/>
        <c:lblAlgn val="ctr"/>
        <c:lblOffset val="100"/>
        <c:noMultiLvlLbl val="0"/>
      </c:catAx>
      <c:valAx>
        <c:axId val="799005248"/>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Narrow" panose="020B0606020202030204" pitchFamily="34" charset="0"/>
                <a:ea typeface="Roboto" pitchFamily="2" charset="0"/>
                <a:cs typeface="+mn-cs"/>
              </a:defRPr>
            </a:pPr>
            <a:endParaRPr lang="en-US"/>
          </a:p>
        </c:txPr>
        <c:crossAx val="799003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latin typeface="Arial Narrow" panose="020B0606020202030204" pitchFamily="34" charset="0"/>
          <a:ea typeface="Roboto"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Roboto" pitchFamily="2" charset="0"/>
                <a:cs typeface="+mn-cs"/>
              </a:defRPr>
            </a:pPr>
            <a:r>
              <a:rPr lang="en-US"/>
              <a:t>LCRVR Housing Types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Roboto" pitchFamily="2" charset="0"/>
              <a:cs typeface="+mn-cs"/>
            </a:defRPr>
          </a:pPr>
          <a:endParaRPr lang="en-US"/>
        </a:p>
      </c:txPr>
    </c:title>
    <c:autoTitleDeleted val="0"/>
    <c:plotArea>
      <c:layout/>
      <c:barChart>
        <c:barDir val="col"/>
        <c:grouping val="clustered"/>
        <c:varyColors val="0"/>
        <c:ser>
          <c:idx val="0"/>
          <c:order val="0"/>
          <c:spPr>
            <a:solidFill>
              <a:srgbClr val="CC009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Roboto"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Book - Sheet'!$A$8:$A$13</c:f>
              <c:strCache>
                <c:ptCount val="6"/>
                <c:pt idx="0">
                  <c:v>1-unit, detached</c:v>
                </c:pt>
                <c:pt idx="1">
                  <c:v>1-unit, attached</c:v>
                </c:pt>
                <c:pt idx="2">
                  <c:v>2 to 4 Units</c:v>
                </c:pt>
                <c:pt idx="3">
                  <c:v>5 to 19 Units</c:v>
                </c:pt>
                <c:pt idx="4">
                  <c:v>20 or More</c:v>
                </c:pt>
                <c:pt idx="5">
                  <c:v>Other</c:v>
                </c:pt>
              </c:strCache>
            </c:strRef>
          </c:cat>
          <c:val>
            <c:numRef>
              <c:f>'For Book - Sheet'!$S$8:$S$13</c:f>
              <c:numCache>
                <c:formatCode>0%</c:formatCode>
                <c:ptCount val="6"/>
                <c:pt idx="0">
                  <c:v>0.71938818898594392</c:v>
                </c:pt>
                <c:pt idx="1">
                  <c:v>3.7175172815958599E-2</c:v>
                </c:pt>
                <c:pt idx="2">
                  <c:v>0.10091966032096997</c:v>
                </c:pt>
                <c:pt idx="3">
                  <c:v>8.0570505266482823E-2</c:v>
                </c:pt>
                <c:pt idx="4">
                  <c:v>5.1328465734452641E-2</c:v>
                </c:pt>
                <c:pt idx="5">
                  <c:v>1.0618006876192096E-2</c:v>
                </c:pt>
              </c:numCache>
            </c:numRef>
          </c:val>
          <c:extLst>
            <c:ext xmlns:c16="http://schemas.microsoft.com/office/drawing/2014/chart" uri="{C3380CC4-5D6E-409C-BE32-E72D297353CC}">
              <c16:uniqueId val="{00000000-D934-4FF2-82FB-726D15709060}"/>
            </c:ext>
          </c:extLst>
        </c:ser>
        <c:dLbls>
          <c:dLblPos val="outEnd"/>
          <c:showLegendKey val="0"/>
          <c:showVal val="1"/>
          <c:showCatName val="0"/>
          <c:showSerName val="0"/>
          <c:showPercent val="0"/>
          <c:showBubbleSize val="0"/>
        </c:dLbls>
        <c:gapWidth val="100"/>
        <c:overlap val="-27"/>
        <c:axId val="224633136"/>
        <c:axId val="224634120"/>
      </c:barChart>
      <c:catAx>
        <c:axId val="22463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Roboto" pitchFamily="2" charset="0"/>
                <a:cs typeface="+mn-cs"/>
              </a:defRPr>
            </a:pPr>
            <a:endParaRPr lang="en-US"/>
          </a:p>
        </c:txPr>
        <c:crossAx val="224634120"/>
        <c:crosses val="autoZero"/>
        <c:auto val="1"/>
        <c:lblAlgn val="ctr"/>
        <c:lblOffset val="100"/>
        <c:noMultiLvlLbl val="0"/>
      </c:catAx>
      <c:valAx>
        <c:axId val="224634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Roboto" pitchFamily="2" charset="0"/>
                <a:cs typeface="+mn-cs"/>
              </a:defRPr>
            </a:pPr>
            <a:endParaRPr lang="en-US"/>
          </a:p>
        </c:txPr>
        <c:crossAx val="224633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Arial Narrow" panose="020B0606020202030204" pitchFamily="34" charset="0"/>
          <a:ea typeface="Roboto"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200" b="1" i="0" baseline="0">
                <a:effectLst/>
              </a:rPr>
              <a:t>LCRVR</a:t>
            </a:r>
            <a:endParaRPr lang="en-US" sz="1200">
              <a:effectLst/>
            </a:endParaRPr>
          </a:p>
          <a:p>
            <a:pPr>
              <a:defRPr sz="1100" b="1">
                <a:latin typeface="Arial Narrow" panose="020B0606020202030204" pitchFamily="34" charset="0"/>
              </a:defRPr>
            </a:pPr>
            <a:r>
              <a:rPr lang="en-US" sz="1100" b="1">
                <a:latin typeface="Arial Narrow" panose="020B0606020202030204" pitchFamily="34" charset="0"/>
              </a:rPr>
              <a:t>Home</a:t>
            </a:r>
            <a:r>
              <a:rPr lang="en-US" sz="1100" b="1" baseline="0">
                <a:latin typeface="Arial Narrow" panose="020B0606020202030204" pitchFamily="34" charset="0"/>
              </a:rPr>
              <a:t> Owners with a Mortgage</a:t>
            </a:r>
            <a:endParaRPr lang="en-US" sz="1100" b="1">
              <a:latin typeface="Arial Narrow" panose="020B0606020202030204" pitchFamily="34" charset="0"/>
            </a:endParaRPr>
          </a:p>
          <a:p>
            <a:pPr>
              <a:defRPr sz="1100" b="1">
                <a:latin typeface="Arial Narrow" panose="020B0606020202030204" pitchFamily="34" charset="0"/>
              </a:defRPr>
            </a:pPr>
            <a:r>
              <a:rPr lang="en-US" sz="1100" b="1">
                <a:latin typeface="Arial Narrow" panose="020B0606020202030204" pitchFamily="34" charset="0"/>
              </a:rPr>
              <a:t>Share of Cost Burdened Households</a:t>
            </a:r>
          </a:p>
        </c:rich>
      </c:tx>
      <c:layout>
        <c:manualLayout>
          <c:xMode val="edge"/>
          <c:yMode val="edge"/>
          <c:x val="0.22028771630040997"/>
          <c:y val="8.1501948709925068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doughnutChart>
        <c:varyColors val="1"/>
        <c:ser>
          <c:idx val="0"/>
          <c:order val="0"/>
          <c:spPr>
            <a:solidFill>
              <a:srgbClr val="CC0066"/>
            </a:solidFill>
          </c:spPr>
          <c:dPt>
            <c:idx val="0"/>
            <c:bubble3D val="0"/>
            <c:spPr>
              <a:solidFill>
                <a:srgbClr val="CC0066"/>
              </a:solidFill>
              <a:ln w="19050">
                <a:solidFill>
                  <a:schemeClr val="lt1"/>
                </a:solidFill>
              </a:ln>
              <a:effectLst/>
            </c:spPr>
            <c:extLst>
              <c:ext xmlns:c16="http://schemas.microsoft.com/office/drawing/2014/chart" uri="{C3380CC4-5D6E-409C-BE32-E72D297353CC}">
                <c16:uniqueId val="{00000001-FA1D-430E-8BBB-4507F0F0B4C4}"/>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FA1D-430E-8BBB-4507F0F0B4C4}"/>
              </c:ext>
            </c:extLst>
          </c:dPt>
          <c:dLbls>
            <c:dLbl>
              <c:idx val="0"/>
              <c:layout>
                <c:manualLayout>
                  <c:x val="-0.1387410053981481"/>
                  <c:y val="0.1676799100050775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A1D-430E-8BBB-4507F0F0B4C4}"/>
                </c:ext>
              </c:extLst>
            </c:dLbl>
            <c:dLbl>
              <c:idx val="1"/>
              <c:layout>
                <c:manualLayout>
                  <c:x val="0.17397071795924482"/>
                  <c:y val="-8.575511983520073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A1D-430E-8BBB-4507F0F0B4C4}"/>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HousingBurden!$A$5:$A$6</c:f>
              <c:strCache>
                <c:ptCount val="2"/>
                <c:pt idx="0">
                  <c:v>Cost Burdened Homeowners with a Mortgage</c:v>
                </c:pt>
                <c:pt idx="1">
                  <c:v>Non-Cost Burdened Homeowners with a Mortgage</c:v>
                </c:pt>
              </c:strCache>
            </c:strRef>
          </c:cat>
          <c:val>
            <c:numRef>
              <c:f>HousingBurden!$B$5:$B$6</c:f>
              <c:numCache>
                <c:formatCode>0%</c:formatCode>
                <c:ptCount val="2"/>
                <c:pt idx="0">
                  <c:v>0.3</c:v>
                </c:pt>
                <c:pt idx="1">
                  <c:v>0.7</c:v>
                </c:pt>
              </c:numCache>
            </c:numRef>
          </c:val>
          <c:extLst>
            <c:ext xmlns:c16="http://schemas.microsoft.com/office/drawing/2014/chart" uri="{C3380CC4-5D6E-409C-BE32-E72D297353CC}">
              <c16:uniqueId val="{00000004-FA1D-430E-8BBB-4507F0F0B4C4}"/>
            </c:ext>
          </c:extLst>
        </c:ser>
        <c:dLbls>
          <c:showLegendKey val="0"/>
          <c:showVal val="0"/>
          <c:showCatName val="1"/>
          <c:showSerName val="0"/>
          <c:showPercent val="1"/>
          <c:showBubbleSize val="0"/>
          <c:showLeaderLines val="1"/>
        </c:dLbls>
        <c:firstSliceAng val="18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 Narrow"/>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E5582-B82E-48E1-8739-0DD5157C9CA2}" type="datetimeFigureOut">
              <a:rPr lang="en-US"/>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8EBF8-A24A-497A-BE11-018292C05DE0}" type="slidenum">
              <a:rPr lang="en-US"/>
              <a:t>‹#›</a:t>
            </a:fld>
            <a:endParaRPr lang="en-US"/>
          </a:p>
        </p:txBody>
      </p:sp>
    </p:spTree>
    <p:extLst>
      <p:ext uri="{BB962C8B-B14F-4D97-AF65-F5344CB8AC3E}">
        <p14:creationId xmlns:p14="http://schemas.microsoft.com/office/powerpoint/2010/main" val="280664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[Sam] Hello, and thank you for joining us this evening. My name is Sam Gold and I am the Executive Director of the Lower Connecticut River Valley Council of Governments, or </a:t>
            </a:r>
            <a:r>
              <a:rPr lang="en-US" dirty="0" err="1">
                <a:cs typeface="Calibri"/>
              </a:rPr>
              <a:t>RiverCOG</a:t>
            </a:r>
            <a:r>
              <a:rPr lang="en-US" dirty="0">
                <a:cs typeface="Calibri"/>
              </a:rPr>
              <a:t>. I am joined today by [list names and titles] who will be assisting me in conducting this workshop. </a:t>
            </a:r>
          </a:p>
          <a:p>
            <a:endParaRPr lang="en-US">
              <a:cs typeface="Calibri"/>
            </a:endParaRPr>
          </a:p>
          <a:p>
            <a:r>
              <a:rPr lang="en-US" dirty="0">
                <a:cs typeface="Calibri"/>
              </a:rPr>
              <a:t>We ask you to please sign in to the meeting with your name, town, and email address in the zoom </a:t>
            </a:r>
            <a:r>
              <a:rPr lang="en-US" dirty="0" err="1">
                <a:cs typeface="Calibri"/>
              </a:rPr>
              <a:t>chatbox</a:t>
            </a:r>
            <a:r>
              <a:rPr lang="en-US" dirty="0">
                <a:cs typeface="Calibri"/>
              </a:rPr>
              <a:t>. The chat icon is found on the bottom of the zoom screen.</a:t>
            </a:r>
          </a:p>
          <a:p>
            <a:endParaRPr lang="en-US">
              <a:cs typeface="Calibri"/>
            </a:endParaRPr>
          </a:p>
          <a:p>
            <a:r>
              <a:rPr lang="en-US" dirty="0">
                <a:cs typeface="Calibri"/>
              </a:rPr>
              <a:t>We will conduct this workshop in three segments – each segment will begin with a presentation of regional data followed by a group discussion where we will ask for your input. </a:t>
            </a:r>
          </a:p>
          <a:p>
            <a:endParaRPr lang="en-US" dirty="0">
              <a:cs typeface="Calibri"/>
            </a:endParaRPr>
          </a:p>
          <a:p>
            <a:r>
              <a:rPr lang="en-US" dirty="0">
                <a:cs typeface="Calibri"/>
              </a:rPr>
              <a:t>Don't worry - we will provide more guidance on logistics as we go!</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1</a:t>
            </a:fld>
            <a:endParaRPr lang="en-US"/>
          </a:p>
        </p:txBody>
      </p:sp>
    </p:spTree>
    <p:extLst>
      <p:ext uri="{BB962C8B-B14F-4D97-AF65-F5344CB8AC3E}">
        <p14:creationId xmlns:p14="http://schemas.microsoft.com/office/powerpoint/2010/main" val="334185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begin with a little background - </a:t>
            </a:r>
            <a:endParaRPr lang="en-US" dirty="0"/>
          </a:p>
          <a:p>
            <a:r>
              <a:rPr lang="en-US" dirty="0">
                <a:cs typeface="Calibri"/>
              </a:rPr>
              <a:t>We are here this evening because </a:t>
            </a:r>
            <a:r>
              <a:rPr lang="en-US" dirty="0" err="1">
                <a:cs typeface="Calibri"/>
              </a:rPr>
              <a:t>RiverCOG</a:t>
            </a:r>
            <a:r>
              <a:rPr lang="en-US" dirty="0">
                <a:cs typeface="Calibri"/>
              </a:rPr>
              <a:t>, the Regional Planning Committee (RPC), and our consultant Fitzgerald and Halliday are working on the first ever Regional Plan of Conservation and Development (RPOCD) for the region. </a:t>
            </a:r>
            <a:endParaRPr lang="en-US"/>
          </a:p>
          <a:p>
            <a:endParaRPr lang="en-US" dirty="0">
              <a:cs typeface="Calibri"/>
            </a:endParaRPr>
          </a:p>
          <a:p>
            <a:r>
              <a:rPr lang="en-US" dirty="0">
                <a:cs typeface="Calibri"/>
              </a:rPr>
              <a:t>As you may be aware, the RPOCD is a visionary policy document that sets goals and makes recommendations regarding preferred land uses, development patterns and types, and desirable areas for conservation, based on existing and emerging regional trends and challenges.</a:t>
            </a:r>
          </a:p>
          <a:p>
            <a:endParaRPr lang="en-US" dirty="0">
              <a:cs typeface="Calibri"/>
            </a:endParaRPr>
          </a:p>
          <a:p>
            <a:r>
              <a:rPr lang="en-US" dirty="0">
                <a:cs typeface="Calibri"/>
              </a:rPr>
              <a:t>On June 29th and July 7th, we held a region-wide Introductory Presentation (and encore performance) that offered a primer on </a:t>
            </a:r>
            <a:r>
              <a:rPr lang="en-US" dirty="0" err="1">
                <a:cs typeface="Calibri"/>
              </a:rPr>
              <a:t>RiverCOG</a:t>
            </a:r>
            <a:r>
              <a:rPr lang="en-US" dirty="0">
                <a:cs typeface="Calibri"/>
              </a:rPr>
              <a:t>, the RPC, and the RPOCD. We then spent the summer (virtually) visiting each of the 17 towns in our region, gathering input on the issues and goals of each town and how they see their role in the region. All of these meetings are available to view on the project website (a link will be provided at the end of this workshop).</a:t>
            </a:r>
          </a:p>
          <a:p>
            <a:endParaRPr lang="en-US" dirty="0">
              <a:cs typeface="Calibri"/>
            </a:endParaRPr>
          </a:p>
          <a:p>
            <a:r>
              <a:rPr lang="en-US" dirty="0">
                <a:cs typeface="Calibri"/>
              </a:rPr>
              <a:t>Throughout this time, we have also been working on creating an Existing Conditions Report which compiles statistical data on current trends and key issues in the region. This document is in the process of being finalized and will be attached to the RPOCD as an appendix.</a:t>
            </a:r>
          </a:p>
          <a:p>
            <a:endParaRPr lang="en-US" dirty="0">
              <a:cs typeface="Calibri"/>
            </a:endParaRPr>
          </a:p>
          <a:p>
            <a:r>
              <a:rPr lang="en-US" dirty="0">
                <a:cs typeface="Calibri"/>
              </a:rPr>
              <a:t>All of this effort has brought us to tonight's workshop, the first in a series of four, which will focus on the issues we heard were important to you at the Municipal Meetings over the summer. This workshop will focused specifically on demographic changes in the region, and we will be presenting statistical demographic data compiled as part of the existing conditions report. </a:t>
            </a:r>
          </a:p>
          <a:p>
            <a:endParaRPr lang="en-US" dirty="0">
              <a:cs typeface="Calibri"/>
            </a:endParaRPr>
          </a:p>
          <a:p>
            <a:r>
              <a:rPr lang="en-US" dirty="0">
                <a:cs typeface="Calibri"/>
              </a:rPr>
              <a:t>After presenting a series of data points, we will separate into breakout groups and ask for your thoughts on what you've heard. The feedback we receive from you will directly inform the recommendations in the RPOCD.</a:t>
            </a:r>
          </a:p>
        </p:txBody>
      </p:sp>
      <p:sp>
        <p:nvSpPr>
          <p:cNvPr id="4" name="Slide Number Placeholder 3"/>
          <p:cNvSpPr>
            <a:spLocks noGrp="1"/>
          </p:cNvSpPr>
          <p:nvPr>
            <p:ph type="sldNum" sz="quarter" idx="5"/>
          </p:nvPr>
        </p:nvSpPr>
        <p:spPr/>
        <p:txBody>
          <a:bodyPr/>
          <a:lstStyle/>
          <a:p>
            <a:fld id="{7358EBF8-A24A-497A-BE11-018292C05DE0}" type="slidenum">
              <a:rPr lang="en-US"/>
              <a:t>2</a:t>
            </a:fld>
            <a:endParaRPr lang="en-US"/>
          </a:p>
        </p:txBody>
      </p:sp>
    </p:spTree>
    <p:extLst>
      <p:ext uri="{BB962C8B-B14F-4D97-AF65-F5344CB8AC3E}">
        <p14:creationId xmlns:p14="http://schemas.microsoft.com/office/powerpoint/2010/main" val="368006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you can see a breakdown of the anticipated timeline for the creation of the RPOCD. We kicked off the project in the winter of 2019 and do not anticipate completion until Spring of 2021. </a:t>
            </a:r>
          </a:p>
          <a:p>
            <a:r>
              <a:rPr lang="en-US"/>
              <a:t>We are currently in Phase 4 of this process, at the Region Thematic Meetings (Fourth Column, First Line). </a:t>
            </a:r>
          </a:p>
          <a:p>
            <a:endParaRPr lang="en-US" dirty="0"/>
          </a:p>
          <a:p>
            <a:r>
              <a:rPr lang="en-US">
                <a:cs typeface="Calibri"/>
              </a:rPr>
              <a:t>Following the Regional Thematic Meetings (the last one will be January 5, 2021), we we will be posting the draft RPOCD for public comment.</a:t>
            </a:r>
            <a:endParaRPr lang="en-US" dirty="0"/>
          </a:p>
          <a:p>
            <a:endParaRPr lang="en-US" dirty="0"/>
          </a:p>
          <a:p>
            <a:r>
              <a:rPr lang="en-US"/>
              <a:t>Check the website for access to the draft document and to provide your thougths and comments.</a:t>
            </a:r>
          </a:p>
          <a:p>
            <a:endParaRPr lang="en-US" dirty="0">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52</a:t>
            </a:fld>
            <a:endParaRPr lang="en-US"/>
          </a:p>
        </p:txBody>
      </p:sp>
    </p:spTree>
    <p:extLst>
      <p:ext uri="{BB962C8B-B14F-4D97-AF65-F5344CB8AC3E}">
        <p14:creationId xmlns:p14="http://schemas.microsoft.com/office/powerpoint/2010/main" val="126272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Going forward, there are several ways that you can get involved, including visiting the project website, signing up for email notificaitons, and sharing this presentation with others in your community. </a:t>
            </a:r>
            <a:endParaRPr lang="en-US" dirty="0">
              <a:cs typeface="Calibri"/>
            </a:endParaRPr>
          </a:p>
          <a:p>
            <a:endParaRPr lang="en-US" dirty="0">
              <a:cs typeface="Calibri"/>
            </a:endParaRPr>
          </a:p>
          <a:p>
            <a:r>
              <a:rPr lang="en-US">
                <a:cs typeface="Calibri"/>
              </a:rPr>
              <a:t>Most importantly, please join us at the upcoming workshops and have your opinions heard!</a:t>
            </a:r>
            <a:endParaRPr lang="en-US" dirty="0">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53</a:t>
            </a:fld>
            <a:endParaRPr lang="en-US"/>
          </a:p>
        </p:txBody>
      </p:sp>
    </p:spTree>
    <p:extLst>
      <p:ext uri="{BB962C8B-B14F-4D97-AF65-F5344CB8AC3E}">
        <p14:creationId xmlns:p14="http://schemas.microsoft.com/office/powerpoint/2010/main" val="390789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RPC oversees the creation of the RPOCD and its members are your representatives in this process.</a:t>
            </a:r>
            <a:endParaRPr lang="en-US" dirty="0"/>
          </a:p>
          <a:p>
            <a:r>
              <a:rPr lang="en-US" dirty="0"/>
              <a:t> </a:t>
            </a:r>
            <a:endParaRPr lang="en-US" dirty="0">
              <a:cs typeface="Calibri" panose="020F0502020204030204"/>
            </a:endParaRPr>
          </a:p>
          <a:p>
            <a:r>
              <a:rPr lang="en-US"/>
              <a:t>Take a look at this list and find your representatives. You can reach out to them with your thoughts, comments, and concerns via the email links on the Project website.</a:t>
            </a:r>
          </a:p>
          <a:p>
            <a:endParaRPr lang="en-US" dirty="0">
              <a:cs typeface="Calibri"/>
            </a:endParaRPr>
          </a:p>
          <a:p>
            <a:r>
              <a:rPr lang="en-US">
                <a:cs typeface="Calibri"/>
              </a:rPr>
              <a:t>You are also welcome to reach out to RiverCOG staff directly. Our email is also available on the website.</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54</a:t>
            </a:fld>
            <a:endParaRPr lang="en-US"/>
          </a:p>
        </p:txBody>
      </p:sp>
    </p:spTree>
    <p:extLst>
      <p:ext uri="{BB962C8B-B14F-4D97-AF65-F5344CB8AC3E}">
        <p14:creationId xmlns:p14="http://schemas.microsoft.com/office/powerpoint/2010/main" val="381362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BC6-EC02-4F82-B613-88D610A4B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D316E-8ECB-4F88-9996-96BACA793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4F5DE-50C7-4DC2-BE45-2CF3934B7065}"/>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5" name="Footer Placeholder 4">
            <a:extLst>
              <a:ext uri="{FF2B5EF4-FFF2-40B4-BE49-F238E27FC236}">
                <a16:creationId xmlns:a16="http://schemas.microsoft.com/office/drawing/2014/main" id="{C4AAFF06-FA3B-4B1D-947C-E0051984D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1147B-685B-4FF9-9A60-C6D0F0C54DEA}"/>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58231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E106-A385-4DED-B598-8FA9EF3468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FF99F-2381-4AFF-B80F-388D4135E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7E5F8-32C2-493D-86A0-3C0C7F3C718E}"/>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5" name="Footer Placeholder 4">
            <a:extLst>
              <a:ext uri="{FF2B5EF4-FFF2-40B4-BE49-F238E27FC236}">
                <a16:creationId xmlns:a16="http://schemas.microsoft.com/office/drawing/2014/main" id="{0E75BC27-672F-4EF7-8104-FD2AF079B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6C96D-6F0F-4D50-BD34-149D45C5EC1E}"/>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4760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BA71A-EE96-4846-953D-A7896302E7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C1AD8-3359-490E-989B-19A2794C8B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8AD8E-6053-4D69-AA1F-DDBC2163C7CB}"/>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5" name="Footer Placeholder 4">
            <a:extLst>
              <a:ext uri="{FF2B5EF4-FFF2-40B4-BE49-F238E27FC236}">
                <a16:creationId xmlns:a16="http://schemas.microsoft.com/office/drawing/2014/main" id="{0BD6554E-849E-4190-9D0B-4385D44FF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86AE5-FBB1-428F-9E8C-2C1007A7058F}"/>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78620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A61A-01A3-4904-8C73-CAFB8D3441B5}"/>
              </a:ext>
            </a:extLst>
          </p:cNvPr>
          <p:cNvSpPr>
            <a:spLocks noGrp="1"/>
          </p:cNvSpPr>
          <p:nvPr>
            <p:ph type="title"/>
          </p:nvPr>
        </p:nvSpPr>
        <p:spPr/>
        <p:txBody>
          <a:bodyPr/>
          <a:lstStyle>
            <a:lvl1pPr>
              <a:defRPr b="1">
                <a:latin typeface="Swis721 BT" panose="020B05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3CA4C57-0C32-4F9F-B27E-39E872C87D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3BC29BB-65B8-4B72-9363-EA29BC138F8E}"/>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5" name="Footer Placeholder 4">
            <a:extLst>
              <a:ext uri="{FF2B5EF4-FFF2-40B4-BE49-F238E27FC236}">
                <a16:creationId xmlns:a16="http://schemas.microsoft.com/office/drawing/2014/main" id="{A0611A18-B7A7-4962-B3C5-18034B691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FD10A-2D7C-46B6-86BC-C98CF1F4AD3F}"/>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58725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EC70-93D9-4A26-BBD4-8A81A8779C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752F24-3BC5-4C5A-AA1D-D7480093B8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F6B00-A267-4305-BF8C-217E28F23E29}"/>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5" name="Footer Placeholder 4">
            <a:extLst>
              <a:ext uri="{FF2B5EF4-FFF2-40B4-BE49-F238E27FC236}">
                <a16:creationId xmlns:a16="http://schemas.microsoft.com/office/drawing/2014/main" id="{BDA19E9C-7DDB-4356-B911-9FD16FF6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118ED-516B-4FB6-91F3-406FE95F2AF0}"/>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1022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2F81-B703-44E7-BC43-8078A94A7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48349-8FD6-43F4-B5A8-E8FA813964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A9FD56-C23C-4FDC-AE9F-B5F222CD9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307909-8646-48F3-96CF-764057DB8404}"/>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6" name="Footer Placeholder 5">
            <a:extLst>
              <a:ext uri="{FF2B5EF4-FFF2-40B4-BE49-F238E27FC236}">
                <a16:creationId xmlns:a16="http://schemas.microsoft.com/office/drawing/2014/main" id="{D7C11EE9-A0E9-4D48-98E2-75AE25A72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7E221-6884-4629-A698-EBE73AE671FA}"/>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98285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46E2-B4D8-48A9-AD30-F01F38137E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B66A3B-C5D2-464F-9CCB-9E2D832BF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C2554-6097-444D-9C2B-9C960B9713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1C72F6-6A68-476B-A970-3FED3192A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763C4-3C94-48E1-853F-7EF2903DBA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63A8FC-526F-4F46-94AE-F6EEB368C279}"/>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8" name="Footer Placeholder 7">
            <a:extLst>
              <a:ext uri="{FF2B5EF4-FFF2-40B4-BE49-F238E27FC236}">
                <a16:creationId xmlns:a16="http://schemas.microsoft.com/office/drawing/2014/main" id="{09CC0536-72DB-462A-9A6D-04941D453A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8F89BE-7D38-46FD-ACF0-C092C296B44C}"/>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97252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0FC0-2381-4FBF-874B-F4C1DFA31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3085C-3A61-4302-9D46-2E7F3D98A4D2}"/>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4" name="Footer Placeholder 3">
            <a:extLst>
              <a:ext uri="{FF2B5EF4-FFF2-40B4-BE49-F238E27FC236}">
                <a16:creationId xmlns:a16="http://schemas.microsoft.com/office/drawing/2014/main" id="{6E363E01-F4BD-446E-9E0F-DE04614A3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7888FF-8C60-4884-967D-FED6CB3368C9}"/>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92425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13DA2-AA75-498B-BD07-A851A61BE670}"/>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3" name="Footer Placeholder 2">
            <a:extLst>
              <a:ext uri="{FF2B5EF4-FFF2-40B4-BE49-F238E27FC236}">
                <a16:creationId xmlns:a16="http://schemas.microsoft.com/office/drawing/2014/main" id="{3D569560-7D2A-4537-847F-E4A25C3407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3AB063-DE41-49A0-A41B-55CF9106B3EC}"/>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389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8E1D-3AFF-476A-940E-1DEB8E005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9D67C7-72FA-456E-94C4-C8D4F791F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AEB19-0024-4188-8E20-42247D573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DB87F-617E-40CC-A258-77A510D30AD8}"/>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6" name="Footer Placeholder 5">
            <a:extLst>
              <a:ext uri="{FF2B5EF4-FFF2-40B4-BE49-F238E27FC236}">
                <a16:creationId xmlns:a16="http://schemas.microsoft.com/office/drawing/2014/main" id="{23BA47DA-F801-49D5-8ABC-3620A2EE2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9E779-75C2-4A43-8B33-FCAFFC052617}"/>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52501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09DF-1583-46CC-ADB1-BEA538BBB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DBA4B3-4157-4DC1-83EE-BA153DC43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F9AF68-DAF2-40EB-8A81-5F2397F62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96D0D-1566-480E-90A1-CDA8ED0CED1D}"/>
              </a:ext>
            </a:extLst>
          </p:cNvPr>
          <p:cNvSpPr>
            <a:spLocks noGrp="1"/>
          </p:cNvSpPr>
          <p:nvPr>
            <p:ph type="dt" sz="half" idx="10"/>
          </p:nvPr>
        </p:nvSpPr>
        <p:spPr/>
        <p:txBody>
          <a:bodyPr/>
          <a:lstStyle/>
          <a:p>
            <a:fld id="{20B2EF9C-3BED-4B3A-A138-33B049C6A1E1}" type="datetimeFigureOut">
              <a:rPr lang="en-US" smtClean="0"/>
              <a:t>12/9/2020</a:t>
            </a:fld>
            <a:endParaRPr lang="en-US"/>
          </a:p>
        </p:txBody>
      </p:sp>
      <p:sp>
        <p:nvSpPr>
          <p:cNvPr id="6" name="Footer Placeholder 5">
            <a:extLst>
              <a:ext uri="{FF2B5EF4-FFF2-40B4-BE49-F238E27FC236}">
                <a16:creationId xmlns:a16="http://schemas.microsoft.com/office/drawing/2014/main" id="{B827B5DD-8E7B-4DC9-B85E-219CE6811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6454B-6301-4D40-A80E-02525EC5D855}"/>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9280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086DA-C4A8-44A4-878B-6C03DE784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A1961E9-ACFB-4C09-B42D-7D1FC7956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2EF9C-3BED-4B3A-A138-33B049C6A1E1}" type="datetimeFigureOut">
              <a:rPr lang="en-US" smtClean="0"/>
              <a:t>12/9/2020</a:t>
            </a:fld>
            <a:endParaRPr lang="en-US"/>
          </a:p>
        </p:txBody>
      </p:sp>
      <p:sp>
        <p:nvSpPr>
          <p:cNvPr id="5" name="Footer Placeholder 4">
            <a:extLst>
              <a:ext uri="{FF2B5EF4-FFF2-40B4-BE49-F238E27FC236}">
                <a16:creationId xmlns:a16="http://schemas.microsoft.com/office/drawing/2014/main" id="{0FC24DFC-3884-4B4D-B2F0-55933F541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3D31A6-BCB1-4C94-92AB-69CC63486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5F48C-DDFD-4B82-B52C-0A66014213A9}" type="slidenum">
              <a:rPr lang="en-US" smtClean="0"/>
              <a:t>‹#›</a:t>
            </a:fld>
            <a:endParaRPr lang="en-US"/>
          </a:p>
        </p:txBody>
      </p:sp>
      <p:sp>
        <p:nvSpPr>
          <p:cNvPr id="7" name="Rectangle 6">
            <a:extLst>
              <a:ext uri="{FF2B5EF4-FFF2-40B4-BE49-F238E27FC236}">
                <a16:creationId xmlns:a16="http://schemas.microsoft.com/office/drawing/2014/main" id="{B17308F6-D878-4618-9F2E-4A072FF41776}"/>
              </a:ext>
            </a:extLst>
          </p:cNvPr>
          <p:cNvSpPr/>
          <p:nvPr userDrawn="1"/>
        </p:nvSpPr>
        <p:spPr>
          <a:xfrm>
            <a:off x="0" y="0"/>
            <a:ext cx="12192000" cy="1089061"/>
          </a:xfrm>
          <a:prstGeom prst="rect">
            <a:avLst/>
          </a:prstGeom>
          <a:solidFill>
            <a:srgbClr val="35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C4A2F5-C1F5-41CE-B27B-7C11B88AF702}"/>
              </a:ext>
            </a:extLst>
          </p:cNvPr>
          <p:cNvSpPr>
            <a:spLocks noGrp="1"/>
          </p:cNvSpPr>
          <p:nvPr>
            <p:ph type="title"/>
          </p:nvPr>
        </p:nvSpPr>
        <p:spPr>
          <a:xfrm>
            <a:off x="838200" y="265113"/>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0520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hyperlink" Target="mailto:EastHamptonRPC@gmail.com" TargetMode="External"/><Relationship Id="rId13" Type="http://schemas.openxmlformats.org/officeDocument/2006/relationships/hyperlink" Target="mailto:MiddlefieldRPC@gmail.com" TargetMode="External"/><Relationship Id="rId18" Type="http://schemas.openxmlformats.org/officeDocument/2006/relationships/hyperlink" Target="mailto:WestbrookRPC1@gmail.com" TargetMode="External"/><Relationship Id="rId3" Type="http://schemas.openxmlformats.org/officeDocument/2006/relationships/hyperlink" Target="mailto:ClintonRPC@gmail.com" TargetMode="External"/><Relationship Id="rId7" Type="http://schemas.openxmlformats.org/officeDocument/2006/relationships/hyperlink" Target="mailto:EastHaddamRPC@gmail.com" TargetMode="External"/><Relationship Id="rId12" Type="http://schemas.openxmlformats.org/officeDocument/2006/relationships/hyperlink" Target="mailto:LymeRPC@gmail.com" TargetMode="External"/><Relationship Id="rId17" Type="http://schemas.openxmlformats.org/officeDocument/2006/relationships/hyperlink" Target="mailto:PortlandRPC1@gmail.com" TargetMode="External"/><Relationship Id="rId2" Type="http://schemas.openxmlformats.org/officeDocument/2006/relationships/hyperlink" Target="mailto:ChesterRPC@gmail.com" TargetMode="External"/><Relationship Id="rId16" Type="http://schemas.openxmlformats.org/officeDocument/2006/relationships/hyperlink" Target="mailto:OldSaybrookRPC@gmail.com" TargetMode="External"/><Relationship Id="rId1" Type="http://schemas.openxmlformats.org/officeDocument/2006/relationships/slideLayout" Target="../slideLayouts/slideLayout4.xml"/><Relationship Id="rId6" Type="http://schemas.openxmlformats.org/officeDocument/2006/relationships/hyperlink" Target="mailto:DurhamRPC@gmail.com" TargetMode="External"/><Relationship Id="rId11" Type="http://schemas.openxmlformats.org/officeDocument/2006/relationships/hyperlink" Target="mailto:KillingworthRPC@gmail.com" TargetMode="External"/><Relationship Id="rId5" Type="http://schemas.openxmlformats.org/officeDocument/2006/relationships/hyperlink" Target="mailto:DeepRiverRPC@gmail.com" TargetMode="External"/><Relationship Id="rId15" Type="http://schemas.openxmlformats.org/officeDocument/2006/relationships/hyperlink" Target="mailto:OldLymeRPC@gmail.com" TargetMode="External"/><Relationship Id="rId10" Type="http://schemas.openxmlformats.org/officeDocument/2006/relationships/hyperlink" Target="mailto:HaddamRPC@gmail.com" TargetMode="External"/><Relationship Id="rId19" Type="http://schemas.openxmlformats.org/officeDocument/2006/relationships/hyperlink" Target="mailto:MJouflas@Rivercog.org" TargetMode="External"/><Relationship Id="rId4" Type="http://schemas.openxmlformats.org/officeDocument/2006/relationships/hyperlink" Target="mailto:CromwellRPC@gmail.com" TargetMode="External"/><Relationship Id="rId9" Type="http://schemas.openxmlformats.org/officeDocument/2006/relationships/hyperlink" Target="mailto:EssexRPC@gmail.com" TargetMode="External"/><Relationship Id="rId14" Type="http://schemas.openxmlformats.org/officeDocument/2006/relationships/hyperlink" Target="mailto:MiddletownRPC@gmail.co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FFCAC6E0-54F3-4563-A5DE-CF48B54DD71A}"/>
              </a:ext>
            </a:extLst>
          </p:cNvPr>
          <p:cNvPicPr>
            <a:picLocks noChangeAspect="1"/>
          </p:cNvPicPr>
          <p:nvPr/>
        </p:nvPicPr>
        <p:blipFill rotWithShape="1">
          <a:blip r:embed="rId3">
            <a:extLst>
              <a:ext uri="{28A0092B-C50C-407E-A947-70E740481C1C}">
                <a14:useLocalDpi xmlns:a14="http://schemas.microsoft.com/office/drawing/2010/main" val="0"/>
              </a:ext>
            </a:extLst>
          </a:blip>
          <a:srcRect b="69358"/>
          <a:stretch/>
        </p:blipFill>
        <p:spPr>
          <a:xfrm>
            <a:off x="0" y="632"/>
            <a:ext cx="12192000" cy="2101013"/>
          </a:xfrm>
          <a:prstGeom prst="rect">
            <a:avLst/>
          </a:prstGeom>
        </p:spPr>
      </p:pic>
      <p:sp>
        <p:nvSpPr>
          <p:cNvPr id="3" name="Content Placeholder 2">
            <a:extLst>
              <a:ext uri="{FF2B5EF4-FFF2-40B4-BE49-F238E27FC236}">
                <a16:creationId xmlns:a16="http://schemas.microsoft.com/office/drawing/2014/main" id="{02DC5444-D5C8-423A-9C82-5C65542165A2}"/>
              </a:ext>
            </a:extLst>
          </p:cNvPr>
          <p:cNvSpPr txBox="1">
            <a:spLocks/>
          </p:cNvSpPr>
          <p:nvPr/>
        </p:nvSpPr>
        <p:spPr>
          <a:xfrm>
            <a:off x="3971646" y="2478997"/>
            <a:ext cx="4790613" cy="31548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itchFamily="2" charset="0"/>
                <a:ea typeface="Roboto"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pitchFamily="2" charset="0"/>
                <a:ea typeface="Roboto"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itchFamily="2" charset="0"/>
                <a:ea typeface="Roboto"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itchFamily="2" charset="0"/>
                <a:ea typeface="Roboto"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itchFamily="2" charset="0"/>
                <a:ea typeface="Roboto"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rgbClr val="CC0099"/>
                </a:solidFill>
                <a:latin typeface="Arial" panose="020B0604020202020204" pitchFamily="34" charset="0"/>
                <a:ea typeface="Roboto Cn" pitchFamily="2" charset="0"/>
                <a:cs typeface="Arial" panose="020B0604020202020204" pitchFamily="34" charset="0"/>
              </a:rPr>
              <a:t>Workshop One</a:t>
            </a:r>
          </a:p>
          <a:p>
            <a:r>
              <a:rPr lang="en-US" sz="3600" b="1" dirty="0">
                <a:solidFill>
                  <a:schemeClr val="tx1">
                    <a:lumMod val="75000"/>
                    <a:lumOff val="25000"/>
                  </a:schemeClr>
                </a:solidFill>
                <a:latin typeface="Arial" panose="020B0604020202020204" pitchFamily="34" charset="0"/>
                <a:ea typeface="Roboto Cn" pitchFamily="2" charset="0"/>
                <a:cs typeface="Arial" panose="020B0604020202020204" pitchFamily="34" charset="0"/>
              </a:rPr>
              <a:t>Addressing the Region’s Changing Demographics</a:t>
            </a:r>
          </a:p>
          <a:p>
            <a:r>
              <a:rPr lang="en-US" sz="3600" b="1" dirty="0">
                <a:solidFill>
                  <a:schemeClr val="tx1">
                    <a:lumMod val="75000"/>
                    <a:lumOff val="25000"/>
                  </a:schemeClr>
                </a:solidFill>
                <a:latin typeface="Arial" panose="020B0604020202020204" pitchFamily="34" charset="0"/>
                <a:ea typeface="Roboto Cn" pitchFamily="2" charset="0"/>
                <a:cs typeface="Arial" panose="020B0604020202020204" pitchFamily="34" charset="0"/>
              </a:rPr>
              <a:t>12/9/20</a:t>
            </a:r>
            <a:endParaRPr lang="en-US" sz="3600" dirty="0">
              <a:solidFill>
                <a:schemeClr val="tx1">
                  <a:lumMod val="75000"/>
                  <a:lumOff val="25000"/>
                </a:schemeClr>
              </a:solidFill>
              <a:latin typeface="Arial" panose="020B0604020202020204" pitchFamily="34" charset="0"/>
              <a:ea typeface="Roboto Cn" pitchFamily="2" charset="0"/>
              <a:cs typeface="Arial" panose="020B0604020202020204" pitchFamily="34" charset="0"/>
            </a:endParaRPr>
          </a:p>
        </p:txBody>
      </p:sp>
    </p:spTree>
    <p:extLst>
      <p:ext uri="{BB962C8B-B14F-4D97-AF65-F5344CB8AC3E}">
        <p14:creationId xmlns:p14="http://schemas.microsoft.com/office/powerpoint/2010/main" val="105589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HOUSEHOLD COMPOSITION</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4166937" cy="2121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More non-family households than Statewide average and a smaller share of households with children</a:t>
            </a:r>
          </a:p>
        </p:txBody>
      </p:sp>
      <p:graphicFrame>
        <p:nvGraphicFramePr>
          <p:cNvPr id="8" name="Chart 7">
            <a:extLst>
              <a:ext uri="{FF2B5EF4-FFF2-40B4-BE49-F238E27FC236}">
                <a16:creationId xmlns:a16="http://schemas.microsoft.com/office/drawing/2014/main" id="{F6EB30E4-4E7E-4840-BEE1-5595ACC19CC4}"/>
              </a:ext>
            </a:extLst>
          </p:cNvPr>
          <p:cNvGraphicFramePr>
            <a:graphicFrameLocks/>
          </p:cNvGraphicFramePr>
          <p:nvPr>
            <p:extLst>
              <p:ext uri="{D42A27DB-BD31-4B8C-83A1-F6EECF244321}">
                <p14:modId xmlns:p14="http://schemas.microsoft.com/office/powerpoint/2010/main" val="2675453793"/>
              </p:ext>
            </p:extLst>
          </p:nvPr>
        </p:nvGraphicFramePr>
        <p:xfrm>
          <a:off x="5321395" y="1742516"/>
          <a:ext cx="6566951" cy="39401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BA1ECE4-595D-444F-BBA2-55C61E08964F}"/>
              </a:ext>
            </a:extLst>
          </p:cNvPr>
          <p:cNvSpPr txBox="1"/>
          <p:nvPr/>
        </p:nvSpPr>
        <p:spPr>
          <a:xfrm>
            <a:off x="5321395" y="5834527"/>
            <a:ext cx="5873790"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US Census Bureau, American Community Survey 2013-2018</a:t>
            </a:r>
          </a:p>
        </p:txBody>
      </p:sp>
    </p:spTree>
    <p:extLst>
      <p:ext uri="{BB962C8B-B14F-4D97-AF65-F5344CB8AC3E}">
        <p14:creationId xmlns:p14="http://schemas.microsoft.com/office/powerpoint/2010/main" val="252174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RACIAL AND ETHNIC DIVERSITY</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32387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The Region is overwhelmingly White and </a:t>
            </a:r>
            <a:br>
              <a:rPr lang="en-US" b="1" dirty="0">
                <a:solidFill>
                  <a:srgbClr val="CC0099"/>
                </a:solidFill>
                <a:latin typeface="Arial Narrow" panose="020B0606020202030204" pitchFamily="34" charset="0"/>
                <a:ea typeface="Roboto Cn" pitchFamily="2" charset="0"/>
              </a:rPr>
            </a:br>
            <a:r>
              <a:rPr lang="en-US" b="1" dirty="0">
                <a:solidFill>
                  <a:srgbClr val="CC0099"/>
                </a:solidFill>
                <a:latin typeface="Arial Narrow" panose="020B0606020202030204" pitchFamily="34" charset="0"/>
                <a:ea typeface="Roboto Cn" pitchFamily="2" charset="0"/>
              </a:rPr>
              <a:t>non-Hispanic (84.3%)</a:t>
            </a:r>
          </a:p>
        </p:txBody>
      </p:sp>
      <p:pic>
        <p:nvPicPr>
          <p:cNvPr id="4" name="Picture 3" descr="Chart, treemap chart&#10;&#10;Description automatically generated">
            <a:extLst>
              <a:ext uri="{FF2B5EF4-FFF2-40B4-BE49-F238E27FC236}">
                <a16:creationId xmlns:a16="http://schemas.microsoft.com/office/drawing/2014/main" id="{3C4110BC-894F-484E-95F3-E31A72839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303" y="1135578"/>
            <a:ext cx="7328697" cy="5738707"/>
          </a:xfrm>
          <a:prstGeom prst="rect">
            <a:avLst/>
          </a:prstGeom>
        </p:spPr>
      </p:pic>
      <p:sp>
        <p:nvSpPr>
          <p:cNvPr id="5" name="TextBox 4">
            <a:extLst>
              <a:ext uri="{FF2B5EF4-FFF2-40B4-BE49-F238E27FC236}">
                <a16:creationId xmlns:a16="http://schemas.microsoft.com/office/drawing/2014/main" id="{E101571F-3398-4AF0-860D-6F310CB4E1F6}"/>
              </a:ext>
            </a:extLst>
          </p:cNvPr>
          <p:cNvSpPr txBox="1"/>
          <p:nvPr/>
        </p:nvSpPr>
        <p:spPr>
          <a:xfrm>
            <a:off x="4994507" y="5363757"/>
            <a:ext cx="5873790" cy="276999"/>
          </a:xfrm>
          <a:prstGeom prst="rect">
            <a:avLst/>
          </a:prstGeom>
          <a:noFill/>
        </p:spPr>
        <p:txBody>
          <a:bodyPr wrap="square" rtlCol="0">
            <a:spAutoFit/>
          </a:bodyPr>
          <a:lstStyle/>
          <a:p>
            <a:r>
              <a:rPr lang="en-US" sz="1200" b="1" i="1" dirty="0">
                <a:latin typeface="Arial Narrow" panose="020B0606020202030204" pitchFamily="34" charset="0"/>
                <a:ea typeface="Roboto" pitchFamily="2" charset="0"/>
              </a:rPr>
              <a:t>Source: US Census Bureau, American Community Survey 2013-2018</a:t>
            </a:r>
          </a:p>
        </p:txBody>
      </p:sp>
    </p:spTree>
    <p:extLst>
      <p:ext uri="{BB962C8B-B14F-4D97-AF65-F5344CB8AC3E}">
        <p14:creationId xmlns:p14="http://schemas.microsoft.com/office/powerpoint/2010/main" val="403357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RACIAL AND ETHNIC DIVERSITY</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9371454" cy="14687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Middlesex and New London Counties have a smaller share of foreign-born residents than Connecticut or the US.</a:t>
            </a:r>
          </a:p>
        </p:txBody>
      </p:sp>
      <p:grpSp>
        <p:nvGrpSpPr>
          <p:cNvPr id="5" name="Group 4">
            <a:extLst>
              <a:ext uri="{FF2B5EF4-FFF2-40B4-BE49-F238E27FC236}">
                <a16:creationId xmlns:a16="http://schemas.microsoft.com/office/drawing/2014/main" id="{A76451A3-570F-4FBE-BB94-347B32DF7701}"/>
              </a:ext>
            </a:extLst>
          </p:cNvPr>
          <p:cNvGrpSpPr/>
          <p:nvPr/>
        </p:nvGrpSpPr>
        <p:grpSpPr>
          <a:xfrm>
            <a:off x="758400" y="2659559"/>
            <a:ext cx="10055760" cy="3450925"/>
            <a:chOff x="758400" y="3141962"/>
            <a:chExt cx="10055760" cy="3450925"/>
          </a:xfrm>
        </p:grpSpPr>
        <p:pic>
          <p:nvPicPr>
            <p:cNvPr id="4" name="Picture 3" descr="Graphical user interface&#10;&#10;Description automatically generated">
              <a:extLst>
                <a:ext uri="{FF2B5EF4-FFF2-40B4-BE49-F238E27FC236}">
                  <a16:creationId xmlns:a16="http://schemas.microsoft.com/office/drawing/2014/main" id="{C388D107-24A9-47D0-909E-E6C740BEE5F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5789" b="18950"/>
            <a:stretch/>
          </p:blipFill>
          <p:spPr>
            <a:xfrm>
              <a:off x="758400" y="3141962"/>
              <a:ext cx="10055760" cy="3450925"/>
            </a:xfrm>
            <a:prstGeom prst="rect">
              <a:avLst/>
            </a:prstGeom>
          </p:spPr>
        </p:pic>
        <p:sp>
          <p:nvSpPr>
            <p:cNvPr id="3" name="TextBox 2">
              <a:extLst>
                <a:ext uri="{FF2B5EF4-FFF2-40B4-BE49-F238E27FC236}">
                  <a16:creationId xmlns:a16="http://schemas.microsoft.com/office/drawing/2014/main" id="{9BA0D1EB-AE5E-4E64-9B06-DD122683205A}"/>
                </a:ext>
              </a:extLst>
            </p:cNvPr>
            <p:cNvSpPr txBox="1"/>
            <p:nvPr/>
          </p:nvSpPr>
          <p:spPr>
            <a:xfrm>
              <a:off x="4599501" y="6183951"/>
              <a:ext cx="529389" cy="276999"/>
            </a:xfrm>
            <a:prstGeom prst="rect">
              <a:avLst/>
            </a:prstGeom>
            <a:noFill/>
          </p:spPr>
          <p:txBody>
            <a:bodyPr wrap="square" rtlCol="0">
              <a:spAutoFit/>
            </a:bodyPr>
            <a:lstStyle/>
            <a:p>
              <a:r>
                <a:rPr lang="en-US" sz="1200" dirty="0">
                  <a:latin typeface="Roboto" pitchFamily="2" charset="0"/>
                  <a:ea typeface="Roboto" pitchFamily="2" charset="0"/>
                </a:rPr>
                <a:t>2018</a:t>
              </a:r>
            </a:p>
          </p:txBody>
        </p:sp>
      </p:grpSp>
      <p:sp>
        <p:nvSpPr>
          <p:cNvPr id="8" name="TextBox 7">
            <a:extLst>
              <a:ext uri="{FF2B5EF4-FFF2-40B4-BE49-F238E27FC236}">
                <a16:creationId xmlns:a16="http://schemas.microsoft.com/office/drawing/2014/main" id="{EE995568-A5FE-4425-8BC4-437AB985C16A}"/>
              </a:ext>
            </a:extLst>
          </p:cNvPr>
          <p:cNvSpPr txBox="1"/>
          <p:nvPr/>
        </p:nvSpPr>
        <p:spPr>
          <a:xfrm>
            <a:off x="953730" y="5971984"/>
            <a:ext cx="4393333"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US Census Bureau, American Community Survey 2013-2018</a:t>
            </a:r>
          </a:p>
        </p:txBody>
      </p:sp>
      <p:sp>
        <p:nvSpPr>
          <p:cNvPr id="9" name="TextBox 8">
            <a:extLst>
              <a:ext uri="{FF2B5EF4-FFF2-40B4-BE49-F238E27FC236}">
                <a16:creationId xmlns:a16="http://schemas.microsoft.com/office/drawing/2014/main" id="{94844FD9-277B-4F22-AF00-2ACF1A6E78ED}"/>
              </a:ext>
            </a:extLst>
          </p:cNvPr>
          <p:cNvSpPr txBox="1"/>
          <p:nvPr/>
        </p:nvSpPr>
        <p:spPr>
          <a:xfrm>
            <a:off x="5623105" y="5978547"/>
            <a:ext cx="6693771" cy="646331"/>
          </a:xfrm>
          <a:prstGeom prst="rect">
            <a:avLst/>
          </a:prstGeom>
          <a:noFill/>
        </p:spPr>
        <p:txBody>
          <a:bodyPr wrap="square">
            <a:spAutoFit/>
          </a:bodyPr>
          <a:lstStyle/>
          <a:p>
            <a:r>
              <a:rPr lang="en-US" sz="1200" b="0" i="1" dirty="0">
                <a:solidFill>
                  <a:srgbClr val="202124"/>
                </a:solidFill>
                <a:effectLst/>
                <a:latin typeface="Arial Narrow" panose="020B0606020202030204" pitchFamily="34" charset="0"/>
                <a:ea typeface="Roboto" pitchFamily="2" charset="0"/>
              </a:rPr>
              <a:t>A Public Use Microdata Area, or </a:t>
            </a:r>
            <a:r>
              <a:rPr lang="en-US" sz="1200" b="1" i="1" dirty="0">
                <a:solidFill>
                  <a:srgbClr val="202124"/>
                </a:solidFill>
                <a:effectLst/>
                <a:latin typeface="Arial Narrow" panose="020B0606020202030204" pitchFamily="34" charset="0"/>
                <a:ea typeface="Roboto" pitchFamily="2" charset="0"/>
              </a:rPr>
              <a:t>PUMA</a:t>
            </a:r>
            <a:r>
              <a:rPr lang="en-US" sz="1200" b="0" i="1" dirty="0">
                <a:solidFill>
                  <a:srgbClr val="202124"/>
                </a:solidFill>
                <a:effectLst/>
                <a:latin typeface="Arial Narrow" panose="020B0606020202030204" pitchFamily="34" charset="0"/>
                <a:ea typeface="Roboto" pitchFamily="2" charset="0"/>
              </a:rPr>
              <a:t>, are geographic units used by the US </a:t>
            </a:r>
            <a:r>
              <a:rPr lang="en-US" sz="1200" b="1" i="1" dirty="0">
                <a:solidFill>
                  <a:srgbClr val="202124"/>
                </a:solidFill>
                <a:effectLst/>
                <a:latin typeface="Arial Narrow" panose="020B0606020202030204" pitchFamily="34" charset="0"/>
                <a:ea typeface="Roboto" pitchFamily="2" charset="0"/>
              </a:rPr>
              <a:t>Census</a:t>
            </a:r>
            <a:r>
              <a:rPr lang="en-US" sz="1200" b="0" i="1" dirty="0">
                <a:solidFill>
                  <a:srgbClr val="202124"/>
                </a:solidFill>
                <a:effectLst/>
                <a:latin typeface="Arial Narrow" panose="020B0606020202030204" pitchFamily="34" charset="0"/>
                <a:ea typeface="Roboto" pitchFamily="2" charset="0"/>
              </a:rPr>
              <a:t> for providing statistical and demographic information. Each </a:t>
            </a:r>
            <a:r>
              <a:rPr lang="en-US" sz="1200" b="1" i="1" dirty="0">
                <a:solidFill>
                  <a:srgbClr val="202124"/>
                </a:solidFill>
                <a:effectLst/>
                <a:latin typeface="Arial Narrow" panose="020B0606020202030204" pitchFamily="34" charset="0"/>
                <a:ea typeface="Roboto" pitchFamily="2" charset="0"/>
              </a:rPr>
              <a:t>PUMA</a:t>
            </a:r>
            <a:r>
              <a:rPr lang="en-US" sz="1200" b="0" i="1" dirty="0">
                <a:solidFill>
                  <a:srgbClr val="202124"/>
                </a:solidFill>
                <a:effectLst/>
                <a:latin typeface="Arial Narrow" panose="020B0606020202030204" pitchFamily="34" charset="0"/>
                <a:ea typeface="Roboto" pitchFamily="2" charset="0"/>
              </a:rPr>
              <a:t> contains at least 100,000 people. </a:t>
            </a:r>
            <a:r>
              <a:rPr lang="en-US" sz="1200" b="1" i="1" dirty="0">
                <a:solidFill>
                  <a:srgbClr val="202124"/>
                </a:solidFill>
                <a:effectLst/>
                <a:latin typeface="Arial Narrow" panose="020B0606020202030204" pitchFamily="34" charset="0"/>
                <a:ea typeface="Roboto" pitchFamily="2" charset="0"/>
              </a:rPr>
              <a:t>PUMAs</a:t>
            </a:r>
            <a:r>
              <a:rPr lang="en-US" sz="1200" b="0" i="1" dirty="0">
                <a:solidFill>
                  <a:srgbClr val="202124"/>
                </a:solidFill>
                <a:effectLst/>
                <a:latin typeface="Arial Narrow" panose="020B0606020202030204" pitchFamily="34" charset="0"/>
                <a:ea typeface="Roboto" pitchFamily="2" charset="0"/>
              </a:rPr>
              <a:t> do not overlap</a:t>
            </a:r>
            <a:r>
              <a:rPr lang="en-US" sz="1200" i="1" dirty="0">
                <a:solidFill>
                  <a:srgbClr val="202124"/>
                </a:solidFill>
                <a:latin typeface="Arial Narrow" panose="020B0606020202030204" pitchFamily="34" charset="0"/>
                <a:ea typeface="Roboto" pitchFamily="2" charset="0"/>
              </a:rPr>
              <a:t> </a:t>
            </a:r>
            <a:r>
              <a:rPr lang="en-US" sz="1200" b="0" i="1" dirty="0">
                <a:solidFill>
                  <a:srgbClr val="202124"/>
                </a:solidFill>
                <a:effectLst/>
                <a:latin typeface="Arial Narrow" panose="020B0606020202030204" pitchFamily="34" charset="0"/>
                <a:ea typeface="Roboto" pitchFamily="2" charset="0"/>
              </a:rPr>
              <a:t>and are contained within a single </a:t>
            </a:r>
            <a:r>
              <a:rPr lang="en-US" sz="1200" b="0" i="1" dirty="0" err="1">
                <a:solidFill>
                  <a:srgbClr val="202124"/>
                </a:solidFill>
                <a:effectLst/>
                <a:latin typeface="Arial Narrow" panose="020B0606020202030204" pitchFamily="34" charset="0"/>
                <a:ea typeface="Roboto" pitchFamily="2" charset="0"/>
              </a:rPr>
              <a:t>state.a</a:t>
            </a:r>
            <a:endParaRPr lang="en-US" sz="1200" i="1" dirty="0">
              <a:latin typeface="Arial Narrow" panose="020B0606020202030204" pitchFamily="34" charset="0"/>
              <a:ea typeface="Roboto" pitchFamily="2" charset="0"/>
            </a:endParaRPr>
          </a:p>
        </p:txBody>
      </p:sp>
    </p:spTree>
    <p:extLst>
      <p:ext uri="{BB962C8B-B14F-4D97-AF65-F5344CB8AC3E}">
        <p14:creationId xmlns:p14="http://schemas.microsoft.com/office/powerpoint/2010/main" val="20338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RACIAL AND ETHNIC DIVERSITY</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10515600" cy="685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Foreign Born population has decreased since 2010</a:t>
            </a:r>
          </a:p>
        </p:txBody>
      </p:sp>
      <p:pic>
        <p:nvPicPr>
          <p:cNvPr id="6" name="Picture 5">
            <a:extLst>
              <a:ext uri="{FF2B5EF4-FFF2-40B4-BE49-F238E27FC236}">
                <a16:creationId xmlns:a16="http://schemas.microsoft.com/office/drawing/2014/main" id="{81B118F8-8C96-438C-A709-430A37C11E55}"/>
              </a:ext>
            </a:extLst>
          </p:cNvPr>
          <p:cNvPicPr>
            <a:picLocks noChangeAspect="1"/>
          </p:cNvPicPr>
          <p:nvPr/>
        </p:nvPicPr>
        <p:blipFill rotWithShape="1">
          <a:blip r:embed="rId2"/>
          <a:srcRect t="-2" b="4115"/>
          <a:stretch/>
        </p:blipFill>
        <p:spPr>
          <a:xfrm>
            <a:off x="2633384" y="2441979"/>
            <a:ext cx="7243726" cy="2339028"/>
          </a:xfrm>
          <a:prstGeom prst="rect">
            <a:avLst/>
          </a:prstGeom>
        </p:spPr>
      </p:pic>
      <p:sp>
        <p:nvSpPr>
          <p:cNvPr id="8" name="TextBox 7">
            <a:extLst>
              <a:ext uri="{FF2B5EF4-FFF2-40B4-BE49-F238E27FC236}">
                <a16:creationId xmlns:a16="http://schemas.microsoft.com/office/drawing/2014/main" id="{0380AAAF-4339-43AF-AD4A-A3C3A38BF940}"/>
              </a:ext>
            </a:extLst>
          </p:cNvPr>
          <p:cNvSpPr txBox="1"/>
          <p:nvPr/>
        </p:nvSpPr>
        <p:spPr>
          <a:xfrm>
            <a:off x="2717074" y="4944158"/>
            <a:ext cx="7550332" cy="338554"/>
          </a:xfrm>
          <a:prstGeom prst="rect">
            <a:avLst/>
          </a:prstGeom>
          <a:noFill/>
        </p:spPr>
        <p:txBody>
          <a:bodyPr wrap="square">
            <a:spAutoFit/>
          </a:bodyPr>
          <a:lstStyle/>
          <a:p>
            <a:r>
              <a:rPr lang="en-US" sz="1600" b="0" i="1" u="none" strike="noStrike" baseline="0" dirty="0">
                <a:solidFill>
                  <a:srgbClr val="211D1E"/>
                </a:solidFill>
                <a:latin typeface="Arial Narrow" panose="020B0606020202030204" pitchFamily="34" charset="0"/>
              </a:rPr>
              <a:t>Source: U</a:t>
            </a:r>
            <a:r>
              <a:rPr lang="en-US" sz="1600" b="0" i="1" u="none" strike="noStrike" baseline="0" dirty="0">
                <a:solidFill>
                  <a:srgbClr val="000000"/>
                </a:solidFill>
                <a:latin typeface="Arial Narrow" panose="020B0606020202030204" pitchFamily="34" charset="0"/>
              </a:rPr>
              <a:t>.</a:t>
            </a:r>
            <a:r>
              <a:rPr lang="en-US" sz="1600" b="0" i="1" u="none" strike="noStrike" baseline="0" dirty="0">
                <a:solidFill>
                  <a:srgbClr val="211D1E"/>
                </a:solidFill>
                <a:latin typeface="Arial Narrow" panose="020B0606020202030204" pitchFamily="34" charset="0"/>
              </a:rPr>
              <a:t>S</a:t>
            </a:r>
            <a:r>
              <a:rPr lang="en-US" sz="1600" b="0" i="1" u="none" strike="noStrike" baseline="0" dirty="0">
                <a:solidFill>
                  <a:srgbClr val="000000"/>
                </a:solidFill>
                <a:latin typeface="Arial Narrow" panose="020B0606020202030204" pitchFamily="34" charset="0"/>
              </a:rPr>
              <a:t>. </a:t>
            </a:r>
            <a:r>
              <a:rPr lang="en-US" sz="1600" b="0" i="1" u="none" strike="noStrike" baseline="0" dirty="0">
                <a:solidFill>
                  <a:srgbClr val="211D1E"/>
                </a:solidFill>
                <a:latin typeface="Arial Narrow" panose="020B0606020202030204" pitchFamily="34" charset="0"/>
              </a:rPr>
              <a:t>Census Bureau, American Community Survey 2006-2010; 2013-2017</a:t>
            </a:r>
            <a:endParaRPr lang="en-US" sz="1600" i="1" dirty="0">
              <a:latin typeface="Arial Narrow" panose="020B0606020202030204" pitchFamily="34" charset="0"/>
            </a:endParaRPr>
          </a:p>
        </p:txBody>
      </p:sp>
    </p:spTree>
    <p:extLst>
      <p:ext uri="{BB962C8B-B14F-4D97-AF65-F5344CB8AC3E}">
        <p14:creationId xmlns:p14="http://schemas.microsoft.com/office/powerpoint/2010/main" val="231220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RACIAL AND ETHNIC DIVERSITY</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43706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Immigration</a:t>
            </a:r>
          </a:p>
          <a:p>
            <a:pPr marL="0" indent="0">
              <a:buFont typeface="Arial" panose="020B0604020202020204" pitchFamily="34" charset="0"/>
              <a:buNone/>
            </a:pPr>
            <a:r>
              <a:rPr lang="en-US" dirty="0">
                <a:latin typeface="Arial Narrow" panose="020B0606020202030204" pitchFamily="34" charset="0"/>
                <a:ea typeface="Roboto Cn" pitchFamily="2" charset="0"/>
              </a:rPr>
              <a:t>Most common birthplace of foreign-born residents</a:t>
            </a:r>
          </a:p>
          <a:p>
            <a:pPr marL="514350" indent="-514350">
              <a:buFont typeface="Arial" panose="020B0604020202020204" pitchFamily="34" charset="0"/>
              <a:buAutoNum type="arabicPeriod"/>
            </a:pPr>
            <a:r>
              <a:rPr lang="en-US" dirty="0">
                <a:latin typeface="Arial Narrow" panose="020B0606020202030204" pitchFamily="34" charset="0"/>
                <a:ea typeface="Roboto Cn" pitchFamily="2" charset="0"/>
              </a:rPr>
              <a:t>Italy</a:t>
            </a:r>
          </a:p>
          <a:p>
            <a:pPr marL="514350" indent="-514350">
              <a:buFont typeface="Arial" panose="020B0604020202020204" pitchFamily="34" charset="0"/>
              <a:buAutoNum type="arabicPeriod"/>
            </a:pPr>
            <a:r>
              <a:rPr lang="en-US" dirty="0">
                <a:latin typeface="Arial Narrow" panose="020B0606020202030204" pitchFamily="34" charset="0"/>
                <a:ea typeface="Roboto Cn" pitchFamily="2" charset="0"/>
              </a:rPr>
              <a:t>Poland</a:t>
            </a:r>
          </a:p>
          <a:p>
            <a:pPr marL="514350" indent="-514350">
              <a:buFont typeface="Arial" panose="020B0604020202020204" pitchFamily="34" charset="0"/>
              <a:buAutoNum type="arabicPeriod"/>
            </a:pPr>
            <a:r>
              <a:rPr lang="en-US" dirty="0">
                <a:latin typeface="Arial Narrow" panose="020B0606020202030204" pitchFamily="34" charset="0"/>
                <a:ea typeface="Roboto Cn" pitchFamily="2" charset="0"/>
              </a:rPr>
              <a:t>China</a:t>
            </a:r>
          </a:p>
        </p:txBody>
      </p:sp>
      <p:pic>
        <p:nvPicPr>
          <p:cNvPr id="4" name="Picture 3" descr="A screen shot of a computer&#10;&#10;Description automatically generated">
            <a:extLst>
              <a:ext uri="{FF2B5EF4-FFF2-40B4-BE49-F238E27FC236}">
                <a16:creationId xmlns:a16="http://schemas.microsoft.com/office/drawing/2014/main" id="{7C0B2669-5F55-44E5-ADAB-9FAB288DAC14}"/>
              </a:ext>
            </a:extLst>
          </p:cNvPr>
          <p:cNvPicPr>
            <a:picLocks noChangeAspect="1"/>
          </p:cNvPicPr>
          <p:nvPr/>
        </p:nvPicPr>
        <p:blipFill rotWithShape="1">
          <a:blip r:embed="rId2">
            <a:extLst>
              <a:ext uri="{28A0092B-C50C-407E-A947-70E740481C1C}">
                <a14:useLocalDpi xmlns:a14="http://schemas.microsoft.com/office/drawing/2010/main" val="0"/>
              </a:ext>
            </a:extLst>
          </a:blip>
          <a:srcRect l="21045" t="-2344" r="20624" b="12292"/>
          <a:stretch/>
        </p:blipFill>
        <p:spPr>
          <a:xfrm>
            <a:off x="5509318" y="1127563"/>
            <a:ext cx="6682682" cy="5425119"/>
          </a:xfrm>
          <a:prstGeom prst="rect">
            <a:avLst/>
          </a:prstGeom>
        </p:spPr>
      </p:pic>
      <p:sp>
        <p:nvSpPr>
          <p:cNvPr id="5" name="TextBox 4">
            <a:extLst>
              <a:ext uri="{FF2B5EF4-FFF2-40B4-BE49-F238E27FC236}">
                <a16:creationId xmlns:a16="http://schemas.microsoft.com/office/drawing/2014/main" id="{EBC611E0-E951-4F03-B70B-872328C2B42F}"/>
              </a:ext>
            </a:extLst>
          </p:cNvPr>
          <p:cNvSpPr txBox="1"/>
          <p:nvPr/>
        </p:nvSpPr>
        <p:spPr>
          <a:xfrm>
            <a:off x="5717318" y="5591937"/>
            <a:ext cx="5873790" cy="261610"/>
          </a:xfrm>
          <a:prstGeom prst="rect">
            <a:avLst/>
          </a:prstGeom>
          <a:noFill/>
        </p:spPr>
        <p:txBody>
          <a:bodyPr wrap="square" rtlCol="0">
            <a:spAutoFit/>
          </a:bodyPr>
          <a:lstStyle/>
          <a:p>
            <a:r>
              <a:rPr lang="en-US" sz="1100" i="1" dirty="0">
                <a:latin typeface="Roboto" pitchFamily="2" charset="0"/>
                <a:ea typeface="Roboto" pitchFamily="2" charset="0"/>
              </a:rPr>
              <a:t>Source: US Census Bureau, American Community Survey 2013-2018</a:t>
            </a:r>
          </a:p>
        </p:txBody>
      </p:sp>
    </p:spTree>
    <p:extLst>
      <p:ext uri="{BB962C8B-B14F-4D97-AF65-F5344CB8AC3E}">
        <p14:creationId xmlns:p14="http://schemas.microsoft.com/office/powerpoint/2010/main" val="36866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RACIAL AND ETHNIC DIVERSITY</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5"/>
            <a:ext cx="8738937" cy="4548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Languages</a:t>
            </a:r>
          </a:p>
          <a:p>
            <a:pPr marL="0" indent="0">
              <a:buNone/>
            </a:pPr>
            <a:r>
              <a:rPr lang="en-US" sz="2400" dirty="0">
                <a:latin typeface="Arial Narrow" panose="020B0606020202030204" pitchFamily="34" charset="0"/>
                <a:ea typeface="Roboto Cn" pitchFamily="2" charset="0"/>
              </a:rPr>
              <a:t>10.7% of Middlesex County PUMA (Public Use Microdata Area), CT citizens are speakers of a non-English language.  National average is 21.9%.  </a:t>
            </a:r>
          </a:p>
          <a:p>
            <a:pPr marL="0" indent="0">
              <a:buNone/>
            </a:pPr>
            <a:r>
              <a:rPr lang="en-US" sz="2400" dirty="0">
                <a:latin typeface="Arial Narrow" panose="020B0606020202030204" pitchFamily="34" charset="0"/>
                <a:ea typeface="Roboto Cn" pitchFamily="2" charset="0"/>
              </a:rPr>
              <a:t>Top foreign languages in the region are:</a:t>
            </a:r>
          </a:p>
          <a:p>
            <a:r>
              <a:rPr lang="en-US" sz="2400" dirty="0">
                <a:latin typeface="Arial Narrow" panose="020B0606020202030204" pitchFamily="34" charset="0"/>
                <a:ea typeface="Roboto Cn" pitchFamily="2" charset="0"/>
              </a:rPr>
              <a:t>Spanish 3.9%</a:t>
            </a:r>
          </a:p>
          <a:p>
            <a:r>
              <a:rPr lang="en-US" sz="2400" dirty="0">
                <a:latin typeface="Arial Narrow" panose="020B0606020202030204" pitchFamily="34" charset="0"/>
                <a:ea typeface="Roboto Cn" pitchFamily="2" charset="0"/>
              </a:rPr>
              <a:t>Italian 1.1%</a:t>
            </a:r>
          </a:p>
          <a:p>
            <a:r>
              <a:rPr lang="en-US" sz="2400" dirty="0">
                <a:latin typeface="Arial Narrow" panose="020B0606020202030204" pitchFamily="34" charset="0"/>
                <a:ea typeface="Roboto Cn" pitchFamily="2" charset="0"/>
              </a:rPr>
              <a:t>Polish 0.8%</a:t>
            </a:r>
          </a:p>
          <a:p>
            <a:r>
              <a:rPr lang="en-US" sz="2400" dirty="0">
                <a:latin typeface="Arial Narrow" panose="020B0606020202030204" pitchFamily="34" charset="0"/>
                <a:ea typeface="Roboto Cn" pitchFamily="2" charset="0"/>
              </a:rPr>
              <a:t>French 0.6%</a:t>
            </a:r>
          </a:p>
          <a:p>
            <a:r>
              <a:rPr lang="en-US" sz="2400" dirty="0">
                <a:latin typeface="Arial Narrow" panose="020B0606020202030204" pitchFamily="34" charset="0"/>
                <a:ea typeface="Roboto Cn" pitchFamily="2" charset="0"/>
              </a:rPr>
              <a:t>Mandarin &amp; Cantonese 0.5%</a:t>
            </a:r>
          </a:p>
          <a:p>
            <a:pPr marL="0" indent="0">
              <a:buFont typeface="Arial" panose="020B0604020202020204" pitchFamily="34" charset="0"/>
              <a:buNone/>
            </a:pPr>
            <a:endParaRPr lang="en-US" b="1" dirty="0">
              <a:solidFill>
                <a:srgbClr val="CC0099"/>
              </a:solidFill>
              <a:latin typeface="Roboto Cn" pitchFamily="2" charset="0"/>
              <a:ea typeface="Roboto Cn" pitchFamily="2" charset="0"/>
            </a:endParaRPr>
          </a:p>
        </p:txBody>
      </p:sp>
    </p:spTree>
    <p:extLst>
      <p:ext uri="{BB962C8B-B14F-4D97-AF65-F5344CB8AC3E}">
        <p14:creationId xmlns:p14="http://schemas.microsoft.com/office/powerpoint/2010/main" val="144815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BREAK-OUT DISCUSSION</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590676"/>
            <a:ext cx="10886768" cy="4351338"/>
          </a:xfrm>
        </p:spPr>
        <p:txBody>
          <a:bodyPr vert="horz" lIns="91440" tIns="45720" rIns="91440" bIns="45720" rtlCol="0" anchor="t">
            <a:normAutofit/>
          </a:bodyPr>
          <a:lstStyle/>
          <a:p>
            <a:pPr marL="0" indent="0">
              <a:buNone/>
            </a:pPr>
            <a:r>
              <a:rPr lang="en-US" b="1" dirty="0">
                <a:solidFill>
                  <a:srgbClr val="CC0099"/>
                </a:solidFill>
                <a:ea typeface="Roboto Cn" pitchFamily="2" charset="0"/>
              </a:rPr>
              <a:t>Is this information consistent with your experience in your town/the greater region?</a:t>
            </a:r>
          </a:p>
          <a:p>
            <a:r>
              <a:rPr lang="en-US" sz="2400" dirty="0">
                <a:ea typeface="Roboto Cn" pitchFamily="2" charset="0"/>
              </a:rPr>
              <a:t>x</a:t>
            </a:r>
          </a:p>
          <a:p>
            <a:endParaRPr lang="en-US" sz="2000" dirty="0">
              <a:ea typeface="Roboto Cn" pitchFamily="2" charset="0"/>
            </a:endParaRPr>
          </a:p>
        </p:txBody>
      </p:sp>
    </p:spTree>
    <p:extLst>
      <p:ext uri="{BB962C8B-B14F-4D97-AF65-F5344CB8AC3E}">
        <p14:creationId xmlns:p14="http://schemas.microsoft.com/office/powerpoint/2010/main" val="427354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BREAK-OUT DISCUSSION</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590676"/>
            <a:ext cx="10886768" cy="4351338"/>
          </a:xfrm>
        </p:spPr>
        <p:txBody>
          <a:bodyPr/>
          <a:lstStyle/>
          <a:p>
            <a:pPr marL="0" indent="0">
              <a:buNone/>
            </a:pPr>
            <a:r>
              <a:rPr lang="en-US" b="1" dirty="0">
                <a:solidFill>
                  <a:srgbClr val="CC0099"/>
                </a:solidFill>
                <a:ea typeface="Roboto Cn" pitchFamily="2" charset="0"/>
              </a:rPr>
              <a:t> What issues do you see for your town/the region based on these trends?</a:t>
            </a:r>
          </a:p>
          <a:p>
            <a:r>
              <a:rPr lang="en-US" sz="2000" dirty="0">
                <a:ea typeface="Roboto Cn" pitchFamily="2" charset="0"/>
              </a:rPr>
              <a:t>x</a:t>
            </a:r>
          </a:p>
        </p:txBody>
      </p:sp>
    </p:spTree>
    <p:extLst>
      <p:ext uri="{BB962C8B-B14F-4D97-AF65-F5344CB8AC3E}">
        <p14:creationId xmlns:p14="http://schemas.microsoft.com/office/powerpoint/2010/main" val="141842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BREAK-OUT DISCUSSION</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590676"/>
            <a:ext cx="10886768" cy="4351338"/>
          </a:xfrm>
        </p:spPr>
        <p:txBody>
          <a:bodyPr vert="horz" lIns="91440" tIns="45720" rIns="91440" bIns="45720" rtlCol="0" anchor="t">
            <a:normAutofit/>
          </a:bodyPr>
          <a:lstStyle/>
          <a:p>
            <a:pPr marL="0" indent="0">
              <a:buNone/>
            </a:pPr>
            <a:r>
              <a:rPr lang="en-US" b="1" dirty="0">
                <a:solidFill>
                  <a:srgbClr val="CC0099"/>
                </a:solidFill>
                <a:ea typeface="Roboto Cn" pitchFamily="2" charset="0"/>
              </a:rPr>
              <a:t>What are some steps we can take in the plan to address these issues?</a:t>
            </a:r>
          </a:p>
          <a:p>
            <a:r>
              <a:rPr lang="en-US" sz="2000" dirty="0">
                <a:ea typeface="Roboto Cn" pitchFamily="2" charset="0"/>
              </a:rPr>
              <a:t>x</a:t>
            </a:r>
          </a:p>
          <a:p>
            <a:endParaRPr lang="en-US" sz="2000" dirty="0">
              <a:ea typeface="Roboto Cn" pitchFamily="2" charset="0"/>
            </a:endParaRPr>
          </a:p>
        </p:txBody>
      </p:sp>
    </p:spTree>
    <p:extLst>
      <p:ext uri="{BB962C8B-B14F-4D97-AF65-F5344CB8AC3E}">
        <p14:creationId xmlns:p14="http://schemas.microsoft.com/office/powerpoint/2010/main" val="2083065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EDUCATION</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31391"/>
            <a:ext cx="8972693" cy="10975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The Region has higher education levels than Connecticut and the US at secondary, college, and graduate school levels</a:t>
            </a:r>
          </a:p>
        </p:txBody>
      </p:sp>
      <p:pic>
        <p:nvPicPr>
          <p:cNvPr id="4" name="Picture 3">
            <a:extLst>
              <a:ext uri="{FF2B5EF4-FFF2-40B4-BE49-F238E27FC236}">
                <a16:creationId xmlns:a16="http://schemas.microsoft.com/office/drawing/2014/main" id="{4EA9E113-7BC1-4112-8E93-3080BF68FA6C}"/>
              </a:ext>
            </a:extLst>
          </p:cNvPr>
          <p:cNvPicPr>
            <a:picLocks noChangeAspect="1"/>
          </p:cNvPicPr>
          <p:nvPr/>
        </p:nvPicPr>
        <p:blipFill rotWithShape="1">
          <a:blip r:embed="rId2"/>
          <a:srcRect l="-105" t="-1395" r="105" b="-1839"/>
          <a:stretch/>
        </p:blipFill>
        <p:spPr>
          <a:xfrm>
            <a:off x="838200" y="2314038"/>
            <a:ext cx="8303318" cy="4455224"/>
          </a:xfrm>
          <a:prstGeom prst="rect">
            <a:avLst/>
          </a:prstGeom>
        </p:spPr>
      </p:pic>
      <p:sp>
        <p:nvSpPr>
          <p:cNvPr id="6" name="TextBox 5">
            <a:extLst>
              <a:ext uri="{FF2B5EF4-FFF2-40B4-BE49-F238E27FC236}">
                <a16:creationId xmlns:a16="http://schemas.microsoft.com/office/drawing/2014/main" id="{6C98A669-6B26-482E-BD03-5E75C4F44941}"/>
              </a:ext>
            </a:extLst>
          </p:cNvPr>
          <p:cNvSpPr txBox="1"/>
          <p:nvPr/>
        </p:nvSpPr>
        <p:spPr>
          <a:xfrm>
            <a:off x="6541418" y="6454387"/>
            <a:ext cx="5136776" cy="276999"/>
          </a:xfrm>
          <a:prstGeom prst="rect">
            <a:avLst/>
          </a:prstGeom>
          <a:noFill/>
        </p:spPr>
        <p:txBody>
          <a:bodyPr wrap="square">
            <a:spAutoFit/>
          </a:bodyPr>
          <a:lstStyle/>
          <a:p>
            <a:r>
              <a:rPr lang="en-US" sz="1200" b="0" i="1" u="none" strike="noStrike" baseline="0" dirty="0">
                <a:solidFill>
                  <a:srgbClr val="211D1E"/>
                </a:solidFill>
                <a:latin typeface="Arial Narrow" panose="020B0606020202030204" pitchFamily="34" charset="0"/>
                <a:ea typeface="Roboto" pitchFamily="2" charset="0"/>
              </a:rPr>
              <a:t>Source: US Census Bureau, American Community Survey 2013-2018</a:t>
            </a:r>
            <a:endParaRPr lang="en-US" sz="1200" dirty="0">
              <a:latin typeface="Arial Narrow" panose="020B0606020202030204" pitchFamily="34" charset="0"/>
              <a:ea typeface="Roboto" pitchFamily="2" charset="0"/>
            </a:endParaRPr>
          </a:p>
        </p:txBody>
      </p:sp>
    </p:spTree>
    <p:extLst>
      <p:ext uri="{BB962C8B-B14F-4D97-AF65-F5344CB8AC3E}">
        <p14:creationId xmlns:p14="http://schemas.microsoft.com/office/powerpoint/2010/main" val="238645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B58B-64D2-4448-B5F1-7EEB0AC27F30}"/>
              </a:ext>
            </a:extLst>
          </p:cNvPr>
          <p:cNvSpPr>
            <a:spLocks noGrp="1"/>
          </p:cNvSpPr>
          <p:nvPr>
            <p:ph type="title"/>
          </p:nvPr>
        </p:nvSpPr>
        <p:spPr/>
        <p:txBody>
          <a:bodyPr/>
          <a:lstStyle/>
          <a:p>
            <a:r>
              <a:rPr lang="en-US" dirty="0"/>
              <a:t>THE PROJECT</a:t>
            </a:r>
          </a:p>
        </p:txBody>
      </p:sp>
      <p:sp>
        <p:nvSpPr>
          <p:cNvPr id="3" name="Content Placeholder 2">
            <a:extLst>
              <a:ext uri="{FF2B5EF4-FFF2-40B4-BE49-F238E27FC236}">
                <a16:creationId xmlns:a16="http://schemas.microsoft.com/office/drawing/2014/main" id="{B1D1CDEE-41D5-4EA6-BA50-3AB3825234AE}"/>
              </a:ext>
            </a:extLst>
          </p:cNvPr>
          <p:cNvSpPr>
            <a:spLocks noGrp="1"/>
          </p:cNvSpPr>
          <p:nvPr>
            <p:ph sz="half" idx="1"/>
          </p:nvPr>
        </p:nvSpPr>
        <p:spPr>
          <a:xfrm>
            <a:off x="838200" y="1595587"/>
            <a:ext cx="10515599" cy="4696394"/>
          </a:xfrm>
        </p:spPr>
        <p:txBody>
          <a:bodyPr vert="horz" lIns="91440" tIns="45720" rIns="91440" bIns="45720" rtlCol="0" anchor="t">
            <a:normAutofit fontScale="92500" lnSpcReduction="10000"/>
          </a:bodyPr>
          <a:lstStyle/>
          <a:p>
            <a:r>
              <a:rPr lang="en-US" b="1" dirty="0">
                <a:solidFill>
                  <a:srgbClr val="CC0099"/>
                </a:solidFill>
              </a:rPr>
              <a:t>Regional Plan of Conservation and Development (RPOCD)</a:t>
            </a:r>
          </a:p>
          <a:p>
            <a:pPr lvl="1"/>
            <a:r>
              <a:rPr lang="en-US" dirty="0">
                <a:solidFill>
                  <a:srgbClr val="000000"/>
                </a:solidFill>
              </a:rPr>
              <a:t>Policy document that sets goals and makes recommendations for the region</a:t>
            </a:r>
          </a:p>
          <a:p>
            <a:r>
              <a:rPr lang="en-US" b="1" dirty="0">
                <a:solidFill>
                  <a:srgbClr val="CC0099"/>
                </a:solidFill>
              </a:rPr>
              <a:t>Previous Public Outreach </a:t>
            </a:r>
            <a:endParaRPr lang="en-US" dirty="0">
              <a:solidFill>
                <a:srgbClr val="000000"/>
              </a:solidFill>
            </a:endParaRPr>
          </a:p>
          <a:p>
            <a:pPr lvl="1"/>
            <a:r>
              <a:rPr lang="en-US" dirty="0"/>
              <a:t>Introductory Presentations (June 29, 2020 and July 7, 2020)</a:t>
            </a:r>
            <a:endParaRPr lang="en-US" b="1" dirty="0"/>
          </a:p>
          <a:p>
            <a:pPr lvl="1"/>
            <a:r>
              <a:rPr lang="en-US" dirty="0">
                <a:solidFill>
                  <a:srgbClr val="000000"/>
                </a:solidFill>
              </a:rPr>
              <a:t>Municipal Meetings (July 2020 – September 2020)</a:t>
            </a:r>
          </a:p>
          <a:p>
            <a:r>
              <a:rPr lang="en-US" b="1" dirty="0">
                <a:solidFill>
                  <a:srgbClr val="CC0099"/>
                </a:solidFill>
              </a:rPr>
              <a:t>Existing Conditions Report</a:t>
            </a:r>
            <a:endParaRPr lang="en-US" dirty="0"/>
          </a:p>
          <a:p>
            <a:pPr lvl="1"/>
            <a:r>
              <a:rPr lang="en-US" dirty="0"/>
              <a:t>Statistical data on current trends and key issues in the region</a:t>
            </a:r>
          </a:p>
          <a:p>
            <a:r>
              <a:rPr lang="en-US" b="1" dirty="0">
                <a:solidFill>
                  <a:srgbClr val="CC0099"/>
                </a:solidFill>
              </a:rPr>
              <a:t>Regional Thematic Meetings (Virtual Workshops)</a:t>
            </a:r>
          </a:p>
          <a:p>
            <a:pPr lvl="1"/>
            <a:r>
              <a:rPr lang="en-US" dirty="0"/>
              <a:t>Demographics (December 9, 2020)</a:t>
            </a:r>
          </a:p>
          <a:p>
            <a:pPr lvl="1"/>
            <a:r>
              <a:rPr lang="en-US" dirty="0"/>
              <a:t>Visioning/Branding (December 15, 2020)</a:t>
            </a:r>
          </a:p>
          <a:p>
            <a:pPr lvl="1"/>
            <a:r>
              <a:rPr lang="en-US" dirty="0"/>
              <a:t>Future Land Use Map – Part A (December 21, 2020) </a:t>
            </a:r>
          </a:p>
          <a:p>
            <a:pPr lvl="1"/>
            <a:r>
              <a:rPr lang="en-US">
                <a:latin typeface="Arial Narrow"/>
                <a:cs typeface="Arial"/>
              </a:rPr>
              <a:t>Future Land Use Map – Part B (January 5, 2021)</a:t>
            </a:r>
          </a:p>
          <a:p>
            <a:pPr marL="457200" lvl="1" indent="0">
              <a:buNone/>
            </a:pPr>
            <a:endParaRPr lang="en-US" dirty="0"/>
          </a:p>
        </p:txBody>
      </p:sp>
    </p:spTree>
    <p:extLst>
      <p:ext uri="{BB962C8B-B14F-4D97-AF65-F5344CB8AC3E}">
        <p14:creationId xmlns:p14="http://schemas.microsoft.com/office/powerpoint/2010/main" val="1621117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EDUCATION</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199" y="1590675"/>
            <a:ext cx="2936279" cy="4053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School enrollment trends vary by district. Like Connecticut as a whole, overall trends are down, particularly in smaller districts.</a:t>
            </a:r>
          </a:p>
        </p:txBody>
      </p:sp>
      <p:pic>
        <p:nvPicPr>
          <p:cNvPr id="4" name="Picture 3">
            <a:extLst>
              <a:ext uri="{FF2B5EF4-FFF2-40B4-BE49-F238E27FC236}">
                <a16:creationId xmlns:a16="http://schemas.microsoft.com/office/drawing/2014/main" id="{644B904D-4693-423A-A1AD-5AA1F10D301C}"/>
              </a:ext>
            </a:extLst>
          </p:cNvPr>
          <p:cNvPicPr>
            <a:picLocks noChangeAspect="1"/>
          </p:cNvPicPr>
          <p:nvPr/>
        </p:nvPicPr>
        <p:blipFill>
          <a:blip r:embed="rId2"/>
          <a:stretch>
            <a:fillRect/>
          </a:stretch>
        </p:blipFill>
        <p:spPr>
          <a:xfrm>
            <a:off x="3622066" y="1161991"/>
            <a:ext cx="7707324" cy="5128805"/>
          </a:xfrm>
          <a:prstGeom prst="rect">
            <a:avLst/>
          </a:prstGeom>
        </p:spPr>
      </p:pic>
      <p:pic>
        <p:nvPicPr>
          <p:cNvPr id="13" name="Picture 12">
            <a:extLst>
              <a:ext uri="{FF2B5EF4-FFF2-40B4-BE49-F238E27FC236}">
                <a16:creationId xmlns:a16="http://schemas.microsoft.com/office/drawing/2014/main" id="{30E835DB-65AD-403F-B346-7F1301BAE62E}"/>
              </a:ext>
            </a:extLst>
          </p:cNvPr>
          <p:cNvPicPr>
            <a:picLocks noChangeAspect="1"/>
          </p:cNvPicPr>
          <p:nvPr/>
        </p:nvPicPr>
        <p:blipFill>
          <a:blip r:embed="rId3"/>
          <a:stretch>
            <a:fillRect/>
          </a:stretch>
        </p:blipFill>
        <p:spPr>
          <a:xfrm>
            <a:off x="3952101" y="1161992"/>
            <a:ext cx="7315200" cy="5200649"/>
          </a:xfrm>
          <a:prstGeom prst="rect">
            <a:avLst/>
          </a:prstGeom>
        </p:spPr>
      </p:pic>
      <p:pic>
        <p:nvPicPr>
          <p:cNvPr id="9" name="Picture 8">
            <a:extLst>
              <a:ext uri="{FF2B5EF4-FFF2-40B4-BE49-F238E27FC236}">
                <a16:creationId xmlns:a16="http://schemas.microsoft.com/office/drawing/2014/main" id="{B30BA673-9D26-4DD1-A035-E4871C15E7C9}"/>
              </a:ext>
            </a:extLst>
          </p:cNvPr>
          <p:cNvPicPr>
            <a:picLocks noChangeAspect="1"/>
          </p:cNvPicPr>
          <p:nvPr/>
        </p:nvPicPr>
        <p:blipFill>
          <a:blip r:embed="rId4"/>
          <a:stretch>
            <a:fillRect/>
          </a:stretch>
        </p:blipFill>
        <p:spPr>
          <a:xfrm>
            <a:off x="4203631" y="1161992"/>
            <a:ext cx="7315200" cy="5278419"/>
          </a:xfrm>
          <a:prstGeom prst="rect">
            <a:avLst/>
          </a:prstGeom>
        </p:spPr>
      </p:pic>
      <p:pic>
        <p:nvPicPr>
          <p:cNvPr id="15" name="Picture 14">
            <a:extLst>
              <a:ext uri="{FF2B5EF4-FFF2-40B4-BE49-F238E27FC236}">
                <a16:creationId xmlns:a16="http://schemas.microsoft.com/office/drawing/2014/main" id="{4B84F072-8CDC-40A3-936D-CC1040E6CAA7}"/>
              </a:ext>
            </a:extLst>
          </p:cNvPr>
          <p:cNvPicPr>
            <a:picLocks noChangeAspect="1"/>
          </p:cNvPicPr>
          <p:nvPr/>
        </p:nvPicPr>
        <p:blipFill>
          <a:blip r:embed="rId5"/>
          <a:stretch>
            <a:fillRect/>
          </a:stretch>
        </p:blipFill>
        <p:spPr>
          <a:xfrm>
            <a:off x="4455161" y="1161992"/>
            <a:ext cx="7315200" cy="5211606"/>
          </a:xfrm>
          <a:prstGeom prst="rect">
            <a:avLst/>
          </a:prstGeom>
        </p:spPr>
      </p:pic>
      <p:pic>
        <p:nvPicPr>
          <p:cNvPr id="6" name="Picture 5">
            <a:extLst>
              <a:ext uri="{FF2B5EF4-FFF2-40B4-BE49-F238E27FC236}">
                <a16:creationId xmlns:a16="http://schemas.microsoft.com/office/drawing/2014/main" id="{CE9149B1-9A11-47BF-B2DD-8E5D2743B395}"/>
              </a:ext>
            </a:extLst>
          </p:cNvPr>
          <p:cNvPicPr>
            <a:picLocks noChangeAspect="1"/>
          </p:cNvPicPr>
          <p:nvPr/>
        </p:nvPicPr>
        <p:blipFill>
          <a:blip r:embed="rId6"/>
          <a:stretch>
            <a:fillRect/>
          </a:stretch>
        </p:blipFill>
        <p:spPr>
          <a:xfrm>
            <a:off x="4684868" y="1161992"/>
            <a:ext cx="7315200" cy="5179238"/>
          </a:xfrm>
          <a:prstGeom prst="rect">
            <a:avLst/>
          </a:prstGeom>
        </p:spPr>
      </p:pic>
      <p:pic>
        <p:nvPicPr>
          <p:cNvPr id="11" name="Picture 10">
            <a:extLst>
              <a:ext uri="{FF2B5EF4-FFF2-40B4-BE49-F238E27FC236}">
                <a16:creationId xmlns:a16="http://schemas.microsoft.com/office/drawing/2014/main" id="{33208F9E-68C7-4326-B14C-A48327F7AA8D}"/>
              </a:ext>
            </a:extLst>
          </p:cNvPr>
          <p:cNvPicPr>
            <a:picLocks noChangeAspect="1"/>
          </p:cNvPicPr>
          <p:nvPr/>
        </p:nvPicPr>
        <p:blipFill>
          <a:blip r:embed="rId7"/>
          <a:stretch>
            <a:fillRect/>
          </a:stretch>
        </p:blipFill>
        <p:spPr>
          <a:xfrm>
            <a:off x="4938868" y="1161992"/>
            <a:ext cx="7198704" cy="5278419"/>
          </a:xfrm>
          <a:prstGeom prst="rect">
            <a:avLst/>
          </a:prstGeom>
        </p:spPr>
      </p:pic>
      <p:sp>
        <p:nvSpPr>
          <p:cNvPr id="10" name="TextBox 9">
            <a:extLst>
              <a:ext uri="{FF2B5EF4-FFF2-40B4-BE49-F238E27FC236}">
                <a16:creationId xmlns:a16="http://schemas.microsoft.com/office/drawing/2014/main" id="{16CEE0BC-DB8D-4F1D-8943-E7B69F973F67}"/>
              </a:ext>
            </a:extLst>
          </p:cNvPr>
          <p:cNvSpPr txBox="1"/>
          <p:nvPr/>
        </p:nvSpPr>
        <p:spPr>
          <a:xfrm>
            <a:off x="5289077" y="6454387"/>
            <a:ext cx="5873790"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CT Department of Education</a:t>
            </a:r>
          </a:p>
        </p:txBody>
      </p:sp>
    </p:spTree>
    <p:extLst>
      <p:ext uri="{BB962C8B-B14F-4D97-AF65-F5344CB8AC3E}">
        <p14:creationId xmlns:p14="http://schemas.microsoft.com/office/powerpoint/2010/main" val="46365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EDUCATION</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1" y="1590676"/>
            <a:ext cx="5768856" cy="4844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Domestic migration as a result of COVID-19 could have positive long-term impacts on population and school enrollment in Connecticut. </a:t>
            </a:r>
          </a:p>
        </p:txBody>
      </p:sp>
      <p:pic>
        <p:nvPicPr>
          <p:cNvPr id="6" name="table">
            <a:extLst>
              <a:ext uri="{FF2B5EF4-FFF2-40B4-BE49-F238E27FC236}">
                <a16:creationId xmlns:a16="http://schemas.microsoft.com/office/drawing/2014/main" id="{41D5BFB7-4312-4476-815D-141CCD26C6E6}"/>
              </a:ext>
            </a:extLst>
          </p:cNvPr>
          <p:cNvPicPr>
            <a:picLocks noChangeAspect="1"/>
          </p:cNvPicPr>
          <p:nvPr/>
        </p:nvPicPr>
        <p:blipFill>
          <a:blip r:embed="rId2"/>
          <a:stretch>
            <a:fillRect/>
          </a:stretch>
        </p:blipFill>
        <p:spPr>
          <a:xfrm>
            <a:off x="7438030" y="1225467"/>
            <a:ext cx="4367282" cy="5271493"/>
          </a:xfrm>
          <a:prstGeom prst="rect">
            <a:avLst/>
          </a:prstGeom>
        </p:spPr>
      </p:pic>
      <p:sp>
        <p:nvSpPr>
          <p:cNvPr id="8" name="Content Placeholder 2">
            <a:extLst>
              <a:ext uri="{FF2B5EF4-FFF2-40B4-BE49-F238E27FC236}">
                <a16:creationId xmlns:a16="http://schemas.microsoft.com/office/drawing/2014/main" id="{09FD3313-A190-4AF8-821D-84924DB587A3}"/>
              </a:ext>
            </a:extLst>
          </p:cNvPr>
          <p:cNvSpPr txBox="1">
            <a:spLocks/>
          </p:cNvSpPr>
          <p:nvPr/>
        </p:nvSpPr>
        <p:spPr>
          <a:xfrm>
            <a:off x="7438030" y="6435177"/>
            <a:ext cx="2839304" cy="42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i="1" dirty="0">
                <a:latin typeface="Roboto Cn" pitchFamily="2" charset="0"/>
                <a:ea typeface="Roboto Cn" pitchFamily="2" charset="0"/>
              </a:rPr>
              <a:t>Source: United Van Lines</a:t>
            </a:r>
          </a:p>
        </p:txBody>
      </p:sp>
      <p:sp>
        <p:nvSpPr>
          <p:cNvPr id="9" name="Rectangle 8">
            <a:extLst>
              <a:ext uri="{FF2B5EF4-FFF2-40B4-BE49-F238E27FC236}">
                <a16:creationId xmlns:a16="http://schemas.microsoft.com/office/drawing/2014/main" id="{B8244245-2350-4FD4-9B24-7263E2511665}"/>
              </a:ext>
            </a:extLst>
          </p:cNvPr>
          <p:cNvSpPr/>
          <p:nvPr/>
        </p:nvSpPr>
        <p:spPr>
          <a:xfrm>
            <a:off x="7569582" y="3155711"/>
            <a:ext cx="3691976" cy="213131"/>
          </a:xfrm>
          <a:prstGeom prst="rect">
            <a:avLst/>
          </a:prstGeom>
          <a:solidFill>
            <a:srgbClr val="CC00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02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JOBS</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Jobs by Industry</a:t>
            </a:r>
          </a:p>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Middlesex County</a:t>
            </a:r>
          </a:p>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2019</a:t>
            </a:r>
          </a:p>
        </p:txBody>
      </p:sp>
      <p:graphicFrame>
        <p:nvGraphicFramePr>
          <p:cNvPr id="4" name="Chart 3">
            <a:extLst>
              <a:ext uri="{FF2B5EF4-FFF2-40B4-BE49-F238E27FC236}">
                <a16:creationId xmlns:a16="http://schemas.microsoft.com/office/drawing/2014/main" id="{40188276-E9EE-4E4F-B216-3EE062B52D96}"/>
              </a:ext>
            </a:extLst>
          </p:cNvPr>
          <p:cNvGraphicFramePr>
            <a:graphicFrameLocks/>
          </p:cNvGraphicFramePr>
          <p:nvPr>
            <p:extLst>
              <p:ext uri="{D42A27DB-BD31-4B8C-83A1-F6EECF244321}">
                <p14:modId xmlns:p14="http://schemas.microsoft.com/office/powerpoint/2010/main" val="3587807206"/>
              </p:ext>
            </p:extLst>
          </p:nvPr>
        </p:nvGraphicFramePr>
        <p:xfrm>
          <a:off x="3345054" y="1319917"/>
          <a:ext cx="8914995" cy="5344532"/>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5BE04342-24EA-45FE-A383-ABA69E87AD90}"/>
              </a:ext>
            </a:extLst>
          </p:cNvPr>
          <p:cNvSpPr/>
          <p:nvPr/>
        </p:nvSpPr>
        <p:spPr>
          <a:xfrm>
            <a:off x="3597835" y="2300942"/>
            <a:ext cx="2002118" cy="1392518"/>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35B644D-85E0-4971-90C2-08A18E809AEA}"/>
              </a:ext>
            </a:extLst>
          </p:cNvPr>
          <p:cNvCxnSpPr>
            <a:cxnSpLocks/>
          </p:cNvCxnSpPr>
          <p:nvPr/>
        </p:nvCxnSpPr>
        <p:spPr>
          <a:xfrm flipV="1">
            <a:off x="3369844" y="3493249"/>
            <a:ext cx="455981" cy="470970"/>
          </a:xfrm>
          <a:prstGeom prst="straightConnector1">
            <a:avLst/>
          </a:prstGeom>
          <a:ln>
            <a:solidFill>
              <a:srgbClr val="CC0099"/>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5807BF-D2E5-4AAE-B146-91E88CF5A07C}"/>
              </a:ext>
            </a:extLst>
          </p:cNvPr>
          <p:cNvSpPr txBox="1"/>
          <p:nvPr/>
        </p:nvSpPr>
        <p:spPr>
          <a:xfrm>
            <a:off x="1062608" y="3876591"/>
            <a:ext cx="2366682" cy="307777"/>
          </a:xfrm>
          <a:prstGeom prst="rect">
            <a:avLst/>
          </a:prstGeom>
          <a:noFill/>
        </p:spPr>
        <p:txBody>
          <a:bodyPr wrap="square" rtlCol="0">
            <a:spAutoFit/>
          </a:bodyPr>
          <a:lstStyle/>
          <a:p>
            <a:r>
              <a:rPr lang="en-US" sz="1400" b="1" i="1" dirty="0">
                <a:solidFill>
                  <a:srgbClr val="CC0099"/>
                </a:solidFill>
                <a:latin typeface="Arial Narrow" panose="020B0606020202030204" pitchFamily="34" charset="0"/>
                <a:ea typeface="Roboto" pitchFamily="2" charset="0"/>
              </a:rPr>
              <a:t>Heavily Impacted by COVID-19</a:t>
            </a:r>
          </a:p>
        </p:txBody>
      </p:sp>
      <p:sp>
        <p:nvSpPr>
          <p:cNvPr id="8" name="TextBox 7">
            <a:extLst>
              <a:ext uri="{FF2B5EF4-FFF2-40B4-BE49-F238E27FC236}">
                <a16:creationId xmlns:a16="http://schemas.microsoft.com/office/drawing/2014/main" id="{48DEF6B4-D657-402A-BAF0-ADD805736730}"/>
              </a:ext>
            </a:extLst>
          </p:cNvPr>
          <p:cNvSpPr txBox="1"/>
          <p:nvPr/>
        </p:nvSpPr>
        <p:spPr>
          <a:xfrm>
            <a:off x="318004" y="6498809"/>
            <a:ext cx="5873790" cy="276999"/>
          </a:xfrm>
          <a:prstGeom prst="rect">
            <a:avLst/>
          </a:prstGeom>
          <a:noFill/>
        </p:spPr>
        <p:txBody>
          <a:bodyPr wrap="square" rtlCol="0">
            <a:spAutoFit/>
          </a:bodyPr>
          <a:lstStyle/>
          <a:p>
            <a:r>
              <a:rPr lang="en-US" sz="1200" i="1" dirty="0">
                <a:latin typeface="Roboto" pitchFamily="2" charset="0"/>
                <a:ea typeface="Roboto" pitchFamily="2" charset="0"/>
              </a:rPr>
              <a:t>Source: 2018 US Census Longitudinal Employer-Household Dynamics</a:t>
            </a:r>
          </a:p>
        </p:txBody>
      </p:sp>
    </p:spTree>
    <p:extLst>
      <p:ext uri="{BB962C8B-B14F-4D97-AF65-F5344CB8AC3E}">
        <p14:creationId xmlns:p14="http://schemas.microsoft.com/office/powerpoint/2010/main" val="3716227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JOBS</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37613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Most jobs in the region are concentrated in the northern part of the region, with a small cluster along the shore and I-95.</a:t>
            </a:r>
          </a:p>
        </p:txBody>
      </p:sp>
      <p:pic>
        <p:nvPicPr>
          <p:cNvPr id="4" name="Picture 3">
            <a:extLst>
              <a:ext uri="{FF2B5EF4-FFF2-40B4-BE49-F238E27FC236}">
                <a16:creationId xmlns:a16="http://schemas.microsoft.com/office/drawing/2014/main" id="{856338BE-E14F-464B-8CDF-8B472276C69B}"/>
              </a:ext>
            </a:extLst>
          </p:cNvPr>
          <p:cNvPicPr>
            <a:picLocks noChangeAspect="1"/>
          </p:cNvPicPr>
          <p:nvPr/>
        </p:nvPicPr>
        <p:blipFill rotWithShape="1">
          <a:blip r:embed="rId2"/>
          <a:srcRect t="35975" b="1"/>
          <a:stretch/>
        </p:blipFill>
        <p:spPr>
          <a:xfrm>
            <a:off x="5049078" y="1171486"/>
            <a:ext cx="6949440" cy="5686514"/>
          </a:xfrm>
          <a:prstGeom prst="rect">
            <a:avLst/>
          </a:prstGeom>
        </p:spPr>
      </p:pic>
      <p:sp>
        <p:nvSpPr>
          <p:cNvPr id="8" name="Freeform: Shape 7">
            <a:extLst>
              <a:ext uri="{FF2B5EF4-FFF2-40B4-BE49-F238E27FC236}">
                <a16:creationId xmlns:a16="http://schemas.microsoft.com/office/drawing/2014/main" id="{3DD6B2D4-BD22-4046-A427-9A588C1E973D}"/>
              </a:ext>
            </a:extLst>
          </p:cNvPr>
          <p:cNvSpPr/>
          <p:nvPr/>
        </p:nvSpPr>
        <p:spPr>
          <a:xfrm>
            <a:off x="6750657" y="1315941"/>
            <a:ext cx="3593990" cy="3709283"/>
          </a:xfrm>
          <a:custGeom>
            <a:avLst/>
            <a:gdLst>
              <a:gd name="connsiteX0" fmla="*/ 290223 w 3593990"/>
              <a:gd name="connsiteY0" fmla="*/ 186856 h 3709283"/>
              <a:gd name="connsiteX1" fmla="*/ 258418 w 3593990"/>
              <a:gd name="connsiteY1" fmla="*/ 226612 h 3709283"/>
              <a:gd name="connsiteX2" fmla="*/ 302150 w 3593990"/>
              <a:gd name="connsiteY2" fmla="*/ 278296 h 3709283"/>
              <a:gd name="connsiteX3" fmla="*/ 274320 w 3593990"/>
              <a:gd name="connsiteY3" fmla="*/ 393589 h 3709283"/>
              <a:gd name="connsiteX4" fmla="*/ 274320 w 3593990"/>
              <a:gd name="connsiteY4" fmla="*/ 409492 h 3709283"/>
              <a:gd name="connsiteX5" fmla="*/ 163002 w 3593990"/>
              <a:gd name="connsiteY5" fmla="*/ 429370 h 3709283"/>
              <a:gd name="connsiteX6" fmla="*/ 159026 w 3593990"/>
              <a:gd name="connsiteY6" fmla="*/ 485029 h 3709283"/>
              <a:gd name="connsiteX7" fmla="*/ 0 w 3593990"/>
              <a:gd name="connsiteY7" fmla="*/ 520810 h 3709283"/>
              <a:gd name="connsiteX8" fmla="*/ 75538 w 3593990"/>
              <a:gd name="connsiteY8" fmla="*/ 1554480 h 3709283"/>
              <a:gd name="connsiteX9" fmla="*/ 139148 w 3593990"/>
              <a:gd name="connsiteY9" fmla="*/ 1534602 h 3709283"/>
              <a:gd name="connsiteX10" fmla="*/ 99392 w 3593990"/>
              <a:gd name="connsiteY10" fmla="*/ 1979875 h 3709283"/>
              <a:gd name="connsiteX11" fmla="*/ 47708 w 3593990"/>
              <a:gd name="connsiteY11" fmla="*/ 2119022 h 3709283"/>
              <a:gd name="connsiteX12" fmla="*/ 703691 w 3593990"/>
              <a:gd name="connsiteY12" fmla="*/ 1975899 h 3709283"/>
              <a:gd name="connsiteX13" fmla="*/ 727545 w 3593990"/>
              <a:gd name="connsiteY13" fmla="*/ 2023607 h 3709283"/>
              <a:gd name="connsiteX14" fmla="*/ 755374 w 3593990"/>
              <a:gd name="connsiteY14" fmla="*/ 2035534 h 3709283"/>
              <a:gd name="connsiteX15" fmla="*/ 775253 w 3593990"/>
              <a:gd name="connsiteY15" fmla="*/ 2059388 h 3709283"/>
              <a:gd name="connsiteX16" fmla="*/ 735496 w 3593990"/>
              <a:gd name="connsiteY16" fmla="*/ 2166730 h 3709283"/>
              <a:gd name="connsiteX17" fmla="*/ 787180 w 3593990"/>
              <a:gd name="connsiteY17" fmla="*/ 2206487 h 3709283"/>
              <a:gd name="connsiteX18" fmla="*/ 866693 w 3593990"/>
              <a:gd name="connsiteY18" fmla="*/ 2226365 h 3709283"/>
              <a:gd name="connsiteX19" fmla="*/ 874644 w 3593990"/>
              <a:gd name="connsiteY19" fmla="*/ 2262146 h 3709283"/>
              <a:gd name="connsiteX20" fmla="*/ 906449 w 3593990"/>
              <a:gd name="connsiteY20" fmla="*/ 2361537 h 3709283"/>
              <a:gd name="connsiteX21" fmla="*/ 1001865 w 3593990"/>
              <a:gd name="connsiteY21" fmla="*/ 2468880 h 3709283"/>
              <a:gd name="connsiteX22" fmla="*/ 1001865 w 3593990"/>
              <a:gd name="connsiteY22" fmla="*/ 2528515 h 3709283"/>
              <a:gd name="connsiteX23" fmla="*/ 1025719 w 3593990"/>
              <a:gd name="connsiteY23" fmla="*/ 2627906 h 3709283"/>
              <a:gd name="connsiteX24" fmla="*/ 1025719 w 3593990"/>
              <a:gd name="connsiteY24" fmla="*/ 2683565 h 3709283"/>
              <a:gd name="connsiteX25" fmla="*/ 993913 w 3593990"/>
              <a:gd name="connsiteY25" fmla="*/ 2739224 h 3709283"/>
              <a:gd name="connsiteX26" fmla="*/ 1001865 w 3593990"/>
              <a:gd name="connsiteY26" fmla="*/ 2902226 h 3709283"/>
              <a:gd name="connsiteX27" fmla="*/ 989938 w 3593990"/>
              <a:gd name="connsiteY27" fmla="*/ 3005593 h 3709283"/>
              <a:gd name="connsiteX28" fmla="*/ 1033670 w 3593990"/>
              <a:gd name="connsiteY28" fmla="*/ 3029447 h 3709283"/>
              <a:gd name="connsiteX29" fmla="*/ 1109207 w 3593990"/>
              <a:gd name="connsiteY29" fmla="*/ 3037398 h 3709283"/>
              <a:gd name="connsiteX30" fmla="*/ 1133061 w 3593990"/>
              <a:gd name="connsiteY30" fmla="*/ 3029447 h 3709283"/>
              <a:gd name="connsiteX31" fmla="*/ 1164866 w 3593990"/>
              <a:gd name="connsiteY31" fmla="*/ 3065228 h 3709283"/>
              <a:gd name="connsiteX32" fmla="*/ 1188720 w 3593990"/>
              <a:gd name="connsiteY32" fmla="*/ 3065228 h 3709283"/>
              <a:gd name="connsiteX33" fmla="*/ 1196672 w 3593990"/>
              <a:gd name="connsiteY33" fmla="*/ 3097033 h 3709283"/>
              <a:gd name="connsiteX34" fmla="*/ 1176793 w 3593990"/>
              <a:gd name="connsiteY34" fmla="*/ 3152692 h 3709283"/>
              <a:gd name="connsiteX35" fmla="*/ 1212574 w 3593990"/>
              <a:gd name="connsiteY35" fmla="*/ 3236181 h 3709283"/>
              <a:gd name="connsiteX36" fmla="*/ 1323893 w 3593990"/>
              <a:gd name="connsiteY36" fmla="*/ 3347499 h 3709283"/>
              <a:gd name="connsiteX37" fmla="*/ 1411357 w 3593990"/>
              <a:gd name="connsiteY37" fmla="*/ 3462793 h 3709283"/>
              <a:gd name="connsiteX38" fmla="*/ 1455089 w 3593990"/>
              <a:gd name="connsiteY38" fmla="*/ 3470744 h 3709283"/>
              <a:gd name="connsiteX39" fmla="*/ 1470992 w 3593990"/>
              <a:gd name="connsiteY39" fmla="*/ 3466769 h 3709283"/>
              <a:gd name="connsiteX40" fmla="*/ 1474967 w 3593990"/>
              <a:gd name="connsiteY40" fmla="*/ 3494598 h 3709283"/>
              <a:gd name="connsiteX41" fmla="*/ 1486894 w 3593990"/>
              <a:gd name="connsiteY41" fmla="*/ 3526403 h 3709283"/>
              <a:gd name="connsiteX42" fmla="*/ 1467016 w 3593990"/>
              <a:gd name="connsiteY42" fmla="*/ 3562184 h 3709283"/>
              <a:gd name="connsiteX43" fmla="*/ 1486894 w 3593990"/>
              <a:gd name="connsiteY43" fmla="*/ 3657600 h 3709283"/>
              <a:gd name="connsiteX44" fmla="*/ 1550505 w 3593990"/>
              <a:gd name="connsiteY44" fmla="*/ 3709283 h 3709283"/>
              <a:gd name="connsiteX45" fmla="*/ 1558456 w 3593990"/>
              <a:gd name="connsiteY45" fmla="*/ 3645673 h 3709283"/>
              <a:gd name="connsiteX46" fmla="*/ 1498821 w 3593990"/>
              <a:gd name="connsiteY46" fmla="*/ 3633746 h 3709283"/>
              <a:gd name="connsiteX47" fmla="*/ 1514724 w 3593990"/>
              <a:gd name="connsiteY47" fmla="*/ 3597965 h 3709283"/>
              <a:gd name="connsiteX48" fmla="*/ 1622066 w 3593990"/>
              <a:gd name="connsiteY48" fmla="*/ 3570136 h 3709283"/>
              <a:gd name="connsiteX49" fmla="*/ 1665799 w 3593990"/>
              <a:gd name="connsiteY49" fmla="*/ 3570136 h 3709283"/>
              <a:gd name="connsiteX50" fmla="*/ 1685677 w 3593990"/>
              <a:gd name="connsiteY50" fmla="*/ 3669527 h 3709283"/>
              <a:gd name="connsiteX51" fmla="*/ 1765190 w 3593990"/>
              <a:gd name="connsiteY51" fmla="*/ 3689405 h 3709283"/>
              <a:gd name="connsiteX52" fmla="*/ 1781093 w 3593990"/>
              <a:gd name="connsiteY52" fmla="*/ 3617843 h 3709283"/>
              <a:gd name="connsiteX53" fmla="*/ 1868557 w 3593990"/>
              <a:gd name="connsiteY53" fmla="*/ 3554233 h 3709283"/>
              <a:gd name="connsiteX54" fmla="*/ 1948070 w 3593990"/>
              <a:gd name="connsiteY54" fmla="*/ 3554233 h 3709283"/>
              <a:gd name="connsiteX55" fmla="*/ 2019632 w 3593990"/>
              <a:gd name="connsiteY55" fmla="*/ 3566160 h 3709283"/>
              <a:gd name="connsiteX56" fmla="*/ 2047461 w 3593990"/>
              <a:gd name="connsiteY56" fmla="*/ 3590014 h 3709283"/>
              <a:gd name="connsiteX57" fmla="*/ 2063364 w 3593990"/>
              <a:gd name="connsiteY57" fmla="*/ 3534355 h 3709283"/>
              <a:gd name="connsiteX58" fmla="*/ 2126974 w 3593990"/>
              <a:gd name="connsiteY58" fmla="*/ 3486647 h 3709283"/>
              <a:gd name="connsiteX59" fmla="*/ 2202512 w 3593990"/>
              <a:gd name="connsiteY59" fmla="*/ 3474720 h 3709283"/>
              <a:gd name="connsiteX60" fmla="*/ 2309854 w 3593990"/>
              <a:gd name="connsiteY60" fmla="*/ 3486647 h 3709283"/>
              <a:gd name="connsiteX61" fmla="*/ 2345635 w 3593990"/>
              <a:gd name="connsiteY61" fmla="*/ 3526403 h 3709283"/>
              <a:gd name="connsiteX62" fmla="*/ 2373465 w 3593990"/>
              <a:gd name="connsiteY62" fmla="*/ 3506525 h 3709283"/>
              <a:gd name="connsiteX63" fmla="*/ 2413221 w 3593990"/>
              <a:gd name="connsiteY63" fmla="*/ 3482671 h 3709283"/>
              <a:gd name="connsiteX64" fmla="*/ 2512613 w 3593990"/>
              <a:gd name="connsiteY64" fmla="*/ 3490622 h 3709283"/>
              <a:gd name="connsiteX65" fmla="*/ 2568272 w 3593990"/>
              <a:gd name="connsiteY65" fmla="*/ 3462793 h 3709283"/>
              <a:gd name="connsiteX66" fmla="*/ 2560320 w 3593990"/>
              <a:gd name="connsiteY66" fmla="*/ 3498574 h 3709283"/>
              <a:gd name="connsiteX67" fmla="*/ 2540442 w 3593990"/>
              <a:gd name="connsiteY67" fmla="*/ 3510501 h 3709283"/>
              <a:gd name="connsiteX68" fmla="*/ 2608028 w 3593990"/>
              <a:gd name="connsiteY68" fmla="*/ 3657600 h 3709283"/>
              <a:gd name="connsiteX69" fmla="*/ 2671639 w 3593990"/>
              <a:gd name="connsiteY69" fmla="*/ 3605916 h 3709283"/>
              <a:gd name="connsiteX70" fmla="*/ 2731273 w 3593990"/>
              <a:gd name="connsiteY70" fmla="*/ 3617843 h 3709283"/>
              <a:gd name="connsiteX71" fmla="*/ 2759103 w 3593990"/>
              <a:gd name="connsiteY71" fmla="*/ 3621819 h 3709283"/>
              <a:gd name="connsiteX72" fmla="*/ 2818738 w 3593990"/>
              <a:gd name="connsiteY72" fmla="*/ 3562184 h 3709283"/>
              <a:gd name="connsiteX73" fmla="*/ 2878373 w 3593990"/>
              <a:gd name="connsiteY73" fmla="*/ 3566160 h 3709283"/>
              <a:gd name="connsiteX74" fmla="*/ 2926080 w 3593990"/>
              <a:gd name="connsiteY74" fmla="*/ 3566160 h 3709283"/>
              <a:gd name="connsiteX75" fmla="*/ 2902226 w 3593990"/>
              <a:gd name="connsiteY75" fmla="*/ 3518452 h 3709283"/>
              <a:gd name="connsiteX76" fmla="*/ 2822713 w 3593990"/>
              <a:gd name="connsiteY76" fmla="*/ 3518452 h 3709283"/>
              <a:gd name="connsiteX77" fmla="*/ 2778981 w 3593990"/>
              <a:gd name="connsiteY77" fmla="*/ 3542306 h 3709283"/>
              <a:gd name="connsiteX78" fmla="*/ 2723322 w 3593990"/>
              <a:gd name="connsiteY78" fmla="*/ 3534355 h 3709283"/>
              <a:gd name="connsiteX79" fmla="*/ 2727298 w 3593990"/>
              <a:gd name="connsiteY79" fmla="*/ 3474720 h 3709283"/>
              <a:gd name="connsiteX80" fmla="*/ 2767054 w 3593990"/>
              <a:gd name="connsiteY80" fmla="*/ 3462793 h 3709283"/>
              <a:gd name="connsiteX81" fmla="*/ 2822713 w 3593990"/>
              <a:gd name="connsiteY81" fmla="*/ 3462793 h 3709283"/>
              <a:gd name="connsiteX82" fmla="*/ 2874397 w 3593990"/>
              <a:gd name="connsiteY82" fmla="*/ 3438939 h 3709283"/>
              <a:gd name="connsiteX83" fmla="*/ 2866446 w 3593990"/>
              <a:gd name="connsiteY83" fmla="*/ 3407134 h 3709283"/>
              <a:gd name="connsiteX84" fmla="*/ 2846567 w 3593990"/>
              <a:gd name="connsiteY84" fmla="*/ 3379304 h 3709283"/>
              <a:gd name="connsiteX85" fmla="*/ 2786933 w 3593990"/>
              <a:gd name="connsiteY85" fmla="*/ 3407134 h 3709283"/>
              <a:gd name="connsiteX86" fmla="*/ 2759103 w 3593990"/>
              <a:gd name="connsiteY86" fmla="*/ 3419061 h 3709283"/>
              <a:gd name="connsiteX87" fmla="*/ 2763079 w 3593990"/>
              <a:gd name="connsiteY87" fmla="*/ 3327621 h 3709283"/>
              <a:gd name="connsiteX88" fmla="*/ 2810786 w 3593990"/>
              <a:gd name="connsiteY88" fmla="*/ 3355450 h 3709283"/>
              <a:gd name="connsiteX89" fmla="*/ 2854519 w 3593990"/>
              <a:gd name="connsiteY89" fmla="*/ 3224254 h 3709283"/>
              <a:gd name="connsiteX90" fmla="*/ 2862470 w 3593990"/>
              <a:gd name="connsiteY90" fmla="*/ 3176546 h 3709283"/>
              <a:gd name="connsiteX91" fmla="*/ 2906202 w 3593990"/>
              <a:gd name="connsiteY91" fmla="*/ 3180522 h 3709283"/>
              <a:gd name="connsiteX92" fmla="*/ 2926080 w 3593990"/>
              <a:gd name="connsiteY92" fmla="*/ 3252083 h 3709283"/>
              <a:gd name="connsiteX93" fmla="*/ 2957886 w 3593990"/>
              <a:gd name="connsiteY93" fmla="*/ 3379304 h 3709283"/>
              <a:gd name="connsiteX94" fmla="*/ 3057277 w 3593990"/>
              <a:gd name="connsiteY94" fmla="*/ 3482671 h 3709283"/>
              <a:gd name="connsiteX95" fmla="*/ 3236181 w 3593990"/>
              <a:gd name="connsiteY95" fmla="*/ 3458817 h 3709283"/>
              <a:gd name="connsiteX96" fmla="*/ 3383280 w 3593990"/>
              <a:gd name="connsiteY96" fmla="*/ 3434963 h 3709283"/>
              <a:gd name="connsiteX97" fmla="*/ 3478696 w 3593990"/>
              <a:gd name="connsiteY97" fmla="*/ 3415085 h 3709283"/>
              <a:gd name="connsiteX98" fmla="*/ 3546282 w 3593990"/>
              <a:gd name="connsiteY98" fmla="*/ 3383280 h 3709283"/>
              <a:gd name="connsiteX99" fmla="*/ 3593990 w 3593990"/>
              <a:gd name="connsiteY99" fmla="*/ 3343523 h 3709283"/>
              <a:gd name="connsiteX100" fmla="*/ 3578087 w 3593990"/>
              <a:gd name="connsiteY100" fmla="*/ 3283889 h 3709283"/>
              <a:gd name="connsiteX101" fmla="*/ 3593990 w 3593990"/>
              <a:gd name="connsiteY101" fmla="*/ 3271962 h 3709283"/>
              <a:gd name="connsiteX102" fmla="*/ 3506526 w 3593990"/>
              <a:gd name="connsiteY102" fmla="*/ 2969812 h 3709283"/>
              <a:gd name="connsiteX103" fmla="*/ 3395207 w 3593990"/>
              <a:gd name="connsiteY103" fmla="*/ 2687541 h 3709283"/>
              <a:gd name="connsiteX104" fmla="*/ 3351475 w 3593990"/>
              <a:gd name="connsiteY104" fmla="*/ 2282024 h 3709283"/>
              <a:gd name="connsiteX105" fmla="*/ 3379305 w 3593990"/>
              <a:gd name="connsiteY105" fmla="*/ 1944094 h 3709283"/>
              <a:gd name="connsiteX106" fmla="*/ 3299792 w 3593990"/>
              <a:gd name="connsiteY106" fmla="*/ 1971923 h 3709283"/>
              <a:gd name="connsiteX107" fmla="*/ 3196425 w 3593990"/>
              <a:gd name="connsiteY107" fmla="*/ 2019631 h 3709283"/>
              <a:gd name="connsiteX108" fmla="*/ 3124863 w 3593990"/>
              <a:gd name="connsiteY108" fmla="*/ 1586285 h 3709283"/>
              <a:gd name="connsiteX109" fmla="*/ 3112936 w 3593990"/>
              <a:gd name="connsiteY109" fmla="*/ 1590261 h 3709283"/>
              <a:gd name="connsiteX110" fmla="*/ 3045350 w 3593990"/>
              <a:gd name="connsiteY110" fmla="*/ 1204622 h 3709283"/>
              <a:gd name="connsiteX111" fmla="*/ 3049326 w 3593990"/>
              <a:gd name="connsiteY111" fmla="*/ 1057523 h 3709283"/>
              <a:gd name="connsiteX112" fmla="*/ 2289976 w 3593990"/>
              <a:gd name="connsiteY112" fmla="*/ 1156915 h 3709283"/>
              <a:gd name="connsiteX113" fmla="*/ 1753263 w 3593990"/>
              <a:gd name="connsiteY113" fmla="*/ 0 h 3709283"/>
              <a:gd name="connsiteX114" fmla="*/ 870668 w 3593990"/>
              <a:gd name="connsiteY114" fmla="*/ 131196 h 3709283"/>
              <a:gd name="connsiteX115" fmla="*/ 890546 w 3593990"/>
              <a:gd name="connsiteY115" fmla="*/ 67586 h 3709283"/>
              <a:gd name="connsiteX116" fmla="*/ 290223 w 3593990"/>
              <a:gd name="connsiteY116" fmla="*/ 186856 h 370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593990" h="3709283">
                <a:moveTo>
                  <a:pt x="290223" y="186856"/>
                </a:moveTo>
                <a:lnTo>
                  <a:pt x="258418" y="226612"/>
                </a:lnTo>
                <a:lnTo>
                  <a:pt x="302150" y="278296"/>
                </a:lnTo>
                <a:lnTo>
                  <a:pt x="274320" y="393589"/>
                </a:lnTo>
                <a:lnTo>
                  <a:pt x="274320" y="409492"/>
                </a:lnTo>
                <a:lnTo>
                  <a:pt x="163002" y="429370"/>
                </a:lnTo>
                <a:lnTo>
                  <a:pt x="159026" y="485029"/>
                </a:lnTo>
                <a:lnTo>
                  <a:pt x="0" y="520810"/>
                </a:lnTo>
                <a:lnTo>
                  <a:pt x="75538" y="1554480"/>
                </a:lnTo>
                <a:lnTo>
                  <a:pt x="139148" y="1534602"/>
                </a:lnTo>
                <a:lnTo>
                  <a:pt x="99392" y="1979875"/>
                </a:lnTo>
                <a:lnTo>
                  <a:pt x="47708" y="2119022"/>
                </a:lnTo>
                <a:lnTo>
                  <a:pt x="703691" y="1975899"/>
                </a:lnTo>
                <a:lnTo>
                  <a:pt x="727545" y="2023607"/>
                </a:lnTo>
                <a:lnTo>
                  <a:pt x="755374" y="2035534"/>
                </a:lnTo>
                <a:lnTo>
                  <a:pt x="775253" y="2059388"/>
                </a:lnTo>
                <a:lnTo>
                  <a:pt x="735496" y="2166730"/>
                </a:lnTo>
                <a:lnTo>
                  <a:pt x="787180" y="2206487"/>
                </a:lnTo>
                <a:lnTo>
                  <a:pt x="866693" y="2226365"/>
                </a:lnTo>
                <a:lnTo>
                  <a:pt x="874644" y="2262146"/>
                </a:lnTo>
                <a:lnTo>
                  <a:pt x="906449" y="2361537"/>
                </a:lnTo>
                <a:lnTo>
                  <a:pt x="1001865" y="2468880"/>
                </a:lnTo>
                <a:lnTo>
                  <a:pt x="1001865" y="2528515"/>
                </a:lnTo>
                <a:lnTo>
                  <a:pt x="1025719" y="2627906"/>
                </a:lnTo>
                <a:lnTo>
                  <a:pt x="1025719" y="2683565"/>
                </a:lnTo>
                <a:lnTo>
                  <a:pt x="993913" y="2739224"/>
                </a:lnTo>
                <a:lnTo>
                  <a:pt x="1001865" y="2902226"/>
                </a:lnTo>
                <a:lnTo>
                  <a:pt x="989938" y="3005593"/>
                </a:lnTo>
                <a:lnTo>
                  <a:pt x="1033670" y="3029447"/>
                </a:lnTo>
                <a:lnTo>
                  <a:pt x="1109207" y="3037398"/>
                </a:lnTo>
                <a:lnTo>
                  <a:pt x="1133061" y="3029447"/>
                </a:lnTo>
                <a:lnTo>
                  <a:pt x="1164866" y="3065228"/>
                </a:lnTo>
                <a:lnTo>
                  <a:pt x="1188720" y="3065228"/>
                </a:lnTo>
                <a:lnTo>
                  <a:pt x="1196672" y="3097033"/>
                </a:lnTo>
                <a:lnTo>
                  <a:pt x="1176793" y="3152692"/>
                </a:lnTo>
                <a:lnTo>
                  <a:pt x="1212574" y="3236181"/>
                </a:lnTo>
                <a:lnTo>
                  <a:pt x="1323893" y="3347499"/>
                </a:lnTo>
                <a:lnTo>
                  <a:pt x="1411357" y="3462793"/>
                </a:lnTo>
                <a:lnTo>
                  <a:pt x="1455089" y="3470744"/>
                </a:lnTo>
                <a:lnTo>
                  <a:pt x="1470992" y="3466769"/>
                </a:lnTo>
                <a:lnTo>
                  <a:pt x="1474967" y="3494598"/>
                </a:lnTo>
                <a:lnTo>
                  <a:pt x="1486894" y="3526403"/>
                </a:lnTo>
                <a:lnTo>
                  <a:pt x="1467016" y="3562184"/>
                </a:lnTo>
                <a:lnTo>
                  <a:pt x="1486894" y="3657600"/>
                </a:lnTo>
                <a:lnTo>
                  <a:pt x="1550505" y="3709283"/>
                </a:lnTo>
                <a:lnTo>
                  <a:pt x="1558456" y="3645673"/>
                </a:lnTo>
                <a:lnTo>
                  <a:pt x="1498821" y="3633746"/>
                </a:lnTo>
                <a:lnTo>
                  <a:pt x="1514724" y="3597965"/>
                </a:lnTo>
                <a:lnTo>
                  <a:pt x="1622066" y="3570136"/>
                </a:lnTo>
                <a:lnTo>
                  <a:pt x="1665799" y="3570136"/>
                </a:lnTo>
                <a:lnTo>
                  <a:pt x="1685677" y="3669527"/>
                </a:lnTo>
                <a:lnTo>
                  <a:pt x="1765190" y="3689405"/>
                </a:lnTo>
                <a:lnTo>
                  <a:pt x="1781093" y="3617843"/>
                </a:lnTo>
                <a:lnTo>
                  <a:pt x="1868557" y="3554233"/>
                </a:lnTo>
                <a:lnTo>
                  <a:pt x="1948070" y="3554233"/>
                </a:lnTo>
                <a:lnTo>
                  <a:pt x="2019632" y="3566160"/>
                </a:lnTo>
                <a:lnTo>
                  <a:pt x="2047461" y="3590014"/>
                </a:lnTo>
                <a:lnTo>
                  <a:pt x="2063364" y="3534355"/>
                </a:lnTo>
                <a:lnTo>
                  <a:pt x="2126974" y="3486647"/>
                </a:lnTo>
                <a:lnTo>
                  <a:pt x="2202512" y="3474720"/>
                </a:lnTo>
                <a:lnTo>
                  <a:pt x="2309854" y="3486647"/>
                </a:lnTo>
                <a:lnTo>
                  <a:pt x="2345635" y="3526403"/>
                </a:lnTo>
                <a:lnTo>
                  <a:pt x="2373465" y="3506525"/>
                </a:lnTo>
                <a:lnTo>
                  <a:pt x="2413221" y="3482671"/>
                </a:lnTo>
                <a:lnTo>
                  <a:pt x="2512613" y="3490622"/>
                </a:lnTo>
                <a:lnTo>
                  <a:pt x="2568272" y="3462793"/>
                </a:lnTo>
                <a:lnTo>
                  <a:pt x="2560320" y="3498574"/>
                </a:lnTo>
                <a:lnTo>
                  <a:pt x="2540442" y="3510501"/>
                </a:lnTo>
                <a:lnTo>
                  <a:pt x="2608028" y="3657600"/>
                </a:lnTo>
                <a:lnTo>
                  <a:pt x="2671639" y="3605916"/>
                </a:lnTo>
                <a:lnTo>
                  <a:pt x="2731273" y="3617843"/>
                </a:lnTo>
                <a:lnTo>
                  <a:pt x="2759103" y="3621819"/>
                </a:lnTo>
                <a:lnTo>
                  <a:pt x="2818738" y="3562184"/>
                </a:lnTo>
                <a:lnTo>
                  <a:pt x="2878373" y="3566160"/>
                </a:lnTo>
                <a:lnTo>
                  <a:pt x="2926080" y="3566160"/>
                </a:lnTo>
                <a:lnTo>
                  <a:pt x="2902226" y="3518452"/>
                </a:lnTo>
                <a:lnTo>
                  <a:pt x="2822713" y="3518452"/>
                </a:lnTo>
                <a:lnTo>
                  <a:pt x="2778981" y="3542306"/>
                </a:lnTo>
                <a:lnTo>
                  <a:pt x="2723322" y="3534355"/>
                </a:lnTo>
                <a:lnTo>
                  <a:pt x="2727298" y="3474720"/>
                </a:lnTo>
                <a:lnTo>
                  <a:pt x="2767054" y="3462793"/>
                </a:lnTo>
                <a:lnTo>
                  <a:pt x="2822713" y="3462793"/>
                </a:lnTo>
                <a:lnTo>
                  <a:pt x="2874397" y="3438939"/>
                </a:lnTo>
                <a:lnTo>
                  <a:pt x="2866446" y="3407134"/>
                </a:lnTo>
                <a:lnTo>
                  <a:pt x="2846567" y="3379304"/>
                </a:lnTo>
                <a:lnTo>
                  <a:pt x="2786933" y="3407134"/>
                </a:lnTo>
                <a:lnTo>
                  <a:pt x="2759103" y="3419061"/>
                </a:lnTo>
                <a:lnTo>
                  <a:pt x="2763079" y="3327621"/>
                </a:lnTo>
                <a:lnTo>
                  <a:pt x="2810786" y="3355450"/>
                </a:lnTo>
                <a:lnTo>
                  <a:pt x="2854519" y="3224254"/>
                </a:lnTo>
                <a:lnTo>
                  <a:pt x="2862470" y="3176546"/>
                </a:lnTo>
                <a:lnTo>
                  <a:pt x="2906202" y="3180522"/>
                </a:lnTo>
                <a:lnTo>
                  <a:pt x="2926080" y="3252083"/>
                </a:lnTo>
                <a:lnTo>
                  <a:pt x="2957886" y="3379304"/>
                </a:lnTo>
                <a:lnTo>
                  <a:pt x="3057277" y="3482671"/>
                </a:lnTo>
                <a:lnTo>
                  <a:pt x="3236181" y="3458817"/>
                </a:lnTo>
                <a:lnTo>
                  <a:pt x="3383280" y="3434963"/>
                </a:lnTo>
                <a:lnTo>
                  <a:pt x="3478696" y="3415085"/>
                </a:lnTo>
                <a:lnTo>
                  <a:pt x="3546282" y="3383280"/>
                </a:lnTo>
                <a:lnTo>
                  <a:pt x="3593990" y="3343523"/>
                </a:lnTo>
                <a:lnTo>
                  <a:pt x="3578087" y="3283889"/>
                </a:lnTo>
                <a:lnTo>
                  <a:pt x="3593990" y="3271962"/>
                </a:lnTo>
                <a:lnTo>
                  <a:pt x="3506526" y="2969812"/>
                </a:lnTo>
                <a:lnTo>
                  <a:pt x="3395207" y="2687541"/>
                </a:lnTo>
                <a:lnTo>
                  <a:pt x="3351475" y="2282024"/>
                </a:lnTo>
                <a:lnTo>
                  <a:pt x="3379305" y="1944094"/>
                </a:lnTo>
                <a:lnTo>
                  <a:pt x="3299792" y="1971923"/>
                </a:lnTo>
                <a:lnTo>
                  <a:pt x="3196425" y="2019631"/>
                </a:lnTo>
                <a:lnTo>
                  <a:pt x="3124863" y="1586285"/>
                </a:lnTo>
                <a:lnTo>
                  <a:pt x="3112936" y="1590261"/>
                </a:lnTo>
                <a:lnTo>
                  <a:pt x="3045350" y="1204622"/>
                </a:lnTo>
                <a:lnTo>
                  <a:pt x="3049326" y="1057523"/>
                </a:lnTo>
                <a:lnTo>
                  <a:pt x="2289976" y="1156915"/>
                </a:lnTo>
                <a:lnTo>
                  <a:pt x="1753263" y="0"/>
                </a:lnTo>
                <a:lnTo>
                  <a:pt x="870668" y="131196"/>
                </a:lnTo>
                <a:lnTo>
                  <a:pt x="890546" y="67586"/>
                </a:lnTo>
                <a:lnTo>
                  <a:pt x="290223" y="186856"/>
                </a:lnTo>
                <a:close/>
              </a:path>
            </a:pathLst>
          </a:custGeom>
          <a:no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084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JOBS</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Steady growth in jobs since 2010</a:t>
            </a:r>
          </a:p>
        </p:txBody>
      </p:sp>
      <p:graphicFrame>
        <p:nvGraphicFramePr>
          <p:cNvPr id="4" name="Chart 3">
            <a:extLst>
              <a:ext uri="{FF2B5EF4-FFF2-40B4-BE49-F238E27FC236}">
                <a16:creationId xmlns:a16="http://schemas.microsoft.com/office/drawing/2014/main" id="{3B72B077-BB61-4F91-9194-2A0E8F3D3ECE}"/>
              </a:ext>
            </a:extLst>
          </p:cNvPr>
          <p:cNvGraphicFramePr>
            <a:graphicFrameLocks/>
          </p:cNvGraphicFramePr>
          <p:nvPr>
            <p:extLst>
              <p:ext uri="{D42A27DB-BD31-4B8C-83A1-F6EECF244321}">
                <p14:modId xmlns:p14="http://schemas.microsoft.com/office/powerpoint/2010/main" val="2084619962"/>
              </p:ext>
            </p:extLst>
          </p:nvPr>
        </p:nvGraphicFramePr>
        <p:xfrm>
          <a:off x="3096174" y="1930596"/>
          <a:ext cx="7308574" cy="43851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6F73EBC-FF57-48CB-822D-86ABE45D770C}"/>
              </a:ext>
            </a:extLst>
          </p:cNvPr>
          <p:cNvSpPr txBox="1"/>
          <p:nvPr/>
        </p:nvSpPr>
        <p:spPr>
          <a:xfrm>
            <a:off x="3400838" y="6378661"/>
            <a:ext cx="6892693"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US Bureau of Labor Statistics Employment and Wages, Annual Averages 2019</a:t>
            </a:r>
          </a:p>
        </p:txBody>
      </p:sp>
    </p:spTree>
    <p:extLst>
      <p:ext uri="{BB962C8B-B14F-4D97-AF65-F5344CB8AC3E}">
        <p14:creationId xmlns:p14="http://schemas.microsoft.com/office/powerpoint/2010/main" val="185538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JOBS</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32457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Wage Growth outpaced by Inflation</a:t>
            </a:r>
          </a:p>
          <a:p>
            <a:r>
              <a:rPr lang="en-US" dirty="0">
                <a:latin typeface="Arial Narrow" panose="020B0606020202030204" pitchFamily="34" charset="0"/>
                <a:ea typeface="Roboto Cn" pitchFamily="2" charset="0"/>
              </a:rPr>
              <a:t>18.1% growth</a:t>
            </a:r>
          </a:p>
          <a:p>
            <a:r>
              <a:rPr lang="en-US" dirty="0">
                <a:latin typeface="Arial Narrow" panose="020B0606020202030204" pitchFamily="34" charset="0"/>
                <a:ea typeface="Roboto Cn" pitchFamily="2" charset="0"/>
              </a:rPr>
              <a:t>19.2% inflation rate</a:t>
            </a:r>
          </a:p>
        </p:txBody>
      </p:sp>
      <p:graphicFrame>
        <p:nvGraphicFramePr>
          <p:cNvPr id="5" name="Chart 4">
            <a:extLst>
              <a:ext uri="{FF2B5EF4-FFF2-40B4-BE49-F238E27FC236}">
                <a16:creationId xmlns:a16="http://schemas.microsoft.com/office/drawing/2014/main" id="{9D75D755-7CB9-4AA0-AD3E-CFE6187052A5}"/>
              </a:ext>
            </a:extLst>
          </p:cNvPr>
          <p:cNvGraphicFramePr>
            <a:graphicFrameLocks/>
          </p:cNvGraphicFramePr>
          <p:nvPr>
            <p:extLst>
              <p:ext uri="{D42A27DB-BD31-4B8C-83A1-F6EECF244321}">
                <p14:modId xmlns:p14="http://schemas.microsoft.com/office/powerpoint/2010/main" val="3854138916"/>
              </p:ext>
            </p:extLst>
          </p:nvPr>
        </p:nvGraphicFramePr>
        <p:xfrm>
          <a:off x="3939282" y="1498602"/>
          <a:ext cx="7559145" cy="453548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DFEF05C-ACBB-4770-9799-495AAB0C2142}"/>
              </a:ext>
            </a:extLst>
          </p:cNvPr>
          <p:cNvSpPr txBox="1"/>
          <p:nvPr/>
        </p:nvSpPr>
        <p:spPr>
          <a:xfrm>
            <a:off x="4190440" y="6034089"/>
            <a:ext cx="6892693"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US Bureau of Labor Statistics Employment and Wages, Annual Averages 2019</a:t>
            </a:r>
          </a:p>
        </p:txBody>
      </p:sp>
    </p:spTree>
    <p:extLst>
      <p:ext uri="{BB962C8B-B14F-4D97-AF65-F5344CB8AC3E}">
        <p14:creationId xmlns:p14="http://schemas.microsoft.com/office/powerpoint/2010/main" val="2408229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JOBS</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10515600" cy="615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12.6% growth in number of business establishments since 2011</a:t>
            </a:r>
          </a:p>
        </p:txBody>
      </p:sp>
      <p:graphicFrame>
        <p:nvGraphicFramePr>
          <p:cNvPr id="6" name="Chart 5">
            <a:extLst>
              <a:ext uri="{FF2B5EF4-FFF2-40B4-BE49-F238E27FC236}">
                <a16:creationId xmlns:a16="http://schemas.microsoft.com/office/drawing/2014/main" id="{301420EC-6240-4598-9078-8FBEA9176B6D}"/>
              </a:ext>
            </a:extLst>
          </p:cNvPr>
          <p:cNvGraphicFramePr>
            <a:graphicFrameLocks/>
          </p:cNvGraphicFramePr>
          <p:nvPr>
            <p:extLst>
              <p:ext uri="{D42A27DB-BD31-4B8C-83A1-F6EECF244321}">
                <p14:modId xmlns:p14="http://schemas.microsoft.com/office/powerpoint/2010/main" val="1829512776"/>
              </p:ext>
            </p:extLst>
          </p:nvPr>
        </p:nvGraphicFramePr>
        <p:xfrm>
          <a:off x="2990135" y="2041864"/>
          <a:ext cx="7259938" cy="435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15E0EC5-12E1-44D3-AA1D-98B070F7198E}"/>
              </a:ext>
            </a:extLst>
          </p:cNvPr>
          <p:cNvSpPr txBox="1"/>
          <p:nvPr/>
        </p:nvSpPr>
        <p:spPr>
          <a:xfrm>
            <a:off x="3174415" y="6447105"/>
            <a:ext cx="6892693" cy="276999"/>
          </a:xfrm>
          <a:prstGeom prst="rect">
            <a:avLst/>
          </a:prstGeom>
          <a:noFill/>
        </p:spPr>
        <p:txBody>
          <a:bodyPr wrap="square" rtlCol="0">
            <a:spAutoFit/>
          </a:bodyPr>
          <a:lstStyle/>
          <a:p>
            <a:r>
              <a:rPr lang="en-US" sz="1200" i="1" dirty="0">
                <a:latin typeface="Roboto" pitchFamily="2" charset="0"/>
                <a:ea typeface="Roboto" pitchFamily="2" charset="0"/>
              </a:rPr>
              <a:t>Source: US Bureau of Labor Statistics Employment and Wages, Annual Averages 2019</a:t>
            </a:r>
          </a:p>
        </p:txBody>
      </p:sp>
    </p:spTree>
    <p:extLst>
      <p:ext uri="{BB962C8B-B14F-4D97-AF65-F5344CB8AC3E}">
        <p14:creationId xmlns:p14="http://schemas.microsoft.com/office/powerpoint/2010/main" val="794061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JOBS</a:t>
            </a:r>
          </a:p>
        </p:txBody>
      </p:sp>
      <p:grpSp>
        <p:nvGrpSpPr>
          <p:cNvPr id="3" name="Group 2">
            <a:extLst>
              <a:ext uri="{FF2B5EF4-FFF2-40B4-BE49-F238E27FC236}">
                <a16:creationId xmlns:a16="http://schemas.microsoft.com/office/drawing/2014/main" id="{D2109002-940E-4C7E-9FBD-4E0432867EC5}"/>
              </a:ext>
            </a:extLst>
          </p:cNvPr>
          <p:cNvGrpSpPr/>
          <p:nvPr/>
        </p:nvGrpSpPr>
        <p:grpSpPr>
          <a:xfrm>
            <a:off x="4129741" y="1163554"/>
            <a:ext cx="7554259" cy="5648361"/>
            <a:chOff x="4553454" y="1500094"/>
            <a:chExt cx="6674224" cy="4990354"/>
          </a:xfrm>
        </p:grpSpPr>
        <p:pic>
          <p:nvPicPr>
            <p:cNvPr id="10242" name="Picture 2" descr="Click to enlarge. Initial UI claims per 1,000 residents during 21 weeks of COVID-19 crisis (03/15 to 08/02). Data by CT Department of Labor (incomplete after 07/12), population data by ACS 2018 5-year estimates, map by CTData Collaborative.">
              <a:extLst>
                <a:ext uri="{FF2B5EF4-FFF2-40B4-BE49-F238E27FC236}">
                  <a16:creationId xmlns:a16="http://schemas.microsoft.com/office/drawing/2014/main" id="{05C7A631-472B-4106-B495-1C2A4F63C1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62" t="4779" r="3175" b="4650"/>
            <a:stretch/>
          </p:blipFill>
          <p:spPr bwMode="auto">
            <a:xfrm>
              <a:off x="4553454" y="1500094"/>
              <a:ext cx="6674224" cy="4990354"/>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Shape 4">
              <a:extLst>
                <a:ext uri="{FF2B5EF4-FFF2-40B4-BE49-F238E27FC236}">
                  <a16:creationId xmlns:a16="http://schemas.microsoft.com/office/drawing/2014/main" id="{09E9959D-066B-4FB2-8CCA-7CD7CF39CE34}"/>
                </a:ext>
              </a:extLst>
            </p:cNvPr>
            <p:cNvSpPr/>
            <p:nvPr/>
          </p:nvSpPr>
          <p:spPr>
            <a:xfrm>
              <a:off x="7843963" y="3349515"/>
              <a:ext cx="1693626" cy="1818833"/>
            </a:xfrm>
            <a:custGeom>
              <a:avLst/>
              <a:gdLst>
                <a:gd name="connsiteX0" fmla="*/ 290223 w 3593990"/>
                <a:gd name="connsiteY0" fmla="*/ 186856 h 3709283"/>
                <a:gd name="connsiteX1" fmla="*/ 258418 w 3593990"/>
                <a:gd name="connsiteY1" fmla="*/ 226612 h 3709283"/>
                <a:gd name="connsiteX2" fmla="*/ 302150 w 3593990"/>
                <a:gd name="connsiteY2" fmla="*/ 278296 h 3709283"/>
                <a:gd name="connsiteX3" fmla="*/ 274320 w 3593990"/>
                <a:gd name="connsiteY3" fmla="*/ 393589 h 3709283"/>
                <a:gd name="connsiteX4" fmla="*/ 274320 w 3593990"/>
                <a:gd name="connsiteY4" fmla="*/ 409492 h 3709283"/>
                <a:gd name="connsiteX5" fmla="*/ 163002 w 3593990"/>
                <a:gd name="connsiteY5" fmla="*/ 429370 h 3709283"/>
                <a:gd name="connsiteX6" fmla="*/ 159026 w 3593990"/>
                <a:gd name="connsiteY6" fmla="*/ 485029 h 3709283"/>
                <a:gd name="connsiteX7" fmla="*/ 0 w 3593990"/>
                <a:gd name="connsiteY7" fmla="*/ 520810 h 3709283"/>
                <a:gd name="connsiteX8" fmla="*/ 75538 w 3593990"/>
                <a:gd name="connsiteY8" fmla="*/ 1554480 h 3709283"/>
                <a:gd name="connsiteX9" fmla="*/ 139148 w 3593990"/>
                <a:gd name="connsiteY9" fmla="*/ 1534602 h 3709283"/>
                <a:gd name="connsiteX10" fmla="*/ 99392 w 3593990"/>
                <a:gd name="connsiteY10" fmla="*/ 1979875 h 3709283"/>
                <a:gd name="connsiteX11" fmla="*/ 47708 w 3593990"/>
                <a:gd name="connsiteY11" fmla="*/ 2119022 h 3709283"/>
                <a:gd name="connsiteX12" fmla="*/ 703691 w 3593990"/>
                <a:gd name="connsiteY12" fmla="*/ 1975899 h 3709283"/>
                <a:gd name="connsiteX13" fmla="*/ 727545 w 3593990"/>
                <a:gd name="connsiteY13" fmla="*/ 2023607 h 3709283"/>
                <a:gd name="connsiteX14" fmla="*/ 755374 w 3593990"/>
                <a:gd name="connsiteY14" fmla="*/ 2035534 h 3709283"/>
                <a:gd name="connsiteX15" fmla="*/ 775253 w 3593990"/>
                <a:gd name="connsiteY15" fmla="*/ 2059388 h 3709283"/>
                <a:gd name="connsiteX16" fmla="*/ 735496 w 3593990"/>
                <a:gd name="connsiteY16" fmla="*/ 2166730 h 3709283"/>
                <a:gd name="connsiteX17" fmla="*/ 787180 w 3593990"/>
                <a:gd name="connsiteY17" fmla="*/ 2206487 h 3709283"/>
                <a:gd name="connsiteX18" fmla="*/ 866693 w 3593990"/>
                <a:gd name="connsiteY18" fmla="*/ 2226365 h 3709283"/>
                <a:gd name="connsiteX19" fmla="*/ 874644 w 3593990"/>
                <a:gd name="connsiteY19" fmla="*/ 2262146 h 3709283"/>
                <a:gd name="connsiteX20" fmla="*/ 906449 w 3593990"/>
                <a:gd name="connsiteY20" fmla="*/ 2361537 h 3709283"/>
                <a:gd name="connsiteX21" fmla="*/ 1001865 w 3593990"/>
                <a:gd name="connsiteY21" fmla="*/ 2468880 h 3709283"/>
                <a:gd name="connsiteX22" fmla="*/ 1001865 w 3593990"/>
                <a:gd name="connsiteY22" fmla="*/ 2528515 h 3709283"/>
                <a:gd name="connsiteX23" fmla="*/ 1025719 w 3593990"/>
                <a:gd name="connsiteY23" fmla="*/ 2627906 h 3709283"/>
                <a:gd name="connsiteX24" fmla="*/ 1025719 w 3593990"/>
                <a:gd name="connsiteY24" fmla="*/ 2683565 h 3709283"/>
                <a:gd name="connsiteX25" fmla="*/ 993913 w 3593990"/>
                <a:gd name="connsiteY25" fmla="*/ 2739224 h 3709283"/>
                <a:gd name="connsiteX26" fmla="*/ 1001865 w 3593990"/>
                <a:gd name="connsiteY26" fmla="*/ 2902226 h 3709283"/>
                <a:gd name="connsiteX27" fmla="*/ 989938 w 3593990"/>
                <a:gd name="connsiteY27" fmla="*/ 3005593 h 3709283"/>
                <a:gd name="connsiteX28" fmla="*/ 1033670 w 3593990"/>
                <a:gd name="connsiteY28" fmla="*/ 3029447 h 3709283"/>
                <a:gd name="connsiteX29" fmla="*/ 1109207 w 3593990"/>
                <a:gd name="connsiteY29" fmla="*/ 3037398 h 3709283"/>
                <a:gd name="connsiteX30" fmla="*/ 1133061 w 3593990"/>
                <a:gd name="connsiteY30" fmla="*/ 3029447 h 3709283"/>
                <a:gd name="connsiteX31" fmla="*/ 1164866 w 3593990"/>
                <a:gd name="connsiteY31" fmla="*/ 3065228 h 3709283"/>
                <a:gd name="connsiteX32" fmla="*/ 1188720 w 3593990"/>
                <a:gd name="connsiteY32" fmla="*/ 3065228 h 3709283"/>
                <a:gd name="connsiteX33" fmla="*/ 1196672 w 3593990"/>
                <a:gd name="connsiteY33" fmla="*/ 3097033 h 3709283"/>
                <a:gd name="connsiteX34" fmla="*/ 1176793 w 3593990"/>
                <a:gd name="connsiteY34" fmla="*/ 3152692 h 3709283"/>
                <a:gd name="connsiteX35" fmla="*/ 1212574 w 3593990"/>
                <a:gd name="connsiteY35" fmla="*/ 3236181 h 3709283"/>
                <a:gd name="connsiteX36" fmla="*/ 1323893 w 3593990"/>
                <a:gd name="connsiteY36" fmla="*/ 3347499 h 3709283"/>
                <a:gd name="connsiteX37" fmla="*/ 1411357 w 3593990"/>
                <a:gd name="connsiteY37" fmla="*/ 3462793 h 3709283"/>
                <a:gd name="connsiteX38" fmla="*/ 1455089 w 3593990"/>
                <a:gd name="connsiteY38" fmla="*/ 3470744 h 3709283"/>
                <a:gd name="connsiteX39" fmla="*/ 1470992 w 3593990"/>
                <a:gd name="connsiteY39" fmla="*/ 3466769 h 3709283"/>
                <a:gd name="connsiteX40" fmla="*/ 1474967 w 3593990"/>
                <a:gd name="connsiteY40" fmla="*/ 3494598 h 3709283"/>
                <a:gd name="connsiteX41" fmla="*/ 1486894 w 3593990"/>
                <a:gd name="connsiteY41" fmla="*/ 3526403 h 3709283"/>
                <a:gd name="connsiteX42" fmla="*/ 1467016 w 3593990"/>
                <a:gd name="connsiteY42" fmla="*/ 3562184 h 3709283"/>
                <a:gd name="connsiteX43" fmla="*/ 1486894 w 3593990"/>
                <a:gd name="connsiteY43" fmla="*/ 3657600 h 3709283"/>
                <a:gd name="connsiteX44" fmla="*/ 1550505 w 3593990"/>
                <a:gd name="connsiteY44" fmla="*/ 3709283 h 3709283"/>
                <a:gd name="connsiteX45" fmla="*/ 1558456 w 3593990"/>
                <a:gd name="connsiteY45" fmla="*/ 3645673 h 3709283"/>
                <a:gd name="connsiteX46" fmla="*/ 1498821 w 3593990"/>
                <a:gd name="connsiteY46" fmla="*/ 3633746 h 3709283"/>
                <a:gd name="connsiteX47" fmla="*/ 1514724 w 3593990"/>
                <a:gd name="connsiteY47" fmla="*/ 3597965 h 3709283"/>
                <a:gd name="connsiteX48" fmla="*/ 1622066 w 3593990"/>
                <a:gd name="connsiteY48" fmla="*/ 3570136 h 3709283"/>
                <a:gd name="connsiteX49" fmla="*/ 1665799 w 3593990"/>
                <a:gd name="connsiteY49" fmla="*/ 3570136 h 3709283"/>
                <a:gd name="connsiteX50" fmla="*/ 1685677 w 3593990"/>
                <a:gd name="connsiteY50" fmla="*/ 3669527 h 3709283"/>
                <a:gd name="connsiteX51" fmla="*/ 1765190 w 3593990"/>
                <a:gd name="connsiteY51" fmla="*/ 3689405 h 3709283"/>
                <a:gd name="connsiteX52" fmla="*/ 1781093 w 3593990"/>
                <a:gd name="connsiteY52" fmla="*/ 3617843 h 3709283"/>
                <a:gd name="connsiteX53" fmla="*/ 1868557 w 3593990"/>
                <a:gd name="connsiteY53" fmla="*/ 3554233 h 3709283"/>
                <a:gd name="connsiteX54" fmla="*/ 1948070 w 3593990"/>
                <a:gd name="connsiteY54" fmla="*/ 3554233 h 3709283"/>
                <a:gd name="connsiteX55" fmla="*/ 2019632 w 3593990"/>
                <a:gd name="connsiteY55" fmla="*/ 3566160 h 3709283"/>
                <a:gd name="connsiteX56" fmla="*/ 2047461 w 3593990"/>
                <a:gd name="connsiteY56" fmla="*/ 3590014 h 3709283"/>
                <a:gd name="connsiteX57" fmla="*/ 2063364 w 3593990"/>
                <a:gd name="connsiteY57" fmla="*/ 3534355 h 3709283"/>
                <a:gd name="connsiteX58" fmla="*/ 2126974 w 3593990"/>
                <a:gd name="connsiteY58" fmla="*/ 3486647 h 3709283"/>
                <a:gd name="connsiteX59" fmla="*/ 2202512 w 3593990"/>
                <a:gd name="connsiteY59" fmla="*/ 3474720 h 3709283"/>
                <a:gd name="connsiteX60" fmla="*/ 2309854 w 3593990"/>
                <a:gd name="connsiteY60" fmla="*/ 3486647 h 3709283"/>
                <a:gd name="connsiteX61" fmla="*/ 2345635 w 3593990"/>
                <a:gd name="connsiteY61" fmla="*/ 3526403 h 3709283"/>
                <a:gd name="connsiteX62" fmla="*/ 2373465 w 3593990"/>
                <a:gd name="connsiteY62" fmla="*/ 3506525 h 3709283"/>
                <a:gd name="connsiteX63" fmla="*/ 2413221 w 3593990"/>
                <a:gd name="connsiteY63" fmla="*/ 3482671 h 3709283"/>
                <a:gd name="connsiteX64" fmla="*/ 2512613 w 3593990"/>
                <a:gd name="connsiteY64" fmla="*/ 3490622 h 3709283"/>
                <a:gd name="connsiteX65" fmla="*/ 2568272 w 3593990"/>
                <a:gd name="connsiteY65" fmla="*/ 3462793 h 3709283"/>
                <a:gd name="connsiteX66" fmla="*/ 2560320 w 3593990"/>
                <a:gd name="connsiteY66" fmla="*/ 3498574 h 3709283"/>
                <a:gd name="connsiteX67" fmla="*/ 2540442 w 3593990"/>
                <a:gd name="connsiteY67" fmla="*/ 3510501 h 3709283"/>
                <a:gd name="connsiteX68" fmla="*/ 2608028 w 3593990"/>
                <a:gd name="connsiteY68" fmla="*/ 3657600 h 3709283"/>
                <a:gd name="connsiteX69" fmla="*/ 2671639 w 3593990"/>
                <a:gd name="connsiteY69" fmla="*/ 3605916 h 3709283"/>
                <a:gd name="connsiteX70" fmla="*/ 2731273 w 3593990"/>
                <a:gd name="connsiteY70" fmla="*/ 3617843 h 3709283"/>
                <a:gd name="connsiteX71" fmla="*/ 2759103 w 3593990"/>
                <a:gd name="connsiteY71" fmla="*/ 3621819 h 3709283"/>
                <a:gd name="connsiteX72" fmla="*/ 2818738 w 3593990"/>
                <a:gd name="connsiteY72" fmla="*/ 3562184 h 3709283"/>
                <a:gd name="connsiteX73" fmla="*/ 2878373 w 3593990"/>
                <a:gd name="connsiteY73" fmla="*/ 3566160 h 3709283"/>
                <a:gd name="connsiteX74" fmla="*/ 2926080 w 3593990"/>
                <a:gd name="connsiteY74" fmla="*/ 3566160 h 3709283"/>
                <a:gd name="connsiteX75" fmla="*/ 2902226 w 3593990"/>
                <a:gd name="connsiteY75" fmla="*/ 3518452 h 3709283"/>
                <a:gd name="connsiteX76" fmla="*/ 2822713 w 3593990"/>
                <a:gd name="connsiteY76" fmla="*/ 3518452 h 3709283"/>
                <a:gd name="connsiteX77" fmla="*/ 2778981 w 3593990"/>
                <a:gd name="connsiteY77" fmla="*/ 3542306 h 3709283"/>
                <a:gd name="connsiteX78" fmla="*/ 2723322 w 3593990"/>
                <a:gd name="connsiteY78" fmla="*/ 3534355 h 3709283"/>
                <a:gd name="connsiteX79" fmla="*/ 2727298 w 3593990"/>
                <a:gd name="connsiteY79" fmla="*/ 3474720 h 3709283"/>
                <a:gd name="connsiteX80" fmla="*/ 2767054 w 3593990"/>
                <a:gd name="connsiteY80" fmla="*/ 3462793 h 3709283"/>
                <a:gd name="connsiteX81" fmla="*/ 2822713 w 3593990"/>
                <a:gd name="connsiteY81" fmla="*/ 3462793 h 3709283"/>
                <a:gd name="connsiteX82" fmla="*/ 2874397 w 3593990"/>
                <a:gd name="connsiteY82" fmla="*/ 3438939 h 3709283"/>
                <a:gd name="connsiteX83" fmla="*/ 2866446 w 3593990"/>
                <a:gd name="connsiteY83" fmla="*/ 3407134 h 3709283"/>
                <a:gd name="connsiteX84" fmla="*/ 2846567 w 3593990"/>
                <a:gd name="connsiteY84" fmla="*/ 3379304 h 3709283"/>
                <a:gd name="connsiteX85" fmla="*/ 2786933 w 3593990"/>
                <a:gd name="connsiteY85" fmla="*/ 3407134 h 3709283"/>
                <a:gd name="connsiteX86" fmla="*/ 2759103 w 3593990"/>
                <a:gd name="connsiteY86" fmla="*/ 3419061 h 3709283"/>
                <a:gd name="connsiteX87" fmla="*/ 2763079 w 3593990"/>
                <a:gd name="connsiteY87" fmla="*/ 3327621 h 3709283"/>
                <a:gd name="connsiteX88" fmla="*/ 2810786 w 3593990"/>
                <a:gd name="connsiteY88" fmla="*/ 3355450 h 3709283"/>
                <a:gd name="connsiteX89" fmla="*/ 2854519 w 3593990"/>
                <a:gd name="connsiteY89" fmla="*/ 3224254 h 3709283"/>
                <a:gd name="connsiteX90" fmla="*/ 2862470 w 3593990"/>
                <a:gd name="connsiteY90" fmla="*/ 3176546 h 3709283"/>
                <a:gd name="connsiteX91" fmla="*/ 2906202 w 3593990"/>
                <a:gd name="connsiteY91" fmla="*/ 3180522 h 3709283"/>
                <a:gd name="connsiteX92" fmla="*/ 2926080 w 3593990"/>
                <a:gd name="connsiteY92" fmla="*/ 3252083 h 3709283"/>
                <a:gd name="connsiteX93" fmla="*/ 2957886 w 3593990"/>
                <a:gd name="connsiteY93" fmla="*/ 3379304 h 3709283"/>
                <a:gd name="connsiteX94" fmla="*/ 3057277 w 3593990"/>
                <a:gd name="connsiteY94" fmla="*/ 3482671 h 3709283"/>
                <a:gd name="connsiteX95" fmla="*/ 3236181 w 3593990"/>
                <a:gd name="connsiteY95" fmla="*/ 3458817 h 3709283"/>
                <a:gd name="connsiteX96" fmla="*/ 3383280 w 3593990"/>
                <a:gd name="connsiteY96" fmla="*/ 3434963 h 3709283"/>
                <a:gd name="connsiteX97" fmla="*/ 3478696 w 3593990"/>
                <a:gd name="connsiteY97" fmla="*/ 3415085 h 3709283"/>
                <a:gd name="connsiteX98" fmla="*/ 3546282 w 3593990"/>
                <a:gd name="connsiteY98" fmla="*/ 3383280 h 3709283"/>
                <a:gd name="connsiteX99" fmla="*/ 3593990 w 3593990"/>
                <a:gd name="connsiteY99" fmla="*/ 3343523 h 3709283"/>
                <a:gd name="connsiteX100" fmla="*/ 3578087 w 3593990"/>
                <a:gd name="connsiteY100" fmla="*/ 3283889 h 3709283"/>
                <a:gd name="connsiteX101" fmla="*/ 3593990 w 3593990"/>
                <a:gd name="connsiteY101" fmla="*/ 3271962 h 3709283"/>
                <a:gd name="connsiteX102" fmla="*/ 3506526 w 3593990"/>
                <a:gd name="connsiteY102" fmla="*/ 2969812 h 3709283"/>
                <a:gd name="connsiteX103" fmla="*/ 3395207 w 3593990"/>
                <a:gd name="connsiteY103" fmla="*/ 2687541 h 3709283"/>
                <a:gd name="connsiteX104" fmla="*/ 3351475 w 3593990"/>
                <a:gd name="connsiteY104" fmla="*/ 2282024 h 3709283"/>
                <a:gd name="connsiteX105" fmla="*/ 3379305 w 3593990"/>
                <a:gd name="connsiteY105" fmla="*/ 1944094 h 3709283"/>
                <a:gd name="connsiteX106" fmla="*/ 3299792 w 3593990"/>
                <a:gd name="connsiteY106" fmla="*/ 1971923 h 3709283"/>
                <a:gd name="connsiteX107" fmla="*/ 3196425 w 3593990"/>
                <a:gd name="connsiteY107" fmla="*/ 2019631 h 3709283"/>
                <a:gd name="connsiteX108" fmla="*/ 3124863 w 3593990"/>
                <a:gd name="connsiteY108" fmla="*/ 1586285 h 3709283"/>
                <a:gd name="connsiteX109" fmla="*/ 3112936 w 3593990"/>
                <a:gd name="connsiteY109" fmla="*/ 1590261 h 3709283"/>
                <a:gd name="connsiteX110" fmla="*/ 3045350 w 3593990"/>
                <a:gd name="connsiteY110" fmla="*/ 1204622 h 3709283"/>
                <a:gd name="connsiteX111" fmla="*/ 3049326 w 3593990"/>
                <a:gd name="connsiteY111" fmla="*/ 1057523 h 3709283"/>
                <a:gd name="connsiteX112" fmla="*/ 2289976 w 3593990"/>
                <a:gd name="connsiteY112" fmla="*/ 1156915 h 3709283"/>
                <a:gd name="connsiteX113" fmla="*/ 1753263 w 3593990"/>
                <a:gd name="connsiteY113" fmla="*/ 0 h 3709283"/>
                <a:gd name="connsiteX114" fmla="*/ 870668 w 3593990"/>
                <a:gd name="connsiteY114" fmla="*/ 131196 h 3709283"/>
                <a:gd name="connsiteX115" fmla="*/ 890546 w 3593990"/>
                <a:gd name="connsiteY115" fmla="*/ 67586 h 3709283"/>
                <a:gd name="connsiteX116" fmla="*/ 290223 w 3593990"/>
                <a:gd name="connsiteY116" fmla="*/ 186856 h 370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593990" h="3709283">
                  <a:moveTo>
                    <a:pt x="290223" y="186856"/>
                  </a:moveTo>
                  <a:lnTo>
                    <a:pt x="258418" y="226612"/>
                  </a:lnTo>
                  <a:lnTo>
                    <a:pt x="302150" y="278296"/>
                  </a:lnTo>
                  <a:lnTo>
                    <a:pt x="274320" y="393589"/>
                  </a:lnTo>
                  <a:lnTo>
                    <a:pt x="274320" y="409492"/>
                  </a:lnTo>
                  <a:lnTo>
                    <a:pt x="163002" y="429370"/>
                  </a:lnTo>
                  <a:lnTo>
                    <a:pt x="159026" y="485029"/>
                  </a:lnTo>
                  <a:lnTo>
                    <a:pt x="0" y="520810"/>
                  </a:lnTo>
                  <a:lnTo>
                    <a:pt x="75538" y="1554480"/>
                  </a:lnTo>
                  <a:lnTo>
                    <a:pt x="139148" y="1534602"/>
                  </a:lnTo>
                  <a:lnTo>
                    <a:pt x="99392" y="1979875"/>
                  </a:lnTo>
                  <a:lnTo>
                    <a:pt x="47708" y="2119022"/>
                  </a:lnTo>
                  <a:lnTo>
                    <a:pt x="703691" y="1975899"/>
                  </a:lnTo>
                  <a:lnTo>
                    <a:pt x="727545" y="2023607"/>
                  </a:lnTo>
                  <a:lnTo>
                    <a:pt x="755374" y="2035534"/>
                  </a:lnTo>
                  <a:lnTo>
                    <a:pt x="775253" y="2059388"/>
                  </a:lnTo>
                  <a:lnTo>
                    <a:pt x="735496" y="2166730"/>
                  </a:lnTo>
                  <a:lnTo>
                    <a:pt x="787180" y="2206487"/>
                  </a:lnTo>
                  <a:lnTo>
                    <a:pt x="866693" y="2226365"/>
                  </a:lnTo>
                  <a:lnTo>
                    <a:pt x="874644" y="2262146"/>
                  </a:lnTo>
                  <a:lnTo>
                    <a:pt x="906449" y="2361537"/>
                  </a:lnTo>
                  <a:lnTo>
                    <a:pt x="1001865" y="2468880"/>
                  </a:lnTo>
                  <a:lnTo>
                    <a:pt x="1001865" y="2528515"/>
                  </a:lnTo>
                  <a:lnTo>
                    <a:pt x="1025719" y="2627906"/>
                  </a:lnTo>
                  <a:lnTo>
                    <a:pt x="1025719" y="2683565"/>
                  </a:lnTo>
                  <a:lnTo>
                    <a:pt x="993913" y="2739224"/>
                  </a:lnTo>
                  <a:lnTo>
                    <a:pt x="1001865" y="2902226"/>
                  </a:lnTo>
                  <a:lnTo>
                    <a:pt x="989938" y="3005593"/>
                  </a:lnTo>
                  <a:lnTo>
                    <a:pt x="1033670" y="3029447"/>
                  </a:lnTo>
                  <a:lnTo>
                    <a:pt x="1109207" y="3037398"/>
                  </a:lnTo>
                  <a:lnTo>
                    <a:pt x="1133061" y="3029447"/>
                  </a:lnTo>
                  <a:lnTo>
                    <a:pt x="1164866" y="3065228"/>
                  </a:lnTo>
                  <a:lnTo>
                    <a:pt x="1188720" y="3065228"/>
                  </a:lnTo>
                  <a:lnTo>
                    <a:pt x="1196672" y="3097033"/>
                  </a:lnTo>
                  <a:lnTo>
                    <a:pt x="1176793" y="3152692"/>
                  </a:lnTo>
                  <a:lnTo>
                    <a:pt x="1212574" y="3236181"/>
                  </a:lnTo>
                  <a:lnTo>
                    <a:pt x="1323893" y="3347499"/>
                  </a:lnTo>
                  <a:lnTo>
                    <a:pt x="1411357" y="3462793"/>
                  </a:lnTo>
                  <a:lnTo>
                    <a:pt x="1455089" y="3470744"/>
                  </a:lnTo>
                  <a:lnTo>
                    <a:pt x="1470992" y="3466769"/>
                  </a:lnTo>
                  <a:lnTo>
                    <a:pt x="1474967" y="3494598"/>
                  </a:lnTo>
                  <a:lnTo>
                    <a:pt x="1486894" y="3526403"/>
                  </a:lnTo>
                  <a:lnTo>
                    <a:pt x="1467016" y="3562184"/>
                  </a:lnTo>
                  <a:lnTo>
                    <a:pt x="1486894" y="3657600"/>
                  </a:lnTo>
                  <a:lnTo>
                    <a:pt x="1550505" y="3709283"/>
                  </a:lnTo>
                  <a:lnTo>
                    <a:pt x="1558456" y="3645673"/>
                  </a:lnTo>
                  <a:lnTo>
                    <a:pt x="1498821" y="3633746"/>
                  </a:lnTo>
                  <a:lnTo>
                    <a:pt x="1514724" y="3597965"/>
                  </a:lnTo>
                  <a:lnTo>
                    <a:pt x="1622066" y="3570136"/>
                  </a:lnTo>
                  <a:lnTo>
                    <a:pt x="1665799" y="3570136"/>
                  </a:lnTo>
                  <a:lnTo>
                    <a:pt x="1685677" y="3669527"/>
                  </a:lnTo>
                  <a:lnTo>
                    <a:pt x="1765190" y="3689405"/>
                  </a:lnTo>
                  <a:lnTo>
                    <a:pt x="1781093" y="3617843"/>
                  </a:lnTo>
                  <a:lnTo>
                    <a:pt x="1868557" y="3554233"/>
                  </a:lnTo>
                  <a:lnTo>
                    <a:pt x="1948070" y="3554233"/>
                  </a:lnTo>
                  <a:lnTo>
                    <a:pt x="2019632" y="3566160"/>
                  </a:lnTo>
                  <a:lnTo>
                    <a:pt x="2047461" y="3590014"/>
                  </a:lnTo>
                  <a:lnTo>
                    <a:pt x="2063364" y="3534355"/>
                  </a:lnTo>
                  <a:lnTo>
                    <a:pt x="2126974" y="3486647"/>
                  </a:lnTo>
                  <a:lnTo>
                    <a:pt x="2202512" y="3474720"/>
                  </a:lnTo>
                  <a:lnTo>
                    <a:pt x="2309854" y="3486647"/>
                  </a:lnTo>
                  <a:lnTo>
                    <a:pt x="2345635" y="3526403"/>
                  </a:lnTo>
                  <a:lnTo>
                    <a:pt x="2373465" y="3506525"/>
                  </a:lnTo>
                  <a:lnTo>
                    <a:pt x="2413221" y="3482671"/>
                  </a:lnTo>
                  <a:lnTo>
                    <a:pt x="2512613" y="3490622"/>
                  </a:lnTo>
                  <a:lnTo>
                    <a:pt x="2568272" y="3462793"/>
                  </a:lnTo>
                  <a:lnTo>
                    <a:pt x="2560320" y="3498574"/>
                  </a:lnTo>
                  <a:lnTo>
                    <a:pt x="2540442" y="3510501"/>
                  </a:lnTo>
                  <a:lnTo>
                    <a:pt x="2608028" y="3657600"/>
                  </a:lnTo>
                  <a:lnTo>
                    <a:pt x="2671639" y="3605916"/>
                  </a:lnTo>
                  <a:lnTo>
                    <a:pt x="2731273" y="3617843"/>
                  </a:lnTo>
                  <a:lnTo>
                    <a:pt x="2759103" y="3621819"/>
                  </a:lnTo>
                  <a:lnTo>
                    <a:pt x="2818738" y="3562184"/>
                  </a:lnTo>
                  <a:lnTo>
                    <a:pt x="2878373" y="3566160"/>
                  </a:lnTo>
                  <a:lnTo>
                    <a:pt x="2926080" y="3566160"/>
                  </a:lnTo>
                  <a:lnTo>
                    <a:pt x="2902226" y="3518452"/>
                  </a:lnTo>
                  <a:lnTo>
                    <a:pt x="2822713" y="3518452"/>
                  </a:lnTo>
                  <a:lnTo>
                    <a:pt x="2778981" y="3542306"/>
                  </a:lnTo>
                  <a:lnTo>
                    <a:pt x="2723322" y="3534355"/>
                  </a:lnTo>
                  <a:lnTo>
                    <a:pt x="2727298" y="3474720"/>
                  </a:lnTo>
                  <a:lnTo>
                    <a:pt x="2767054" y="3462793"/>
                  </a:lnTo>
                  <a:lnTo>
                    <a:pt x="2822713" y="3462793"/>
                  </a:lnTo>
                  <a:lnTo>
                    <a:pt x="2874397" y="3438939"/>
                  </a:lnTo>
                  <a:lnTo>
                    <a:pt x="2866446" y="3407134"/>
                  </a:lnTo>
                  <a:lnTo>
                    <a:pt x="2846567" y="3379304"/>
                  </a:lnTo>
                  <a:lnTo>
                    <a:pt x="2786933" y="3407134"/>
                  </a:lnTo>
                  <a:lnTo>
                    <a:pt x="2759103" y="3419061"/>
                  </a:lnTo>
                  <a:lnTo>
                    <a:pt x="2763079" y="3327621"/>
                  </a:lnTo>
                  <a:lnTo>
                    <a:pt x="2810786" y="3355450"/>
                  </a:lnTo>
                  <a:lnTo>
                    <a:pt x="2854519" y="3224254"/>
                  </a:lnTo>
                  <a:lnTo>
                    <a:pt x="2862470" y="3176546"/>
                  </a:lnTo>
                  <a:lnTo>
                    <a:pt x="2906202" y="3180522"/>
                  </a:lnTo>
                  <a:lnTo>
                    <a:pt x="2926080" y="3252083"/>
                  </a:lnTo>
                  <a:lnTo>
                    <a:pt x="2957886" y="3379304"/>
                  </a:lnTo>
                  <a:lnTo>
                    <a:pt x="3057277" y="3482671"/>
                  </a:lnTo>
                  <a:lnTo>
                    <a:pt x="3236181" y="3458817"/>
                  </a:lnTo>
                  <a:lnTo>
                    <a:pt x="3383280" y="3434963"/>
                  </a:lnTo>
                  <a:lnTo>
                    <a:pt x="3478696" y="3415085"/>
                  </a:lnTo>
                  <a:lnTo>
                    <a:pt x="3546282" y="3383280"/>
                  </a:lnTo>
                  <a:lnTo>
                    <a:pt x="3593990" y="3343523"/>
                  </a:lnTo>
                  <a:lnTo>
                    <a:pt x="3578087" y="3283889"/>
                  </a:lnTo>
                  <a:lnTo>
                    <a:pt x="3593990" y="3271962"/>
                  </a:lnTo>
                  <a:lnTo>
                    <a:pt x="3506526" y="2969812"/>
                  </a:lnTo>
                  <a:lnTo>
                    <a:pt x="3395207" y="2687541"/>
                  </a:lnTo>
                  <a:lnTo>
                    <a:pt x="3351475" y="2282024"/>
                  </a:lnTo>
                  <a:lnTo>
                    <a:pt x="3379305" y="1944094"/>
                  </a:lnTo>
                  <a:lnTo>
                    <a:pt x="3299792" y="1971923"/>
                  </a:lnTo>
                  <a:lnTo>
                    <a:pt x="3196425" y="2019631"/>
                  </a:lnTo>
                  <a:lnTo>
                    <a:pt x="3124863" y="1586285"/>
                  </a:lnTo>
                  <a:lnTo>
                    <a:pt x="3112936" y="1590261"/>
                  </a:lnTo>
                  <a:lnTo>
                    <a:pt x="3045350" y="1204622"/>
                  </a:lnTo>
                  <a:lnTo>
                    <a:pt x="3049326" y="1057523"/>
                  </a:lnTo>
                  <a:lnTo>
                    <a:pt x="2289976" y="1156915"/>
                  </a:lnTo>
                  <a:lnTo>
                    <a:pt x="1753263" y="0"/>
                  </a:lnTo>
                  <a:lnTo>
                    <a:pt x="870668" y="131196"/>
                  </a:lnTo>
                  <a:lnTo>
                    <a:pt x="890546" y="67586"/>
                  </a:lnTo>
                  <a:lnTo>
                    <a:pt x="290223" y="186856"/>
                  </a:lnTo>
                  <a:close/>
                </a:path>
              </a:pathLst>
            </a:cu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1" y="1590676"/>
            <a:ext cx="38593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COVID Related Job Impacts in the Region are comparable to Statewide impacts.</a:t>
            </a:r>
          </a:p>
          <a:p>
            <a:pPr marL="0" indent="0">
              <a:buFont typeface="Arial" panose="020B0604020202020204" pitchFamily="34" charset="0"/>
              <a:buNone/>
            </a:pPr>
            <a:r>
              <a:rPr lang="en-US" sz="2400" dirty="0">
                <a:latin typeface="Arial Narrow" panose="020B0606020202030204" pitchFamily="34" charset="0"/>
                <a:ea typeface="Roboto Cn" pitchFamily="2" charset="0"/>
              </a:rPr>
              <a:t>Claims are shown by place of residents of worker making the claim.</a:t>
            </a:r>
          </a:p>
        </p:txBody>
      </p:sp>
      <p:sp>
        <p:nvSpPr>
          <p:cNvPr id="4" name="TextBox 3">
            <a:extLst>
              <a:ext uri="{FF2B5EF4-FFF2-40B4-BE49-F238E27FC236}">
                <a16:creationId xmlns:a16="http://schemas.microsoft.com/office/drawing/2014/main" id="{C39808F8-7FAF-4322-947E-B00ED0758D97}"/>
              </a:ext>
            </a:extLst>
          </p:cNvPr>
          <p:cNvSpPr txBox="1"/>
          <p:nvPr/>
        </p:nvSpPr>
        <p:spPr>
          <a:xfrm>
            <a:off x="7959165" y="6131222"/>
            <a:ext cx="3394635" cy="461665"/>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CT Department of Labor, Unemployment Insurance Claims 3/15-8/02</a:t>
            </a:r>
          </a:p>
        </p:txBody>
      </p:sp>
    </p:spTree>
    <p:extLst>
      <p:ext uri="{BB962C8B-B14F-4D97-AF65-F5344CB8AC3E}">
        <p14:creationId xmlns:p14="http://schemas.microsoft.com/office/powerpoint/2010/main" val="2739617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WORKFORCE</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199" y="1590676"/>
            <a:ext cx="3619363" cy="2317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The Region’s workforce (resident workers) is Management, Business, Science, and Arts based. </a:t>
            </a:r>
          </a:p>
        </p:txBody>
      </p:sp>
      <p:graphicFrame>
        <p:nvGraphicFramePr>
          <p:cNvPr id="5" name="Chart 4">
            <a:extLst>
              <a:ext uri="{FF2B5EF4-FFF2-40B4-BE49-F238E27FC236}">
                <a16:creationId xmlns:a16="http://schemas.microsoft.com/office/drawing/2014/main" id="{8D56C8D1-9234-40BD-9A02-47DB86BCD587}"/>
              </a:ext>
            </a:extLst>
          </p:cNvPr>
          <p:cNvGraphicFramePr>
            <a:graphicFrameLocks/>
          </p:cNvGraphicFramePr>
          <p:nvPr>
            <p:extLst>
              <p:ext uri="{D42A27DB-BD31-4B8C-83A1-F6EECF244321}">
                <p14:modId xmlns:p14="http://schemas.microsoft.com/office/powerpoint/2010/main" val="431646886"/>
              </p:ext>
            </p:extLst>
          </p:nvPr>
        </p:nvGraphicFramePr>
        <p:xfrm>
          <a:off x="4457562" y="1327431"/>
          <a:ext cx="9153907" cy="54923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781D0A3-8BC5-4ED3-9D16-E962D89EF1DD}"/>
              </a:ext>
            </a:extLst>
          </p:cNvPr>
          <p:cNvSpPr txBox="1"/>
          <p:nvPr/>
        </p:nvSpPr>
        <p:spPr>
          <a:xfrm>
            <a:off x="6582467" y="6454387"/>
            <a:ext cx="6892693"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US Bureau of Labor Statistics Employment and Wages, Annual Averages 2019</a:t>
            </a:r>
          </a:p>
        </p:txBody>
      </p:sp>
    </p:spTree>
    <p:extLst>
      <p:ext uri="{BB962C8B-B14F-4D97-AF65-F5344CB8AC3E}">
        <p14:creationId xmlns:p14="http://schemas.microsoft.com/office/powerpoint/2010/main" val="250745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WORKFORCE</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40951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The Region’s workers live close to major employment areas such as Middletown and along the Shore.</a:t>
            </a:r>
          </a:p>
        </p:txBody>
      </p:sp>
      <p:sp>
        <p:nvSpPr>
          <p:cNvPr id="5" name="TextBox 4">
            <a:extLst>
              <a:ext uri="{FF2B5EF4-FFF2-40B4-BE49-F238E27FC236}">
                <a16:creationId xmlns:a16="http://schemas.microsoft.com/office/drawing/2014/main" id="{1B35415D-E8EA-4EB3-A467-C76B5315B474}"/>
              </a:ext>
            </a:extLst>
          </p:cNvPr>
          <p:cNvSpPr txBox="1"/>
          <p:nvPr/>
        </p:nvSpPr>
        <p:spPr>
          <a:xfrm>
            <a:off x="6621407" y="6396335"/>
            <a:ext cx="4742877" cy="461665"/>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US Census Longitudinal Employer-Household Dynamics</a:t>
            </a:r>
          </a:p>
          <a:p>
            <a:endParaRPr lang="en-US" sz="1200" i="1" dirty="0">
              <a:latin typeface="Arial Narrow" panose="020B0606020202030204" pitchFamily="34" charset="0"/>
              <a:ea typeface="Roboto" pitchFamily="2" charset="0"/>
            </a:endParaRPr>
          </a:p>
        </p:txBody>
      </p:sp>
      <p:pic>
        <p:nvPicPr>
          <p:cNvPr id="6" name="Picture 5">
            <a:extLst>
              <a:ext uri="{FF2B5EF4-FFF2-40B4-BE49-F238E27FC236}">
                <a16:creationId xmlns:a16="http://schemas.microsoft.com/office/drawing/2014/main" id="{7BBD1FD9-F1FA-408E-BE89-8C74E20F2D8D}"/>
              </a:ext>
            </a:extLst>
          </p:cNvPr>
          <p:cNvPicPr>
            <a:picLocks noChangeAspect="1"/>
          </p:cNvPicPr>
          <p:nvPr/>
        </p:nvPicPr>
        <p:blipFill>
          <a:blip r:embed="rId2"/>
          <a:stretch>
            <a:fillRect/>
          </a:stretch>
        </p:blipFill>
        <p:spPr>
          <a:xfrm>
            <a:off x="6748635" y="1142515"/>
            <a:ext cx="4751700" cy="5249407"/>
          </a:xfrm>
          <a:prstGeom prst="rect">
            <a:avLst/>
          </a:prstGeom>
        </p:spPr>
      </p:pic>
    </p:spTree>
    <p:extLst>
      <p:ext uri="{BB962C8B-B14F-4D97-AF65-F5344CB8AC3E}">
        <p14:creationId xmlns:p14="http://schemas.microsoft.com/office/powerpoint/2010/main" val="230380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473798"/>
            <a:ext cx="10515600" cy="4971390"/>
          </a:xfrm>
        </p:spPr>
        <p:txBody>
          <a:bodyPr>
            <a:normAutofit fontScale="70000" lnSpcReduction="20000"/>
          </a:bodyPr>
          <a:lstStyle/>
          <a:p>
            <a:pPr marL="0" indent="0">
              <a:buNone/>
            </a:pPr>
            <a:r>
              <a:rPr lang="en-US" b="1" dirty="0">
                <a:solidFill>
                  <a:srgbClr val="CC0099"/>
                </a:solidFill>
                <a:ea typeface="Roboto Cn" pitchFamily="2" charset="0"/>
              </a:rPr>
              <a:t>Introduction</a:t>
            </a:r>
          </a:p>
          <a:p>
            <a:pPr marL="0" indent="0">
              <a:buNone/>
            </a:pPr>
            <a:r>
              <a:rPr lang="en-US" b="1" dirty="0">
                <a:solidFill>
                  <a:srgbClr val="CC0099"/>
                </a:solidFill>
                <a:ea typeface="Roboto Cn" pitchFamily="2" charset="0"/>
              </a:rPr>
              <a:t>Topic Discussions</a:t>
            </a:r>
          </a:p>
          <a:p>
            <a:pPr marL="514350" indent="-514350">
              <a:buFont typeface="+mj-lt"/>
              <a:buAutoNum type="arabicPeriod"/>
            </a:pPr>
            <a:r>
              <a:rPr lang="en-US" sz="2400" dirty="0">
                <a:solidFill>
                  <a:schemeClr val="tx1">
                    <a:lumMod val="75000"/>
                    <a:lumOff val="25000"/>
                  </a:schemeClr>
                </a:solidFill>
                <a:ea typeface="Roboto Cn" pitchFamily="2" charset="0"/>
              </a:rPr>
              <a:t>Population Changes</a:t>
            </a:r>
          </a:p>
          <a:p>
            <a:pPr marL="514350" indent="-514350">
              <a:buFont typeface="+mj-lt"/>
              <a:buAutoNum type="arabicPeriod"/>
            </a:pPr>
            <a:r>
              <a:rPr lang="en-US" sz="2400" dirty="0">
                <a:solidFill>
                  <a:schemeClr val="tx1">
                    <a:lumMod val="75000"/>
                    <a:lumOff val="25000"/>
                  </a:schemeClr>
                </a:solidFill>
                <a:ea typeface="Roboto Cn" pitchFamily="2" charset="0"/>
              </a:rPr>
              <a:t>Household Composition</a:t>
            </a:r>
          </a:p>
          <a:p>
            <a:pPr marL="514350" indent="-514350">
              <a:buFont typeface="+mj-lt"/>
              <a:buAutoNum type="arabicPeriod"/>
            </a:pPr>
            <a:r>
              <a:rPr lang="en-US" sz="2400" dirty="0">
                <a:solidFill>
                  <a:schemeClr val="tx1">
                    <a:lumMod val="75000"/>
                    <a:lumOff val="25000"/>
                  </a:schemeClr>
                </a:solidFill>
                <a:ea typeface="Roboto Cn" pitchFamily="2" charset="0"/>
              </a:rPr>
              <a:t>Racial and Ethnic Diversity</a:t>
            </a:r>
          </a:p>
          <a:p>
            <a:r>
              <a:rPr lang="en-US" sz="2400" dirty="0">
                <a:solidFill>
                  <a:schemeClr val="tx1">
                    <a:lumMod val="75000"/>
                    <a:lumOff val="25000"/>
                  </a:schemeClr>
                </a:solidFill>
                <a:ea typeface="Roboto Cn" pitchFamily="2" charset="0"/>
              </a:rPr>
              <a:t>Breakout Discussion and Report Back</a:t>
            </a:r>
          </a:p>
          <a:p>
            <a:pPr marL="514350" indent="-514350">
              <a:spcBef>
                <a:spcPts val="1800"/>
              </a:spcBef>
              <a:buFont typeface="+mj-lt"/>
              <a:buAutoNum type="arabicPeriod" startAt="4"/>
            </a:pPr>
            <a:r>
              <a:rPr lang="en-US" sz="2400" dirty="0">
                <a:solidFill>
                  <a:schemeClr val="tx1">
                    <a:lumMod val="75000"/>
                    <a:lumOff val="25000"/>
                  </a:schemeClr>
                </a:solidFill>
                <a:ea typeface="Roboto Cn" pitchFamily="2" charset="0"/>
              </a:rPr>
              <a:t>Education</a:t>
            </a:r>
          </a:p>
          <a:p>
            <a:pPr marL="514350" indent="-514350">
              <a:buFont typeface="+mj-lt"/>
              <a:buAutoNum type="arabicPeriod" startAt="4"/>
            </a:pPr>
            <a:r>
              <a:rPr lang="en-US" sz="2400" dirty="0">
                <a:solidFill>
                  <a:schemeClr val="tx1">
                    <a:lumMod val="75000"/>
                    <a:lumOff val="25000"/>
                  </a:schemeClr>
                </a:solidFill>
                <a:ea typeface="Roboto Cn" pitchFamily="2" charset="0"/>
              </a:rPr>
              <a:t>Jobs</a:t>
            </a:r>
          </a:p>
          <a:p>
            <a:pPr marL="514350" indent="-514350">
              <a:buFont typeface="+mj-lt"/>
              <a:buAutoNum type="arabicPeriod" startAt="4"/>
            </a:pPr>
            <a:r>
              <a:rPr lang="en-US" sz="2400" dirty="0">
                <a:solidFill>
                  <a:schemeClr val="tx1">
                    <a:lumMod val="75000"/>
                    <a:lumOff val="25000"/>
                  </a:schemeClr>
                </a:solidFill>
                <a:ea typeface="Roboto Cn" pitchFamily="2" charset="0"/>
              </a:rPr>
              <a:t>Workforce</a:t>
            </a:r>
          </a:p>
          <a:p>
            <a:pPr marL="514350" indent="-514350">
              <a:buFont typeface="+mj-lt"/>
              <a:buAutoNum type="arabicPeriod" startAt="4"/>
            </a:pPr>
            <a:r>
              <a:rPr lang="en-US" sz="2400" dirty="0">
                <a:solidFill>
                  <a:schemeClr val="tx1">
                    <a:lumMod val="75000"/>
                    <a:lumOff val="25000"/>
                  </a:schemeClr>
                </a:solidFill>
                <a:ea typeface="Roboto Cn" pitchFamily="2" charset="0"/>
              </a:rPr>
              <a:t>Income</a:t>
            </a:r>
          </a:p>
          <a:p>
            <a:r>
              <a:rPr lang="en-US" sz="2400" dirty="0">
                <a:solidFill>
                  <a:schemeClr val="tx1">
                    <a:lumMod val="75000"/>
                    <a:lumOff val="25000"/>
                  </a:schemeClr>
                </a:solidFill>
                <a:ea typeface="Roboto Cn" pitchFamily="2" charset="0"/>
              </a:rPr>
              <a:t>Breakout Discussion and Report Back</a:t>
            </a:r>
          </a:p>
          <a:p>
            <a:pPr marL="514350" indent="-514350">
              <a:spcBef>
                <a:spcPts val="1800"/>
              </a:spcBef>
              <a:buFont typeface="+mj-lt"/>
              <a:buAutoNum type="arabicPeriod" startAt="8"/>
            </a:pPr>
            <a:r>
              <a:rPr lang="en-US" sz="2400" dirty="0">
                <a:solidFill>
                  <a:schemeClr val="tx1">
                    <a:lumMod val="75000"/>
                    <a:lumOff val="25000"/>
                  </a:schemeClr>
                </a:solidFill>
                <a:ea typeface="Roboto Cn" pitchFamily="2" charset="0"/>
              </a:rPr>
              <a:t>Housing Supply and Market</a:t>
            </a:r>
          </a:p>
          <a:p>
            <a:r>
              <a:rPr lang="en-US" sz="2400" dirty="0">
                <a:solidFill>
                  <a:schemeClr val="tx1">
                    <a:lumMod val="75000"/>
                    <a:lumOff val="25000"/>
                  </a:schemeClr>
                </a:solidFill>
                <a:ea typeface="Roboto Cn" pitchFamily="2" charset="0"/>
              </a:rPr>
              <a:t>Breakout Discussion and Report Back</a:t>
            </a:r>
          </a:p>
          <a:p>
            <a:pPr marL="0" indent="0">
              <a:spcBef>
                <a:spcPts val="1800"/>
              </a:spcBef>
              <a:buNone/>
            </a:pPr>
            <a:r>
              <a:rPr lang="en-US" b="1" dirty="0">
                <a:solidFill>
                  <a:srgbClr val="CC0099"/>
                </a:solidFill>
                <a:ea typeface="Roboto Cn" pitchFamily="2" charset="0"/>
              </a:rPr>
              <a:t>Next Steps</a:t>
            </a:r>
          </a:p>
          <a:p>
            <a:pPr marL="0" indent="0">
              <a:buNone/>
            </a:pPr>
            <a:endParaRPr lang="en-US" b="1" dirty="0">
              <a:solidFill>
                <a:srgbClr val="CC0099"/>
              </a:solidFill>
              <a:latin typeface="Roboto Cn" pitchFamily="2" charset="0"/>
              <a:ea typeface="Roboto Cn" pitchFamily="2" charset="0"/>
            </a:endParaRPr>
          </a:p>
        </p:txBody>
      </p:sp>
    </p:spTree>
    <p:extLst>
      <p:ext uri="{BB962C8B-B14F-4D97-AF65-F5344CB8AC3E}">
        <p14:creationId xmlns:p14="http://schemas.microsoft.com/office/powerpoint/2010/main" val="1192498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WORKFORCE</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46925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Trends over the Past Ten Years: </a:t>
            </a:r>
          </a:p>
          <a:p>
            <a:pPr marL="0" indent="0">
              <a:buFont typeface="Arial" panose="020B0604020202020204" pitchFamily="34" charset="0"/>
              <a:buNone/>
            </a:pPr>
            <a:r>
              <a:rPr lang="en-US" dirty="0">
                <a:latin typeface="Arial Narrow" panose="020B0606020202030204" pitchFamily="34" charset="0"/>
                <a:ea typeface="Roboto Cn" pitchFamily="2" charset="0"/>
              </a:rPr>
              <a:t>Loss of resident workers since 2009, but a recovery since 2014</a:t>
            </a:r>
            <a:endParaRPr lang="en-US" b="1" dirty="0">
              <a:solidFill>
                <a:srgbClr val="CC0099"/>
              </a:solidFill>
              <a:latin typeface="Arial Narrow" panose="020B0606020202030204" pitchFamily="34" charset="0"/>
              <a:ea typeface="Roboto Cn" pitchFamily="2" charset="0"/>
            </a:endParaRPr>
          </a:p>
        </p:txBody>
      </p:sp>
      <p:graphicFrame>
        <p:nvGraphicFramePr>
          <p:cNvPr id="5" name="Chart 4">
            <a:extLst>
              <a:ext uri="{FF2B5EF4-FFF2-40B4-BE49-F238E27FC236}">
                <a16:creationId xmlns:a16="http://schemas.microsoft.com/office/drawing/2014/main" id="{22C79BDA-0410-43AB-83BD-12FC4E822180}"/>
              </a:ext>
            </a:extLst>
          </p:cNvPr>
          <p:cNvGraphicFramePr>
            <a:graphicFrameLocks/>
          </p:cNvGraphicFramePr>
          <p:nvPr>
            <p:extLst>
              <p:ext uri="{D42A27DB-BD31-4B8C-83A1-F6EECF244321}">
                <p14:modId xmlns:p14="http://schemas.microsoft.com/office/powerpoint/2010/main" val="3462137920"/>
              </p:ext>
            </p:extLst>
          </p:nvPr>
        </p:nvGraphicFramePr>
        <p:xfrm>
          <a:off x="5450889" y="1825334"/>
          <a:ext cx="6818648" cy="40481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E54C276-A353-42A5-B7CB-7DF31B8F4761}"/>
              </a:ext>
            </a:extLst>
          </p:cNvPr>
          <p:cNvSpPr txBox="1"/>
          <p:nvPr/>
        </p:nvSpPr>
        <p:spPr>
          <a:xfrm>
            <a:off x="5993676" y="5873479"/>
            <a:ext cx="2906486" cy="283481"/>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US Bureau of Labor Statistics</a:t>
            </a:r>
          </a:p>
        </p:txBody>
      </p:sp>
    </p:spTree>
    <p:extLst>
      <p:ext uri="{BB962C8B-B14F-4D97-AF65-F5344CB8AC3E}">
        <p14:creationId xmlns:p14="http://schemas.microsoft.com/office/powerpoint/2010/main" val="3370745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WORKFORCE</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32071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Trends over the Past Ten Years: </a:t>
            </a:r>
            <a:r>
              <a:rPr lang="en-US" sz="2400" dirty="0">
                <a:latin typeface="Arial Narrow" panose="020B0606020202030204" pitchFamily="34" charset="0"/>
                <a:ea typeface="Roboto Cn" pitchFamily="2" charset="0"/>
              </a:rPr>
              <a:t>Significant Season Fluctuations</a:t>
            </a:r>
            <a:endParaRPr lang="en-US" dirty="0">
              <a:latin typeface="Arial Narrow" panose="020B0606020202030204" pitchFamily="34" charset="0"/>
              <a:ea typeface="Roboto Cn" pitchFamily="2" charset="0"/>
            </a:endParaRPr>
          </a:p>
        </p:txBody>
      </p:sp>
      <p:sp>
        <p:nvSpPr>
          <p:cNvPr id="6" name="TextBox 5">
            <a:extLst>
              <a:ext uri="{FF2B5EF4-FFF2-40B4-BE49-F238E27FC236}">
                <a16:creationId xmlns:a16="http://schemas.microsoft.com/office/drawing/2014/main" id="{BE54C276-A353-42A5-B7CB-7DF31B8F4761}"/>
              </a:ext>
            </a:extLst>
          </p:cNvPr>
          <p:cNvSpPr txBox="1"/>
          <p:nvPr/>
        </p:nvSpPr>
        <p:spPr>
          <a:xfrm>
            <a:off x="130309" y="6315888"/>
            <a:ext cx="3603171"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FRED, US Bureau of Labor Statistics</a:t>
            </a:r>
          </a:p>
        </p:txBody>
      </p:sp>
      <p:pic>
        <p:nvPicPr>
          <p:cNvPr id="4" name="Picture 3">
            <a:extLst>
              <a:ext uri="{FF2B5EF4-FFF2-40B4-BE49-F238E27FC236}">
                <a16:creationId xmlns:a16="http://schemas.microsoft.com/office/drawing/2014/main" id="{BB2F7A5C-31F3-4343-926F-C37E74F91F98}"/>
              </a:ext>
            </a:extLst>
          </p:cNvPr>
          <p:cNvPicPr>
            <a:picLocks noChangeAspect="1"/>
          </p:cNvPicPr>
          <p:nvPr/>
        </p:nvPicPr>
        <p:blipFill>
          <a:blip r:embed="rId2"/>
          <a:stretch>
            <a:fillRect/>
          </a:stretch>
        </p:blipFill>
        <p:spPr>
          <a:xfrm>
            <a:off x="130309" y="1792313"/>
            <a:ext cx="10922168" cy="4472439"/>
          </a:xfrm>
          <a:prstGeom prst="rect">
            <a:avLst/>
          </a:prstGeom>
        </p:spPr>
      </p:pic>
    </p:spTree>
    <p:extLst>
      <p:ext uri="{BB962C8B-B14F-4D97-AF65-F5344CB8AC3E}">
        <p14:creationId xmlns:p14="http://schemas.microsoft.com/office/powerpoint/2010/main" val="831554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WORKFORCE</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1" y="1590676"/>
            <a:ext cx="50312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Statewide, the biggest employment impact of COVID-19 has been experienced by: </a:t>
            </a:r>
          </a:p>
          <a:p>
            <a:r>
              <a:rPr lang="en-US" sz="2400" dirty="0">
                <a:latin typeface="Arial Narrow" panose="020B0606020202030204" pitchFamily="34" charset="0"/>
                <a:ea typeface="Roboto Cn" pitchFamily="2" charset="0"/>
              </a:rPr>
              <a:t>Self-Employed</a:t>
            </a:r>
          </a:p>
          <a:p>
            <a:r>
              <a:rPr lang="en-US" sz="2400" dirty="0">
                <a:latin typeface="Arial Narrow" panose="020B0606020202030204" pitchFamily="34" charset="0"/>
                <a:ea typeface="Roboto Cn" pitchFamily="2" charset="0"/>
              </a:rPr>
              <a:t>Accommodation and Food Services</a:t>
            </a:r>
          </a:p>
          <a:p>
            <a:r>
              <a:rPr lang="en-US" sz="2400" dirty="0">
                <a:latin typeface="Arial Narrow" panose="020B0606020202030204" pitchFamily="34" charset="0"/>
                <a:ea typeface="Roboto Cn" pitchFamily="2" charset="0"/>
              </a:rPr>
              <a:t>Arts, Entertainment, &amp; Recreation</a:t>
            </a:r>
          </a:p>
          <a:p>
            <a:pPr marL="0" indent="0">
              <a:buFont typeface="Arial" panose="020B0604020202020204" pitchFamily="34" charset="0"/>
              <a:buNone/>
            </a:pPr>
            <a:endParaRPr lang="en-US" dirty="0">
              <a:solidFill>
                <a:srgbClr val="CC0099"/>
              </a:solidFill>
              <a:latin typeface="Arial Narrow" panose="020B0606020202030204" pitchFamily="34" charset="0"/>
              <a:ea typeface="Roboto Cn" pitchFamily="2" charset="0"/>
            </a:endParaRPr>
          </a:p>
        </p:txBody>
      </p:sp>
      <p:pic>
        <p:nvPicPr>
          <p:cNvPr id="8" name="Picture 7">
            <a:extLst>
              <a:ext uri="{FF2B5EF4-FFF2-40B4-BE49-F238E27FC236}">
                <a16:creationId xmlns:a16="http://schemas.microsoft.com/office/drawing/2014/main" id="{AE88ADB5-806E-4774-8411-51C797BE1C66}"/>
              </a:ext>
            </a:extLst>
          </p:cNvPr>
          <p:cNvPicPr>
            <a:picLocks noChangeAspect="1"/>
          </p:cNvPicPr>
          <p:nvPr/>
        </p:nvPicPr>
        <p:blipFill rotWithShape="1">
          <a:blip r:embed="rId2"/>
          <a:srcRect l="-149" t="1271" r="149" b="1477"/>
          <a:stretch/>
        </p:blipFill>
        <p:spPr>
          <a:xfrm>
            <a:off x="6229414" y="1426498"/>
            <a:ext cx="5842674" cy="5431502"/>
          </a:xfrm>
          <a:prstGeom prst="rect">
            <a:avLst/>
          </a:prstGeom>
        </p:spPr>
      </p:pic>
      <p:sp>
        <p:nvSpPr>
          <p:cNvPr id="4" name="TextBox 3">
            <a:extLst>
              <a:ext uri="{FF2B5EF4-FFF2-40B4-BE49-F238E27FC236}">
                <a16:creationId xmlns:a16="http://schemas.microsoft.com/office/drawing/2014/main" id="{C39808F8-7FAF-4322-947E-B00ED0758D97}"/>
              </a:ext>
            </a:extLst>
          </p:cNvPr>
          <p:cNvSpPr txBox="1"/>
          <p:nvPr/>
        </p:nvSpPr>
        <p:spPr>
          <a:xfrm>
            <a:off x="8677453" y="5655143"/>
            <a:ext cx="3394635"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Statewide Unemployment Insurance Claims 3/15-8/02</a:t>
            </a:r>
          </a:p>
        </p:txBody>
      </p:sp>
    </p:spTree>
    <p:extLst>
      <p:ext uri="{BB962C8B-B14F-4D97-AF65-F5344CB8AC3E}">
        <p14:creationId xmlns:p14="http://schemas.microsoft.com/office/powerpoint/2010/main" val="221763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latin typeface="Swis721 BT"/>
              </a:rPr>
              <a:t>INCOME</a:t>
            </a:r>
            <a:endParaRPr lang="en-US" dirty="0"/>
          </a:p>
        </p:txBody>
      </p:sp>
      <p:sp>
        <p:nvSpPr>
          <p:cNvPr id="3" name="Content Placeholder 2">
            <a:extLst>
              <a:ext uri="{FF2B5EF4-FFF2-40B4-BE49-F238E27FC236}">
                <a16:creationId xmlns:a16="http://schemas.microsoft.com/office/drawing/2014/main" id="{21A4565A-16DC-4736-AD8E-3FD67D10199E}"/>
              </a:ext>
            </a:extLst>
          </p:cNvPr>
          <p:cNvSpPr>
            <a:spLocks noGrp="1"/>
          </p:cNvSpPr>
          <p:nvPr>
            <p:ph idx="1"/>
          </p:nvPr>
        </p:nvSpPr>
        <p:spPr>
          <a:xfrm>
            <a:off x="880058" y="1590676"/>
            <a:ext cx="4915160" cy="4904570"/>
          </a:xfrm>
        </p:spPr>
        <p:txBody>
          <a:bodyPr vert="horz" lIns="91440" tIns="45720" rIns="91440" bIns="45720" rtlCol="0" anchor="t">
            <a:normAutofit/>
          </a:bodyPr>
          <a:lstStyle/>
          <a:p>
            <a:pPr marL="0" indent="0">
              <a:buNone/>
            </a:pPr>
            <a:r>
              <a:rPr lang="en-US" b="1" dirty="0">
                <a:solidFill>
                  <a:srgbClr val="CC0099"/>
                </a:solidFill>
              </a:rPr>
              <a:t>Median household income in the Region was $85,832 in 2019. This is higher than the State’s median income and significantly higher than that of the United States.</a:t>
            </a:r>
          </a:p>
          <a:p>
            <a:pPr marL="0" indent="0">
              <a:buNone/>
            </a:pPr>
            <a:endParaRPr lang="en-US" dirty="0"/>
          </a:p>
          <a:p>
            <a:pPr marL="0" indent="0">
              <a:buNone/>
            </a:pPr>
            <a:r>
              <a:rPr lang="en-US" dirty="0"/>
              <a:t>In Connecticut, Fairfield County is the only Region with a higher median income. </a:t>
            </a:r>
          </a:p>
        </p:txBody>
      </p:sp>
      <p:sp>
        <p:nvSpPr>
          <p:cNvPr id="13" name="TextBox 12">
            <a:extLst>
              <a:ext uri="{FF2B5EF4-FFF2-40B4-BE49-F238E27FC236}">
                <a16:creationId xmlns:a16="http://schemas.microsoft.com/office/drawing/2014/main" id="{C55FEB3C-94C4-41E7-A6B4-B5572C8DEE2F}"/>
              </a:ext>
            </a:extLst>
          </p:cNvPr>
          <p:cNvSpPr txBox="1"/>
          <p:nvPr/>
        </p:nvSpPr>
        <p:spPr>
          <a:xfrm>
            <a:off x="6318210" y="6292283"/>
            <a:ext cx="5873790"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US Census Bureau, American Community Survey 2013-2018</a:t>
            </a:r>
          </a:p>
        </p:txBody>
      </p:sp>
      <p:grpSp>
        <p:nvGrpSpPr>
          <p:cNvPr id="6" name="Group 5">
            <a:extLst>
              <a:ext uri="{FF2B5EF4-FFF2-40B4-BE49-F238E27FC236}">
                <a16:creationId xmlns:a16="http://schemas.microsoft.com/office/drawing/2014/main" id="{8076E29A-B522-421E-B497-26A376DE0238}"/>
              </a:ext>
            </a:extLst>
          </p:cNvPr>
          <p:cNvGrpSpPr/>
          <p:nvPr/>
        </p:nvGrpSpPr>
        <p:grpSpPr>
          <a:xfrm>
            <a:off x="6331052" y="1982002"/>
            <a:ext cx="5457825" cy="4318491"/>
            <a:chOff x="6331052" y="1982002"/>
            <a:chExt cx="5457825" cy="4318491"/>
          </a:xfrm>
        </p:grpSpPr>
        <p:grpSp>
          <p:nvGrpSpPr>
            <p:cNvPr id="12" name="Group 11">
              <a:extLst>
                <a:ext uri="{FF2B5EF4-FFF2-40B4-BE49-F238E27FC236}">
                  <a16:creationId xmlns:a16="http://schemas.microsoft.com/office/drawing/2014/main" id="{5EA7E03E-8EC4-4629-9DD3-1D1BD9C3CF42}"/>
                </a:ext>
              </a:extLst>
            </p:cNvPr>
            <p:cNvGrpSpPr/>
            <p:nvPr/>
          </p:nvGrpSpPr>
          <p:grpSpPr>
            <a:xfrm>
              <a:off x="6331052" y="1982002"/>
              <a:ext cx="5457825" cy="4318491"/>
              <a:chOff x="937201" y="1909173"/>
              <a:chExt cx="5457825" cy="4318491"/>
            </a:xfrm>
          </p:grpSpPr>
          <p:grpSp>
            <p:nvGrpSpPr>
              <p:cNvPr id="9" name="Group 8">
                <a:extLst>
                  <a:ext uri="{FF2B5EF4-FFF2-40B4-BE49-F238E27FC236}">
                    <a16:creationId xmlns:a16="http://schemas.microsoft.com/office/drawing/2014/main" id="{B2ADD703-441D-4560-80CE-C650E16A1D49}"/>
                  </a:ext>
                </a:extLst>
              </p:cNvPr>
              <p:cNvGrpSpPr/>
              <p:nvPr/>
            </p:nvGrpSpPr>
            <p:grpSpPr>
              <a:xfrm>
                <a:off x="937201" y="1909173"/>
                <a:ext cx="4838700" cy="3743325"/>
                <a:chOff x="937201" y="1909173"/>
                <a:chExt cx="4838700" cy="3743325"/>
              </a:xfrm>
            </p:grpSpPr>
            <p:pic>
              <p:nvPicPr>
                <p:cNvPr id="5" name="Picture 4">
                  <a:extLst>
                    <a:ext uri="{FF2B5EF4-FFF2-40B4-BE49-F238E27FC236}">
                      <a16:creationId xmlns:a16="http://schemas.microsoft.com/office/drawing/2014/main" id="{707C9BDE-7CEB-4D2B-8E17-833666CAEAA7}"/>
                    </a:ext>
                  </a:extLst>
                </p:cNvPr>
                <p:cNvPicPr>
                  <a:picLocks noChangeAspect="1"/>
                </p:cNvPicPr>
                <p:nvPr/>
              </p:nvPicPr>
              <p:blipFill>
                <a:blip r:embed="rId2"/>
                <a:stretch>
                  <a:fillRect/>
                </a:stretch>
              </p:blipFill>
              <p:spPr>
                <a:xfrm>
                  <a:off x="937201" y="1965817"/>
                  <a:ext cx="1400175" cy="3476625"/>
                </a:xfrm>
                <a:prstGeom prst="rect">
                  <a:avLst/>
                </a:prstGeom>
              </p:spPr>
            </p:pic>
            <p:pic>
              <p:nvPicPr>
                <p:cNvPr id="8" name="Picture 7">
                  <a:extLst>
                    <a:ext uri="{FF2B5EF4-FFF2-40B4-BE49-F238E27FC236}">
                      <a16:creationId xmlns:a16="http://schemas.microsoft.com/office/drawing/2014/main" id="{3D174920-CF36-43CB-A131-E96CE6C6B296}"/>
                    </a:ext>
                  </a:extLst>
                </p:cNvPr>
                <p:cNvPicPr>
                  <a:picLocks noChangeAspect="1"/>
                </p:cNvPicPr>
                <p:nvPr/>
              </p:nvPicPr>
              <p:blipFill>
                <a:blip r:embed="rId3"/>
                <a:stretch>
                  <a:fillRect/>
                </a:stretch>
              </p:blipFill>
              <p:spPr>
                <a:xfrm>
                  <a:off x="2337376" y="1909173"/>
                  <a:ext cx="3438525" cy="3743325"/>
                </a:xfrm>
                <a:prstGeom prst="rect">
                  <a:avLst/>
                </a:prstGeom>
              </p:spPr>
            </p:pic>
          </p:grpSp>
          <p:pic>
            <p:nvPicPr>
              <p:cNvPr id="11" name="Picture 10">
                <a:extLst>
                  <a:ext uri="{FF2B5EF4-FFF2-40B4-BE49-F238E27FC236}">
                    <a16:creationId xmlns:a16="http://schemas.microsoft.com/office/drawing/2014/main" id="{5B73BC96-BAA3-4844-BC6C-3D84AADD9520}"/>
                  </a:ext>
                </a:extLst>
              </p:cNvPr>
              <p:cNvPicPr>
                <a:picLocks noChangeAspect="1"/>
              </p:cNvPicPr>
              <p:nvPr/>
            </p:nvPicPr>
            <p:blipFill>
              <a:blip r:embed="rId4"/>
              <a:stretch>
                <a:fillRect/>
              </a:stretch>
            </p:blipFill>
            <p:spPr>
              <a:xfrm>
                <a:off x="937201" y="5827614"/>
                <a:ext cx="5457825" cy="400050"/>
              </a:xfrm>
              <a:prstGeom prst="rect">
                <a:avLst/>
              </a:prstGeom>
            </p:spPr>
          </p:pic>
        </p:grpSp>
        <p:sp>
          <p:nvSpPr>
            <p:cNvPr id="14" name="TextBox 13">
              <a:extLst>
                <a:ext uri="{FF2B5EF4-FFF2-40B4-BE49-F238E27FC236}">
                  <a16:creationId xmlns:a16="http://schemas.microsoft.com/office/drawing/2014/main" id="{0EB9AA9B-C71F-4F0D-8CF0-A2D11678364B}"/>
                </a:ext>
              </a:extLst>
            </p:cNvPr>
            <p:cNvSpPr txBox="1"/>
            <p:nvPr/>
          </p:nvSpPr>
          <p:spPr>
            <a:xfrm>
              <a:off x="9274156" y="5400051"/>
              <a:ext cx="650631" cy="338554"/>
            </a:xfrm>
            <a:prstGeom prst="rect">
              <a:avLst/>
            </a:prstGeom>
            <a:solidFill>
              <a:schemeClr val="bg1"/>
            </a:solidFill>
          </p:spPr>
          <p:txBody>
            <a:bodyPr wrap="square" rtlCol="0">
              <a:spAutoFit/>
            </a:bodyPr>
            <a:lstStyle/>
            <a:p>
              <a:r>
                <a:rPr lang="en-US" sz="1600" dirty="0">
                  <a:latin typeface="Roboto Cn" pitchFamily="2" charset="0"/>
                  <a:ea typeface="Roboto Cn" pitchFamily="2" charset="0"/>
                </a:rPr>
                <a:t>2018</a:t>
              </a:r>
            </a:p>
          </p:txBody>
        </p:sp>
      </p:grpSp>
    </p:spTree>
    <p:extLst>
      <p:ext uri="{BB962C8B-B14F-4D97-AF65-F5344CB8AC3E}">
        <p14:creationId xmlns:p14="http://schemas.microsoft.com/office/powerpoint/2010/main" val="3183522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a:xfrm>
            <a:off x="202301" y="265113"/>
            <a:ext cx="11589909" cy="1325563"/>
          </a:xfrm>
        </p:spPr>
        <p:txBody>
          <a:bodyPr/>
          <a:lstStyle/>
          <a:p>
            <a:r>
              <a:rPr lang="en-US">
                <a:latin typeface="Swis721 BT"/>
              </a:rPr>
              <a:t>INCOME</a:t>
            </a:r>
            <a:endParaRPr lang="en-US"/>
          </a:p>
        </p:txBody>
      </p:sp>
      <p:sp>
        <p:nvSpPr>
          <p:cNvPr id="3" name="Content Placeholder 2">
            <a:extLst>
              <a:ext uri="{FF2B5EF4-FFF2-40B4-BE49-F238E27FC236}">
                <a16:creationId xmlns:a16="http://schemas.microsoft.com/office/drawing/2014/main" id="{21A4565A-16DC-4736-AD8E-3FD67D10199E}"/>
              </a:ext>
            </a:extLst>
          </p:cNvPr>
          <p:cNvSpPr>
            <a:spLocks noGrp="1"/>
          </p:cNvSpPr>
          <p:nvPr>
            <p:ph idx="1"/>
          </p:nvPr>
        </p:nvSpPr>
        <p:spPr>
          <a:xfrm>
            <a:off x="7297782" y="1590676"/>
            <a:ext cx="4494427" cy="4904570"/>
          </a:xfrm>
        </p:spPr>
        <p:txBody>
          <a:bodyPr vert="horz" lIns="91440" tIns="45720" rIns="91440" bIns="45720" rtlCol="0" anchor="t">
            <a:normAutofit/>
          </a:bodyPr>
          <a:lstStyle/>
          <a:p>
            <a:pPr marL="0" indent="0">
              <a:buNone/>
            </a:pPr>
            <a:r>
              <a:rPr lang="en-US" b="1" dirty="0">
                <a:solidFill>
                  <a:srgbClr val="CC0099"/>
                </a:solidFill>
              </a:rPr>
              <a:t>INCOME CONSTRAINED HOUSEHOLDS</a:t>
            </a:r>
          </a:p>
          <a:p>
            <a:pPr marL="0" indent="0">
              <a:buNone/>
            </a:pPr>
            <a:r>
              <a:rPr lang="en-US" sz="2400" dirty="0"/>
              <a:t>An average of 28% of Region’s households were ALICE (Asset Limited, Income Constrained, Employed). </a:t>
            </a:r>
          </a:p>
          <a:p>
            <a:r>
              <a:rPr lang="en-US" sz="2400" dirty="0"/>
              <a:t>The highest (33.2%) in Middletown</a:t>
            </a:r>
          </a:p>
          <a:p>
            <a:r>
              <a:rPr lang="en-US" sz="2400" dirty="0"/>
              <a:t>The lowest (12.5%) in Haddam</a:t>
            </a:r>
          </a:p>
          <a:p>
            <a:pPr marL="0" indent="0">
              <a:buNone/>
            </a:pPr>
            <a:endParaRPr lang="en-US" b="1" dirty="0">
              <a:solidFill>
                <a:srgbClr val="CC0099"/>
              </a:solidFill>
            </a:endParaRPr>
          </a:p>
        </p:txBody>
      </p:sp>
      <p:pic>
        <p:nvPicPr>
          <p:cNvPr id="6" name="Picture 5">
            <a:extLst>
              <a:ext uri="{FF2B5EF4-FFF2-40B4-BE49-F238E27FC236}">
                <a16:creationId xmlns:a16="http://schemas.microsoft.com/office/drawing/2014/main" id="{9F2F282C-C930-4C84-8988-6D678A55314A}"/>
              </a:ext>
            </a:extLst>
          </p:cNvPr>
          <p:cNvPicPr>
            <a:picLocks noChangeAspect="1"/>
          </p:cNvPicPr>
          <p:nvPr/>
        </p:nvPicPr>
        <p:blipFill>
          <a:blip r:embed="rId2"/>
          <a:stretch>
            <a:fillRect/>
          </a:stretch>
        </p:blipFill>
        <p:spPr>
          <a:xfrm>
            <a:off x="202301" y="1709736"/>
            <a:ext cx="6388072" cy="4193530"/>
          </a:xfrm>
          <a:prstGeom prst="rect">
            <a:avLst/>
          </a:prstGeom>
        </p:spPr>
      </p:pic>
      <p:sp>
        <p:nvSpPr>
          <p:cNvPr id="13" name="Oval 12">
            <a:extLst>
              <a:ext uri="{FF2B5EF4-FFF2-40B4-BE49-F238E27FC236}">
                <a16:creationId xmlns:a16="http://schemas.microsoft.com/office/drawing/2014/main" id="{414E6393-4AF1-44C9-958F-A7FF8FA94EB1}"/>
              </a:ext>
            </a:extLst>
          </p:cNvPr>
          <p:cNvSpPr/>
          <p:nvPr/>
        </p:nvSpPr>
        <p:spPr>
          <a:xfrm>
            <a:off x="4636737" y="1327094"/>
            <a:ext cx="2240314" cy="4482987"/>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520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a:xfrm>
            <a:off x="202301" y="265113"/>
            <a:ext cx="11589909" cy="1325563"/>
          </a:xfrm>
        </p:spPr>
        <p:txBody>
          <a:bodyPr/>
          <a:lstStyle/>
          <a:p>
            <a:r>
              <a:rPr lang="en-US">
                <a:latin typeface="Swis721 BT"/>
              </a:rPr>
              <a:t>INCOME</a:t>
            </a:r>
            <a:endParaRPr lang="en-US"/>
          </a:p>
        </p:txBody>
      </p:sp>
      <p:sp>
        <p:nvSpPr>
          <p:cNvPr id="3" name="Content Placeholder 2">
            <a:extLst>
              <a:ext uri="{FF2B5EF4-FFF2-40B4-BE49-F238E27FC236}">
                <a16:creationId xmlns:a16="http://schemas.microsoft.com/office/drawing/2014/main" id="{21A4565A-16DC-4736-AD8E-3FD67D10199E}"/>
              </a:ext>
            </a:extLst>
          </p:cNvPr>
          <p:cNvSpPr>
            <a:spLocks noGrp="1"/>
          </p:cNvSpPr>
          <p:nvPr>
            <p:ph idx="1"/>
          </p:nvPr>
        </p:nvSpPr>
        <p:spPr>
          <a:xfrm>
            <a:off x="6877050" y="1688317"/>
            <a:ext cx="4915160" cy="4904570"/>
          </a:xfrm>
        </p:spPr>
        <p:txBody>
          <a:bodyPr vert="horz" lIns="91440" tIns="45720" rIns="91440" bIns="45720" rtlCol="0" anchor="t">
            <a:normAutofit/>
          </a:bodyPr>
          <a:lstStyle/>
          <a:p>
            <a:pPr marL="0" indent="0">
              <a:buNone/>
            </a:pPr>
            <a:r>
              <a:rPr lang="en-US" b="1" dirty="0">
                <a:solidFill>
                  <a:srgbClr val="CC0099"/>
                </a:solidFill>
              </a:rPr>
              <a:t>POVERTY RATES</a:t>
            </a:r>
          </a:p>
          <a:p>
            <a:r>
              <a:rPr lang="en-US" sz="2400" dirty="0"/>
              <a:t>7% of the Region’s total population and 4% of its households live in poverty.</a:t>
            </a:r>
          </a:p>
          <a:p>
            <a:r>
              <a:rPr lang="en-US" sz="2400" dirty="0"/>
              <a:t>While the region’s poverty rate is lower than Connecticut’s (10%) and the U.S. (15%), it has significantly increased in recent years. </a:t>
            </a:r>
          </a:p>
        </p:txBody>
      </p:sp>
      <p:pic>
        <p:nvPicPr>
          <p:cNvPr id="6" name="Picture 5">
            <a:extLst>
              <a:ext uri="{FF2B5EF4-FFF2-40B4-BE49-F238E27FC236}">
                <a16:creationId xmlns:a16="http://schemas.microsoft.com/office/drawing/2014/main" id="{9F2F282C-C930-4C84-8988-6D678A55314A}"/>
              </a:ext>
            </a:extLst>
          </p:cNvPr>
          <p:cNvPicPr>
            <a:picLocks noChangeAspect="1"/>
          </p:cNvPicPr>
          <p:nvPr/>
        </p:nvPicPr>
        <p:blipFill>
          <a:blip r:embed="rId2"/>
          <a:stretch>
            <a:fillRect/>
          </a:stretch>
        </p:blipFill>
        <p:spPr>
          <a:xfrm>
            <a:off x="202301" y="1709736"/>
            <a:ext cx="6388072" cy="4193530"/>
          </a:xfrm>
          <a:prstGeom prst="rect">
            <a:avLst/>
          </a:prstGeom>
        </p:spPr>
      </p:pic>
      <p:sp>
        <p:nvSpPr>
          <p:cNvPr id="4" name="Oval 3">
            <a:extLst>
              <a:ext uri="{FF2B5EF4-FFF2-40B4-BE49-F238E27FC236}">
                <a16:creationId xmlns:a16="http://schemas.microsoft.com/office/drawing/2014/main" id="{B112E587-95DC-4419-B2A6-F77DD9FE00CC}"/>
              </a:ext>
            </a:extLst>
          </p:cNvPr>
          <p:cNvSpPr/>
          <p:nvPr/>
        </p:nvSpPr>
        <p:spPr>
          <a:xfrm>
            <a:off x="3657600" y="1278541"/>
            <a:ext cx="1553671" cy="4798451"/>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442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a:xfrm>
            <a:off x="202301" y="265113"/>
            <a:ext cx="11589909" cy="1325563"/>
          </a:xfrm>
        </p:spPr>
        <p:txBody>
          <a:bodyPr/>
          <a:lstStyle/>
          <a:p>
            <a:r>
              <a:rPr lang="en-US">
                <a:latin typeface="Swis721 BT"/>
              </a:rPr>
              <a:t>INCOME</a:t>
            </a:r>
            <a:endParaRPr lang="en-US"/>
          </a:p>
        </p:txBody>
      </p:sp>
      <p:sp>
        <p:nvSpPr>
          <p:cNvPr id="3" name="Content Placeholder 2">
            <a:extLst>
              <a:ext uri="{FF2B5EF4-FFF2-40B4-BE49-F238E27FC236}">
                <a16:creationId xmlns:a16="http://schemas.microsoft.com/office/drawing/2014/main" id="{21A4565A-16DC-4736-AD8E-3FD67D10199E}"/>
              </a:ext>
            </a:extLst>
          </p:cNvPr>
          <p:cNvSpPr>
            <a:spLocks noGrp="1"/>
          </p:cNvSpPr>
          <p:nvPr>
            <p:ph idx="1"/>
          </p:nvPr>
        </p:nvSpPr>
        <p:spPr>
          <a:xfrm>
            <a:off x="561202" y="1339974"/>
            <a:ext cx="11069594" cy="1394517"/>
          </a:xfrm>
        </p:spPr>
        <p:txBody>
          <a:bodyPr vert="horz" lIns="91440" tIns="45720" rIns="91440" bIns="45720" rtlCol="0" anchor="t">
            <a:normAutofit/>
          </a:bodyPr>
          <a:lstStyle/>
          <a:p>
            <a:pPr marL="0" indent="0">
              <a:buNone/>
            </a:pPr>
            <a:r>
              <a:rPr lang="en-US" b="1" dirty="0">
                <a:solidFill>
                  <a:srgbClr val="CC0099"/>
                </a:solidFill>
              </a:rPr>
              <a:t>POVERTY RATES</a:t>
            </a:r>
          </a:p>
          <a:p>
            <a:pPr marL="0" indent="0">
              <a:buNone/>
            </a:pPr>
            <a:r>
              <a:rPr lang="en-US" sz="2400" dirty="0"/>
              <a:t>The number of people living in poverty in Middlesex County has increased by 42% since 2000 and totaled 12,358 persons in 2018.  Trends in New London County and statewide are similar.</a:t>
            </a:r>
          </a:p>
        </p:txBody>
      </p:sp>
      <p:pic>
        <p:nvPicPr>
          <p:cNvPr id="7" name="Picture 6">
            <a:extLst>
              <a:ext uri="{FF2B5EF4-FFF2-40B4-BE49-F238E27FC236}">
                <a16:creationId xmlns:a16="http://schemas.microsoft.com/office/drawing/2014/main" id="{15B8C46E-D7FC-4F47-B913-2D9097584824}"/>
              </a:ext>
            </a:extLst>
          </p:cNvPr>
          <p:cNvPicPr>
            <a:picLocks noChangeAspect="1"/>
          </p:cNvPicPr>
          <p:nvPr/>
        </p:nvPicPr>
        <p:blipFill>
          <a:blip r:embed="rId2"/>
          <a:stretch>
            <a:fillRect/>
          </a:stretch>
        </p:blipFill>
        <p:spPr>
          <a:xfrm>
            <a:off x="561202" y="2665537"/>
            <a:ext cx="11069595" cy="4058216"/>
          </a:xfrm>
          <a:prstGeom prst="rect">
            <a:avLst/>
          </a:prstGeom>
        </p:spPr>
      </p:pic>
    </p:spTree>
    <p:extLst>
      <p:ext uri="{BB962C8B-B14F-4D97-AF65-F5344CB8AC3E}">
        <p14:creationId xmlns:p14="http://schemas.microsoft.com/office/powerpoint/2010/main" val="3481479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BREAK-OUT DISCUSSION</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590676"/>
            <a:ext cx="10886768" cy="4351338"/>
          </a:xfrm>
        </p:spPr>
        <p:txBody>
          <a:bodyPr/>
          <a:lstStyle/>
          <a:p>
            <a:pPr marL="0" indent="0">
              <a:buNone/>
            </a:pPr>
            <a:r>
              <a:rPr lang="en-US" b="1" dirty="0">
                <a:solidFill>
                  <a:srgbClr val="CC0099"/>
                </a:solidFill>
                <a:ea typeface="Roboto Cn" pitchFamily="2" charset="0"/>
              </a:rPr>
              <a:t>Is this information consistent with your experience in your town/the greater region?</a:t>
            </a:r>
          </a:p>
          <a:p>
            <a:r>
              <a:rPr lang="en-US" sz="2000" dirty="0">
                <a:ea typeface="Roboto Cn" pitchFamily="2" charset="0"/>
              </a:rPr>
              <a:t>x</a:t>
            </a:r>
          </a:p>
        </p:txBody>
      </p:sp>
    </p:spTree>
    <p:extLst>
      <p:ext uri="{BB962C8B-B14F-4D97-AF65-F5344CB8AC3E}">
        <p14:creationId xmlns:p14="http://schemas.microsoft.com/office/powerpoint/2010/main" val="2163995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BREAK-OUT DISCUSSION</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590676"/>
            <a:ext cx="10886768" cy="4351338"/>
          </a:xfrm>
        </p:spPr>
        <p:txBody>
          <a:bodyPr/>
          <a:lstStyle/>
          <a:p>
            <a:pPr marL="0" indent="0">
              <a:buNone/>
            </a:pPr>
            <a:r>
              <a:rPr lang="en-US" b="1" dirty="0">
                <a:solidFill>
                  <a:srgbClr val="CC0099"/>
                </a:solidFill>
                <a:ea typeface="Roboto Cn" pitchFamily="2" charset="0"/>
              </a:rPr>
              <a:t> What issues do you see for your town/the region based on these trends?</a:t>
            </a:r>
          </a:p>
          <a:p>
            <a:r>
              <a:rPr lang="en-US" sz="2000" dirty="0">
                <a:ea typeface="Roboto Cn" pitchFamily="2" charset="0"/>
              </a:rPr>
              <a:t>x</a:t>
            </a:r>
          </a:p>
        </p:txBody>
      </p:sp>
    </p:spTree>
    <p:extLst>
      <p:ext uri="{BB962C8B-B14F-4D97-AF65-F5344CB8AC3E}">
        <p14:creationId xmlns:p14="http://schemas.microsoft.com/office/powerpoint/2010/main" val="2924872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BREAK-OUT DISCUSSION</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590676"/>
            <a:ext cx="10886768" cy="4351338"/>
          </a:xfrm>
        </p:spPr>
        <p:txBody>
          <a:bodyPr/>
          <a:lstStyle/>
          <a:p>
            <a:pPr marL="0" indent="0">
              <a:buNone/>
            </a:pPr>
            <a:r>
              <a:rPr lang="en-US" b="1" dirty="0">
                <a:solidFill>
                  <a:srgbClr val="CC0099"/>
                </a:solidFill>
                <a:ea typeface="Roboto Cn" pitchFamily="2" charset="0"/>
              </a:rPr>
              <a:t>What are some steps we can take in the plan to address these issues?</a:t>
            </a:r>
          </a:p>
          <a:p>
            <a:r>
              <a:rPr lang="en-US" sz="2000" dirty="0">
                <a:ea typeface="Roboto Cn" pitchFamily="2" charset="0"/>
              </a:rPr>
              <a:t>x</a:t>
            </a:r>
          </a:p>
        </p:txBody>
      </p:sp>
    </p:spTree>
    <p:extLst>
      <p:ext uri="{BB962C8B-B14F-4D97-AF65-F5344CB8AC3E}">
        <p14:creationId xmlns:p14="http://schemas.microsoft.com/office/powerpoint/2010/main" val="212658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POPULATION CHANGES</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389511"/>
            <a:ext cx="10515600" cy="898524"/>
          </a:xfrm>
        </p:spPr>
        <p:txBody>
          <a:bodyPr/>
          <a:lstStyle/>
          <a:p>
            <a:pPr marL="0" indent="0">
              <a:buNone/>
            </a:pPr>
            <a:r>
              <a:rPr lang="en-US" b="1" dirty="0">
                <a:solidFill>
                  <a:srgbClr val="CC0099"/>
                </a:solidFill>
                <a:ea typeface="Roboto Cn" pitchFamily="2" charset="0"/>
              </a:rPr>
              <a:t>The Region has a Stagnating/Declining Population</a:t>
            </a:r>
          </a:p>
        </p:txBody>
      </p:sp>
      <p:pic>
        <p:nvPicPr>
          <p:cNvPr id="5" name="Picture 4">
            <a:extLst>
              <a:ext uri="{FF2B5EF4-FFF2-40B4-BE49-F238E27FC236}">
                <a16:creationId xmlns:a16="http://schemas.microsoft.com/office/drawing/2014/main" id="{863CCA17-24A2-4C7F-BFB4-DCB090C465E2}"/>
              </a:ext>
            </a:extLst>
          </p:cNvPr>
          <p:cNvPicPr>
            <a:picLocks noChangeAspect="1"/>
          </p:cNvPicPr>
          <p:nvPr/>
        </p:nvPicPr>
        <p:blipFill>
          <a:blip r:embed="rId2"/>
          <a:stretch>
            <a:fillRect/>
          </a:stretch>
        </p:blipFill>
        <p:spPr>
          <a:xfrm>
            <a:off x="2150197" y="2086869"/>
            <a:ext cx="7891605" cy="4588279"/>
          </a:xfrm>
          <a:prstGeom prst="rect">
            <a:avLst/>
          </a:prstGeom>
        </p:spPr>
      </p:pic>
      <p:grpSp>
        <p:nvGrpSpPr>
          <p:cNvPr id="7" name="Group 6">
            <a:extLst>
              <a:ext uri="{FF2B5EF4-FFF2-40B4-BE49-F238E27FC236}">
                <a16:creationId xmlns:a16="http://schemas.microsoft.com/office/drawing/2014/main" id="{B0A0CE27-E66A-4F47-BE8D-4051E9F8FDE6}"/>
              </a:ext>
            </a:extLst>
          </p:cNvPr>
          <p:cNvGrpSpPr/>
          <p:nvPr/>
        </p:nvGrpSpPr>
        <p:grpSpPr>
          <a:xfrm>
            <a:off x="6787943" y="2235601"/>
            <a:ext cx="2632587" cy="1160005"/>
            <a:chOff x="6787943" y="2235601"/>
            <a:chExt cx="2632587" cy="1160005"/>
          </a:xfrm>
        </p:grpSpPr>
        <p:sp>
          <p:nvSpPr>
            <p:cNvPr id="4" name="Arrow: Down 3">
              <a:extLst>
                <a:ext uri="{FF2B5EF4-FFF2-40B4-BE49-F238E27FC236}">
                  <a16:creationId xmlns:a16="http://schemas.microsoft.com/office/drawing/2014/main" id="{CE2EB0D7-99D3-43F8-A125-CAD170D27EEC}"/>
                </a:ext>
              </a:extLst>
            </p:cNvPr>
            <p:cNvSpPr/>
            <p:nvPr/>
          </p:nvSpPr>
          <p:spPr>
            <a:xfrm>
              <a:off x="7912508" y="2875458"/>
              <a:ext cx="383458" cy="520148"/>
            </a:xfrm>
            <a:prstGeom prst="downArrow">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678CDA-ACF7-4078-8398-9244D9670AF4}"/>
                </a:ext>
              </a:extLst>
            </p:cNvPr>
            <p:cNvSpPr txBox="1"/>
            <p:nvPr/>
          </p:nvSpPr>
          <p:spPr>
            <a:xfrm>
              <a:off x="6787943" y="2235601"/>
              <a:ext cx="2632587" cy="646331"/>
            </a:xfrm>
            <a:prstGeom prst="rect">
              <a:avLst/>
            </a:prstGeom>
            <a:noFill/>
          </p:spPr>
          <p:txBody>
            <a:bodyPr wrap="square" rtlCol="0">
              <a:spAutoFit/>
            </a:bodyPr>
            <a:lstStyle/>
            <a:p>
              <a:pPr algn="ctr"/>
              <a:r>
                <a:rPr lang="en-US" dirty="0">
                  <a:latin typeface="Arial Narrow" panose="020B0606020202030204" pitchFamily="34" charset="0"/>
                  <a:ea typeface="Roboto" pitchFamily="2" charset="0"/>
                </a:rPr>
                <a:t>Death rate begins to exceed birth rate in 2012</a:t>
              </a:r>
            </a:p>
          </p:txBody>
        </p:sp>
      </p:grpSp>
      <p:sp>
        <p:nvSpPr>
          <p:cNvPr id="8" name="TextBox 7">
            <a:extLst>
              <a:ext uri="{FF2B5EF4-FFF2-40B4-BE49-F238E27FC236}">
                <a16:creationId xmlns:a16="http://schemas.microsoft.com/office/drawing/2014/main" id="{943FF2B1-FF11-419D-A3C4-19D127119E79}"/>
              </a:ext>
            </a:extLst>
          </p:cNvPr>
          <p:cNvSpPr txBox="1"/>
          <p:nvPr/>
        </p:nvSpPr>
        <p:spPr>
          <a:xfrm>
            <a:off x="2285999" y="6550223"/>
            <a:ext cx="6223379" cy="261610"/>
          </a:xfrm>
          <a:prstGeom prst="rect">
            <a:avLst/>
          </a:prstGeom>
          <a:noFill/>
        </p:spPr>
        <p:txBody>
          <a:bodyPr wrap="square" rtlCol="0">
            <a:spAutoFit/>
          </a:bodyPr>
          <a:lstStyle/>
          <a:p>
            <a:r>
              <a:rPr lang="en-US" sz="1050" i="1" dirty="0">
                <a:latin typeface="Roboto" pitchFamily="2" charset="0"/>
                <a:ea typeface="Roboto" pitchFamily="2" charset="0"/>
              </a:rPr>
              <a:t>Data Source: US 2010 Census and 2013-2018 American Community Survey</a:t>
            </a:r>
          </a:p>
        </p:txBody>
      </p:sp>
    </p:spTree>
    <p:extLst>
      <p:ext uri="{BB962C8B-B14F-4D97-AF65-F5344CB8AC3E}">
        <p14:creationId xmlns:p14="http://schemas.microsoft.com/office/powerpoint/2010/main" val="5556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able&#10;&#10;Description automatically generated">
            <a:extLst>
              <a:ext uri="{FF2B5EF4-FFF2-40B4-BE49-F238E27FC236}">
                <a16:creationId xmlns:a16="http://schemas.microsoft.com/office/drawing/2014/main" id="{80BADEF8-DF4D-4113-BA4A-D10DF82F84F7}"/>
              </a:ext>
            </a:extLst>
          </p:cNvPr>
          <p:cNvPicPr>
            <a:picLocks noChangeAspect="1"/>
          </p:cNvPicPr>
          <p:nvPr/>
        </p:nvPicPr>
        <p:blipFill>
          <a:blip r:embed="rId2"/>
          <a:stretch>
            <a:fillRect/>
          </a:stretch>
        </p:blipFill>
        <p:spPr>
          <a:xfrm>
            <a:off x="404225" y="1395250"/>
            <a:ext cx="7779543" cy="5198267"/>
          </a:xfrm>
          <a:prstGeom prst="rect">
            <a:avLst/>
          </a:prstGeom>
        </p:spPr>
      </p:pic>
      <p:sp>
        <p:nvSpPr>
          <p:cNvPr id="3" name="Content Placeholder 2">
            <a:extLst>
              <a:ext uri="{FF2B5EF4-FFF2-40B4-BE49-F238E27FC236}">
                <a16:creationId xmlns:a16="http://schemas.microsoft.com/office/drawing/2014/main" id="{21A4565A-16DC-4736-AD8E-3FD67D10199E}"/>
              </a:ext>
            </a:extLst>
          </p:cNvPr>
          <p:cNvSpPr>
            <a:spLocks noGrp="1"/>
          </p:cNvSpPr>
          <p:nvPr>
            <p:ph idx="1"/>
          </p:nvPr>
        </p:nvSpPr>
        <p:spPr>
          <a:xfrm>
            <a:off x="8339462" y="1590676"/>
            <a:ext cx="3452748" cy="4904570"/>
          </a:xfrm>
        </p:spPr>
        <p:txBody>
          <a:bodyPr vert="horz" lIns="91440" tIns="45720" rIns="91440" bIns="45720" rtlCol="0" anchor="t">
            <a:normAutofit/>
          </a:bodyPr>
          <a:lstStyle/>
          <a:p>
            <a:pPr marL="0" indent="0">
              <a:buNone/>
            </a:pPr>
            <a:r>
              <a:rPr lang="en-US" b="1" dirty="0">
                <a:solidFill>
                  <a:srgbClr val="CC0099"/>
                </a:solidFill>
              </a:rPr>
              <a:t>72% of the Region's housing stock is comprised of single-family detached units.</a:t>
            </a:r>
          </a:p>
          <a:p>
            <a:r>
              <a:rPr lang="en-US" sz="2400" dirty="0"/>
              <a:t>Rental vacancy rates are highest in the beach communities of Old Lyme and Old Saybrook where seasonal rentals comprised most of the rental stock.  </a:t>
            </a:r>
          </a:p>
          <a:p>
            <a:r>
              <a:rPr lang="en-US" sz="2400" dirty="0"/>
              <a:t>Five towns have a 0% rental vacancy rate.</a:t>
            </a:r>
          </a:p>
        </p:txBody>
      </p:sp>
      <p:sp>
        <p:nvSpPr>
          <p:cNvPr id="8" name="Title 1">
            <a:extLst>
              <a:ext uri="{FF2B5EF4-FFF2-40B4-BE49-F238E27FC236}">
                <a16:creationId xmlns:a16="http://schemas.microsoft.com/office/drawing/2014/main" id="{D2D0FFB0-DAC6-4840-900C-836651ED1C56}"/>
              </a:ext>
            </a:extLst>
          </p:cNvPr>
          <p:cNvSpPr txBox="1">
            <a:spLocks/>
          </p:cNvSpPr>
          <p:nvPr/>
        </p:nvSpPr>
        <p:spPr>
          <a:xfrm>
            <a:off x="551334" y="2597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Swis721 BT" panose="020B0504020202020204" pitchFamily="34" charset="0"/>
                <a:ea typeface="+mj-ea"/>
                <a:cs typeface="+mj-cs"/>
              </a:defRPr>
            </a:lvl1pPr>
          </a:lstStyle>
          <a:p>
            <a:r>
              <a:rPr lang="en-US" dirty="0"/>
              <a:t>HOUSEHOLD SUPPLY AND MARKET</a:t>
            </a:r>
          </a:p>
        </p:txBody>
      </p:sp>
      <p:sp>
        <p:nvSpPr>
          <p:cNvPr id="2" name="Oval 1">
            <a:extLst>
              <a:ext uri="{FF2B5EF4-FFF2-40B4-BE49-F238E27FC236}">
                <a16:creationId xmlns:a16="http://schemas.microsoft.com/office/drawing/2014/main" id="{A2E9639C-19F3-42B7-9245-F065B4F1E4F6}"/>
              </a:ext>
            </a:extLst>
          </p:cNvPr>
          <p:cNvSpPr/>
          <p:nvPr/>
        </p:nvSpPr>
        <p:spPr>
          <a:xfrm>
            <a:off x="3996813" y="6061587"/>
            <a:ext cx="774290" cy="433659"/>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641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4565A-16DC-4736-AD8E-3FD67D10199E}"/>
              </a:ext>
            </a:extLst>
          </p:cNvPr>
          <p:cNvSpPr>
            <a:spLocks noGrp="1"/>
          </p:cNvSpPr>
          <p:nvPr>
            <p:ph idx="1"/>
          </p:nvPr>
        </p:nvSpPr>
        <p:spPr>
          <a:xfrm>
            <a:off x="551334" y="1548457"/>
            <a:ext cx="3588198" cy="4904570"/>
          </a:xfrm>
        </p:spPr>
        <p:txBody>
          <a:bodyPr vert="horz" lIns="91440" tIns="45720" rIns="91440" bIns="45720" rtlCol="0" anchor="t">
            <a:normAutofit/>
          </a:bodyPr>
          <a:lstStyle/>
          <a:p>
            <a:pPr marL="0" indent="0">
              <a:buNone/>
            </a:pPr>
            <a:r>
              <a:rPr lang="en-US" b="1" dirty="0">
                <a:solidFill>
                  <a:srgbClr val="CC0099"/>
                </a:solidFill>
              </a:rPr>
              <a:t>HOUSING BY TYPE</a:t>
            </a:r>
          </a:p>
          <a:p>
            <a:pPr marL="0" indent="0">
              <a:buNone/>
            </a:pPr>
            <a:r>
              <a:rPr lang="en-US" sz="2400" dirty="0">
                <a:solidFill>
                  <a:schemeClr val="tx1">
                    <a:lumMod val="75000"/>
                    <a:lumOff val="25000"/>
                  </a:schemeClr>
                </a:solidFill>
              </a:rPr>
              <a:t>72% of the Region's housing stock are single-family detached units.</a:t>
            </a:r>
          </a:p>
          <a:p>
            <a:pPr marL="0" indent="0">
              <a:buNone/>
            </a:pPr>
            <a:endParaRPr lang="en-US" b="1" dirty="0">
              <a:solidFill>
                <a:srgbClr val="CC0099"/>
              </a:solidFill>
              <a:latin typeface="Roboto Cn"/>
            </a:endParaRPr>
          </a:p>
        </p:txBody>
      </p:sp>
      <p:sp>
        <p:nvSpPr>
          <p:cNvPr id="7" name="Title 1">
            <a:extLst>
              <a:ext uri="{FF2B5EF4-FFF2-40B4-BE49-F238E27FC236}">
                <a16:creationId xmlns:a16="http://schemas.microsoft.com/office/drawing/2014/main" id="{BE4C2BB2-5525-483B-ABE0-583D7A41AE67}"/>
              </a:ext>
            </a:extLst>
          </p:cNvPr>
          <p:cNvSpPr txBox="1">
            <a:spLocks/>
          </p:cNvSpPr>
          <p:nvPr/>
        </p:nvSpPr>
        <p:spPr>
          <a:xfrm>
            <a:off x="551334" y="2597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Swis721 BT" panose="020B0504020202020204" pitchFamily="34" charset="0"/>
                <a:ea typeface="+mj-ea"/>
                <a:cs typeface="+mj-cs"/>
              </a:defRPr>
            </a:lvl1pPr>
          </a:lstStyle>
          <a:p>
            <a:r>
              <a:rPr lang="en-US" dirty="0"/>
              <a:t>HOUSEHOLD SUPPLY AND MARKET</a:t>
            </a:r>
          </a:p>
        </p:txBody>
      </p:sp>
      <p:graphicFrame>
        <p:nvGraphicFramePr>
          <p:cNvPr id="6" name="Chart 5">
            <a:extLst>
              <a:ext uri="{FF2B5EF4-FFF2-40B4-BE49-F238E27FC236}">
                <a16:creationId xmlns:a16="http://schemas.microsoft.com/office/drawing/2014/main" id="{2F670E4C-22BE-4CEF-BCA9-AF740FB305C6}"/>
              </a:ext>
            </a:extLst>
          </p:cNvPr>
          <p:cNvGraphicFramePr>
            <a:graphicFrameLocks/>
          </p:cNvGraphicFramePr>
          <p:nvPr>
            <p:extLst>
              <p:ext uri="{D42A27DB-BD31-4B8C-83A1-F6EECF244321}">
                <p14:modId xmlns:p14="http://schemas.microsoft.com/office/powerpoint/2010/main" val="2900480985"/>
              </p:ext>
            </p:extLst>
          </p:nvPr>
        </p:nvGraphicFramePr>
        <p:xfrm>
          <a:off x="4270386" y="1548457"/>
          <a:ext cx="6823587" cy="423631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07D4F5D-7389-4D44-9B3B-F591443F63C0}"/>
              </a:ext>
            </a:extLst>
          </p:cNvPr>
          <p:cNvSpPr txBox="1"/>
          <p:nvPr/>
        </p:nvSpPr>
        <p:spPr>
          <a:xfrm>
            <a:off x="4585205" y="5847648"/>
            <a:ext cx="5873790"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US Census Bureau, American Community Survey 2013-2018</a:t>
            </a:r>
          </a:p>
        </p:txBody>
      </p:sp>
    </p:spTree>
    <p:extLst>
      <p:ext uri="{BB962C8B-B14F-4D97-AF65-F5344CB8AC3E}">
        <p14:creationId xmlns:p14="http://schemas.microsoft.com/office/powerpoint/2010/main" val="3779709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10;&#10;Description automatically generated">
            <a:extLst>
              <a:ext uri="{FF2B5EF4-FFF2-40B4-BE49-F238E27FC236}">
                <a16:creationId xmlns:a16="http://schemas.microsoft.com/office/drawing/2014/main" id="{6397C070-4854-4C3C-A145-B6E22AAED13B}"/>
              </a:ext>
            </a:extLst>
          </p:cNvPr>
          <p:cNvPicPr>
            <a:picLocks noChangeAspect="1"/>
          </p:cNvPicPr>
          <p:nvPr/>
        </p:nvPicPr>
        <p:blipFill rotWithShape="1">
          <a:blip r:embed="rId2"/>
          <a:srcRect r="26084"/>
          <a:stretch/>
        </p:blipFill>
        <p:spPr>
          <a:xfrm>
            <a:off x="960276" y="1303670"/>
            <a:ext cx="3054375" cy="5287348"/>
          </a:xfrm>
          <a:prstGeom prst="rect">
            <a:avLst/>
          </a:prstGeom>
        </p:spPr>
      </p:pic>
      <p:sp>
        <p:nvSpPr>
          <p:cNvPr id="7" name="Content Placeholder 2">
            <a:extLst>
              <a:ext uri="{FF2B5EF4-FFF2-40B4-BE49-F238E27FC236}">
                <a16:creationId xmlns:a16="http://schemas.microsoft.com/office/drawing/2014/main" id="{F6BF6F07-585D-4F09-818F-1BA2C99813D4}"/>
              </a:ext>
            </a:extLst>
          </p:cNvPr>
          <p:cNvSpPr>
            <a:spLocks noGrp="1"/>
          </p:cNvSpPr>
          <p:nvPr>
            <p:ph idx="1"/>
          </p:nvPr>
        </p:nvSpPr>
        <p:spPr>
          <a:xfrm>
            <a:off x="5124449" y="1175708"/>
            <a:ext cx="6229351" cy="4351338"/>
          </a:xfrm>
        </p:spPr>
        <p:txBody>
          <a:bodyPr vert="horz" lIns="91440" tIns="45720" rIns="91440" bIns="45720" rtlCol="0" anchor="t">
            <a:normAutofit/>
          </a:bodyPr>
          <a:lstStyle/>
          <a:p>
            <a:pPr marL="0" indent="0">
              <a:buNone/>
            </a:pPr>
            <a:endParaRPr lang="en-US" b="1" dirty="0">
              <a:solidFill>
                <a:srgbClr val="CC0099"/>
              </a:solidFill>
              <a:ea typeface="Roboto Cn" pitchFamily="2" charset="0"/>
            </a:endParaRPr>
          </a:p>
          <a:p>
            <a:pPr marL="0" indent="0">
              <a:buNone/>
            </a:pPr>
            <a:r>
              <a:rPr lang="en-US" b="1" dirty="0">
                <a:solidFill>
                  <a:srgbClr val="CC0099"/>
                </a:solidFill>
                <a:latin typeface="Roboto Cn"/>
                <a:cs typeface="+mn-cs"/>
              </a:rPr>
              <a:t>HOUSING STOCK</a:t>
            </a:r>
          </a:p>
          <a:p>
            <a:r>
              <a:rPr lang="en-US" sz="2400" dirty="0">
                <a:solidFill>
                  <a:schemeClr val="tx1">
                    <a:lumMod val="75000"/>
                    <a:lumOff val="25000"/>
                  </a:schemeClr>
                </a:solidFill>
                <a:ea typeface="Roboto Cn" pitchFamily="2" charset="0"/>
              </a:rPr>
              <a:t>Middletown makes up 25% of the Region's housing stock but supplies nearly half (49%) of the Region's rental housing.</a:t>
            </a:r>
          </a:p>
          <a:p>
            <a:r>
              <a:rPr lang="en-US" sz="2400" dirty="0">
                <a:solidFill>
                  <a:schemeClr val="tx1">
                    <a:lumMod val="75000"/>
                    <a:lumOff val="25000"/>
                  </a:schemeClr>
                </a:solidFill>
                <a:ea typeface="Roboto Cn" pitchFamily="2" charset="0"/>
              </a:rPr>
              <a:t>Most communities are home to less than 5% of the Region’s share of rental housing</a:t>
            </a:r>
          </a:p>
        </p:txBody>
      </p:sp>
      <p:sp>
        <p:nvSpPr>
          <p:cNvPr id="5" name="Title 1">
            <a:extLst>
              <a:ext uri="{FF2B5EF4-FFF2-40B4-BE49-F238E27FC236}">
                <a16:creationId xmlns:a16="http://schemas.microsoft.com/office/drawing/2014/main" id="{2B5ABE0C-0179-41A8-AB32-43EA7F9D0B18}"/>
              </a:ext>
            </a:extLst>
          </p:cNvPr>
          <p:cNvSpPr txBox="1">
            <a:spLocks/>
          </p:cNvSpPr>
          <p:nvPr/>
        </p:nvSpPr>
        <p:spPr>
          <a:xfrm>
            <a:off x="551334" y="2228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Swis721 BT" panose="020B0504020202020204" pitchFamily="34" charset="0"/>
                <a:ea typeface="+mj-ea"/>
                <a:cs typeface="+mj-cs"/>
              </a:defRPr>
            </a:lvl1pPr>
          </a:lstStyle>
          <a:p>
            <a:r>
              <a:rPr lang="en-US"/>
              <a:t>HOUSEHOLD SUPPLY AND MARKET</a:t>
            </a:r>
          </a:p>
        </p:txBody>
      </p:sp>
    </p:spTree>
    <p:extLst>
      <p:ext uri="{BB962C8B-B14F-4D97-AF65-F5344CB8AC3E}">
        <p14:creationId xmlns:p14="http://schemas.microsoft.com/office/powerpoint/2010/main" val="2059574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6BF6F07-585D-4F09-818F-1BA2C99813D4}"/>
              </a:ext>
            </a:extLst>
          </p:cNvPr>
          <p:cNvSpPr>
            <a:spLocks noGrp="1"/>
          </p:cNvSpPr>
          <p:nvPr>
            <p:ph idx="1"/>
          </p:nvPr>
        </p:nvSpPr>
        <p:spPr>
          <a:xfrm>
            <a:off x="5124449" y="1585328"/>
            <a:ext cx="6588580" cy="3152136"/>
          </a:xfrm>
        </p:spPr>
        <p:txBody>
          <a:bodyPr vert="horz" lIns="91440" tIns="45720" rIns="91440" bIns="45720" rtlCol="0" anchor="t">
            <a:normAutofit lnSpcReduction="10000"/>
          </a:bodyPr>
          <a:lstStyle/>
          <a:p>
            <a:pPr marL="0" indent="0">
              <a:buNone/>
            </a:pPr>
            <a:r>
              <a:rPr lang="en-US" sz="2800" b="1" dirty="0">
                <a:solidFill>
                  <a:srgbClr val="CC0099"/>
                </a:solidFill>
                <a:latin typeface="Roboto Cn"/>
                <a:cs typeface="+mn-cs"/>
              </a:rPr>
              <a:t>MEDIAN HOME VALUES</a:t>
            </a:r>
            <a:endParaRPr lang="en-US" b="1" dirty="0">
              <a:solidFill>
                <a:srgbClr val="000000"/>
              </a:solidFill>
            </a:endParaRPr>
          </a:p>
          <a:p>
            <a:r>
              <a:rPr lang="en-US" sz="2400" dirty="0"/>
              <a:t>Middletown has the Region's lowest median home values at $227K. </a:t>
            </a:r>
          </a:p>
          <a:p>
            <a:r>
              <a:rPr lang="en-US" sz="2400" dirty="0"/>
              <a:t>Lyme has the Region's highest median home values at $555K. </a:t>
            </a:r>
          </a:p>
          <a:p>
            <a:r>
              <a:rPr lang="en-US" sz="2400" dirty="0"/>
              <a:t>Average median home value in the Region is $325K.</a:t>
            </a:r>
          </a:p>
          <a:p>
            <a:r>
              <a:rPr lang="en-US" sz="2400" dirty="0"/>
              <a:t>The median home value in Connecticut is $227k (same as Middletown’s)</a:t>
            </a:r>
          </a:p>
        </p:txBody>
      </p:sp>
      <p:pic>
        <p:nvPicPr>
          <p:cNvPr id="3" name="Picture 4" descr="Table&#10;&#10;Description automatically generated">
            <a:extLst>
              <a:ext uri="{FF2B5EF4-FFF2-40B4-BE49-F238E27FC236}">
                <a16:creationId xmlns:a16="http://schemas.microsoft.com/office/drawing/2014/main" id="{1F0F22E1-4534-4876-962C-9945B323E950}"/>
              </a:ext>
            </a:extLst>
          </p:cNvPr>
          <p:cNvPicPr>
            <a:picLocks noChangeAspect="1"/>
          </p:cNvPicPr>
          <p:nvPr/>
        </p:nvPicPr>
        <p:blipFill>
          <a:blip r:embed="rId2"/>
          <a:stretch>
            <a:fillRect/>
          </a:stretch>
        </p:blipFill>
        <p:spPr>
          <a:xfrm>
            <a:off x="551334" y="1585327"/>
            <a:ext cx="3768750" cy="5105795"/>
          </a:xfrm>
          <a:prstGeom prst="rect">
            <a:avLst/>
          </a:prstGeom>
        </p:spPr>
      </p:pic>
      <p:sp>
        <p:nvSpPr>
          <p:cNvPr id="5" name="Title 1">
            <a:extLst>
              <a:ext uri="{FF2B5EF4-FFF2-40B4-BE49-F238E27FC236}">
                <a16:creationId xmlns:a16="http://schemas.microsoft.com/office/drawing/2014/main" id="{A1C6B62C-3CEC-45A4-B257-58B3C59A3DAB}"/>
              </a:ext>
            </a:extLst>
          </p:cNvPr>
          <p:cNvSpPr txBox="1">
            <a:spLocks/>
          </p:cNvSpPr>
          <p:nvPr/>
        </p:nvSpPr>
        <p:spPr>
          <a:xfrm>
            <a:off x="551334" y="2597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Swis721 BT" panose="020B0504020202020204" pitchFamily="34" charset="0"/>
                <a:ea typeface="+mj-ea"/>
                <a:cs typeface="+mj-cs"/>
              </a:defRPr>
            </a:lvl1pPr>
          </a:lstStyle>
          <a:p>
            <a:r>
              <a:rPr lang="en-US" dirty="0"/>
              <a:t>HOUSEHOLD SUPPLY AND MARKET</a:t>
            </a:r>
          </a:p>
        </p:txBody>
      </p:sp>
    </p:spTree>
    <p:extLst>
      <p:ext uri="{BB962C8B-B14F-4D97-AF65-F5344CB8AC3E}">
        <p14:creationId xmlns:p14="http://schemas.microsoft.com/office/powerpoint/2010/main" val="1930943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a:xfrm>
            <a:off x="551334" y="1018064"/>
            <a:ext cx="10515600" cy="1325563"/>
          </a:xfrm>
        </p:spPr>
        <p:txBody>
          <a:bodyPr/>
          <a:lstStyle/>
          <a:p>
            <a:r>
              <a:rPr lang="en-US" sz="2800" dirty="0">
                <a:solidFill>
                  <a:srgbClr val="CC0099"/>
                </a:solidFill>
                <a:latin typeface="Arial Narrow" panose="020B0606020202030204" pitchFamily="34" charset="0"/>
                <a:cs typeface="+mn-cs"/>
              </a:rPr>
              <a:t>HOME VALUES</a:t>
            </a:r>
          </a:p>
        </p:txBody>
      </p:sp>
      <p:sp>
        <p:nvSpPr>
          <p:cNvPr id="7" name="Content Placeholder 2">
            <a:extLst>
              <a:ext uri="{FF2B5EF4-FFF2-40B4-BE49-F238E27FC236}">
                <a16:creationId xmlns:a16="http://schemas.microsoft.com/office/drawing/2014/main" id="{F6BF6F07-585D-4F09-818F-1BA2C99813D4}"/>
              </a:ext>
            </a:extLst>
          </p:cNvPr>
          <p:cNvSpPr>
            <a:spLocks noGrp="1"/>
          </p:cNvSpPr>
          <p:nvPr>
            <p:ph idx="1"/>
          </p:nvPr>
        </p:nvSpPr>
        <p:spPr>
          <a:xfrm>
            <a:off x="551334" y="2181395"/>
            <a:ext cx="3663356" cy="3473681"/>
          </a:xfrm>
        </p:spPr>
        <p:txBody>
          <a:bodyPr vert="horz" lIns="91440" tIns="45720" rIns="91440" bIns="45720" rtlCol="0" anchor="t">
            <a:normAutofit/>
          </a:bodyPr>
          <a:lstStyle/>
          <a:p>
            <a:pPr marL="0" indent="0">
              <a:buNone/>
            </a:pPr>
            <a:r>
              <a:rPr lang="en-US" sz="2400" dirty="0"/>
              <a:t>Home values across the Region plummeted following 2008 and have not yet reached 2007 levels.</a:t>
            </a:r>
          </a:p>
          <a:p>
            <a:r>
              <a:rPr lang="en-US" sz="2400" dirty="0"/>
              <a:t>Statewide median home value is currently $276,319.</a:t>
            </a:r>
          </a:p>
          <a:p>
            <a:r>
              <a:rPr lang="en-US" sz="2400" dirty="0"/>
              <a:t>Middlesex County median home value is currently $306,865</a:t>
            </a:r>
          </a:p>
        </p:txBody>
      </p:sp>
      <p:pic>
        <p:nvPicPr>
          <p:cNvPr id="3" name="Picture 4" descr="Chart, line chart&#10;&#10;Description automatically generated">
            <a:extLst>
              <a:ext uri="{FF2B5EF4-FFF2-40B4-BE49-F238E27FC236}">
                <a16:creationId xmlns:a16="http://schemas.microsoft.com/office/drawing/2014/main" id="{D4AA3481-1403-462D-9FCA-8F99992C1461}"/>
              </a:ext>
            </a:extLst>
          </p:cNvPr>
          <p:cNvPicPr>
            <a:picLocks noChangeAspect="1"/>
          </p:cNvPicPr>
          <p:nvPr/>
        </p:nvPicPr>
        <p:blipFill>
          <a:blip r:embed="rId2"/>
          <a:stretch>
            <a:fillRect/>
          </a:stretch>
        </p:blipFill>
        <p:spPr>
          <a:xfrm>
            <a:off x="4214690" y="2181395"/>
            <a:ext cx="7684416" cy="3983431"/>
          </a:xfrm>
          <a:prstGeom prst="rect">
            <a:avLst/>
          </a:prstGeom>
        </p:spPr>
      </p:pic>
      <p:sp>
        <p:nvSpPr>
          <p:cNvPr id="5" name="Title 1">
            <a:extLst>
              <a:ext uri="{FF2B5EF4-FFF2-40B4-BE49-F238E27FC236}">
                <a16:creationId xmlns:a16="http://schemas.microsoft.com/office/drawing/2014/main" id="{EBBCAF0E-F906-4236-8289-174DC6C02D08}"/>
              </a:ext>
            </a:extLst>
          </p:cNvPr>
          <p:cNvSpPr txBox="1">
            <a:spLocks/>
          </p:cNvSpPr>
          <p:nvPr/>
        </p:nvSpPr>
        <p:spPr>
          <a:xfrm>
            <a:off x="551334" y="2597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Swis721 BT" panose="020B0504020202020204" pitchFamily="34" charset="0"/>
                <a:ea typeface="+mj-ea"/>
                <a:cs typeface="+mj-cs"/>
              </a:defRPr>
            </a:lvl1pPr>
          </a:lstStyle>
          <a:p>
            <a:r>
              <a:rPr lang="en-US" dirty="0"/>
              <a:t>HOUSEHOLD SUPPLY AND MARKET</a:t>
            </a:r>
          </a:p>
        </p:txBody>
      </p:sp>
      <p:sp>
        <p:nvSpPr>
          <p:cNvPr id="6" name="TextBox 5">
            <a:extLst>
              <a:ext uri="{FF2B5EF4-FFF2-40B4-BE49-F238E27FC236}">
                <a16:creationId xmlns:a16="http://schemas.microsoft.com/office/drawing/2014/main" id="{C129284F-A260-4739-B388-97022F3B9358}"/>
              </a:ext>
            </a:extLst>
          </p:cNvPr>
          <p:cNvSpPr txBox="1"/>
          <p:nvPr/>
        </p:nvSpPr>
        <p:spPr>
          <a:xfrm>
            <a:off x="5193144" y="4588184"/>
            <a:ext cx="5873790" cy="276999"/>
          </a:xfrm>
          <a:prstGeom prst="rect">
            <a:avLst/>
          </a:prstGeom>
          <a:noFill/>
        </p:spPr>
        <p:txBody>
          <a:bodyPr wrap="square" rtlCol="0">
            <a:spAutoFit/>
          </a:bodyPr>
          <a:lstStyle/>
          <a:p>
            <a:r>
              <a:rPr lang="en-US" sz="1200" b="1" i="1" dirty="0">
                <a:latin typeface="Arial Narrow" panose="020B0606020202030204" pitchFamily="34" charset="0"/>
                <a:ea typeface="Roboto" pitchFamily="2" charset="0"/>
              </a:rPr>
              <a:t>Source: Zillow.com</a:t>
            </a:r>
          </a:p>
        </p:txBody>
      </p:sp>
    </p:spTree>
    <p:extLst>
      <p:ext uri="{BB962C8B-B14F-4D97-AF65-F5344CB8AC3E}">
        <p14:creationId xmlns:p14="http://schemas.microsoft.com/office/powerpoint/2010/main" val="1598097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6BF6F07-585D-4F09-818F-1BA2C99813D4}"/>
              </a:ext>
            </a:extLst>
          </p:cNvPr>
          <p:cNvSpPr>
            <a:spLocks noGrp="1"/>
          </p:cNvSpPr>
          <p:nvPr>
            <p:ph idx="1"/>
          </p:nvPr>
        </p:nvSpPr>
        <p:spPr>
          <a:xfrm>
            <a:off x="838200" y="1911157"/>
            <a:ext cx="3419476" cy="4697606"/>
          </a:xfrm>
        </p:spPr>
        <p:txBody>
          <a:bodyPr vert="horz" lIns="91440" tIns="45720" rIns="91440" bIns="45720" rtlCol="0" anchor="t">
            <a:normAutofit/>
          </a:bodyPr>
          <a:lstStyle/>
          <a:p>
            <a:pPr marL="0" indent="0">
              <a:buNone/>
            </a:pPr>
            <a:r>
              <a:rPr lang="en-US" sz="2400" dirty="0"/>
              <a:t>The Region has a higher share of homes valued between $200k and $500k than the State, with a lesser share at lower and higher values.</a:t>
            </a:r>
          </a:p>
        </p:txBody>
      </p:sp>
      <p:pic>
        <p:nvPicPr>
          <p:cNvPr id="4" name="Picture 4" descr="Chart, histogram&#10;&#10;Description automatically generated">
            <a:extLst>
              <a:ext uri="{FF2B5EF4-FFF2-40B4-BE49-F238E27FC236}">
                <a16:creationId xmlns:a16="http://schemas.microsoft.com/office/drawing/2014/main" id="{8F94D248-FAAE-42AC-BED4-B5C12C981736}"/>
              </a:ext>
            </a:extLst>
          </p:cNvPr>
          <p:cNvPicPr>
            <a:picLocks noChangeAspect="1"/>
          </p:cNvPicPr>
          <p:nvPr/>
        </p:nvPicPr>
        <p:blipFill rotWithShape="1">
          <a:blip r:embed="rId2"/>
          <a:srcRect b="3670"/>
          <a:stretch/>
        </p:blipFill>
        <p:spPr>
          <a:xfrm>
            <a:off x="4257676" y="1725595"/>
            <a:ext cx="7934324" cy="5132405"/>
          </a:xfrm>
          <a:prstGeom prst="rect">
            <a:avLst/>
          </a:prstGeom>
        </p:spPr>
      </p:pic>
      <p:sp>
        <p:nvSpPr>
          <p:cNvPr id="5" name="Title 1">
            <a:extLst>
              <a:ext uri="{FF2B5EF4-FFF2-40B4-BE49-F238E27FC236}">
                <a16:creationId xmlns:a16="http://schemas.microsoft.com/office/drawing/2014/main" id="{52B791CF-9B24-42EF-A5B8-80C8A6500201}"/>
              </a:ext>
            </a:extLst>
          </p:cNvPr>
          <p:cNvSpPr txBox="1">
            <a:spLocks/>
          </p:cNvSpPr>
          <p:nvPr/>
        </p:nvSpPr>
        <p:spPr>
          <a:xfrm>
            <a:off x="551334" y="2597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Swis721 BT" panose="020B0504020202020204" pitchFamily="34" charset="0"/>
                <a:ea typeface="+mj-ea"/>
                <a:cs typeface="+mj-cs"/>
              </a:defRPr>
            </a:lvl1pPr>
          </a:lstStyle>
          <a:p>
            <a:r>
              <a:rPr lang="en-US" dirty="0"/>
              <a:t>HOUSEHOLD SUPPLY AND MARKET</a:t>
            </a:r>
          </a:p>
        </p:txBody>
      </p:sp>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a:xfrm>
            <a:off x="838200" y="843039"/>
            <a:ext cx="10515600" cy="1325563"/>
          </a:xfrm>
        </p:spPr>
        <p:txBody>
          <a:bodyPr/>
          <a:lstStyle/>
          <a:p>
            <a:r>
              <a:rPr lang="en-US" sz="2800" dirty="0">
                <a:solidFill>
                  <a:srgbClr val="CC0099"/>
                </a:solidFill>
                <a:latin typeface="Arial Narrow" panose="020B0606020202030204" pitchFamily="34" charset="0"/>
                <a:cs typeface="+mn-cs"/>
              </a:rPr>
              <a:t>Home values in the Region compared to the State</a:t>
            </a:r>
          </a:p>
        </p:txBody>
      </p:sp>
    </p:spTree>
    <p:extLst>
      <p:ext uri="{BB962C8B-B14F-4D97-AF65-F5344CB8AC3E}">
        <p14:creationId xmlns:p14="http://schemas.microsoft.com/office/powerpoint/2010/main" val="2141723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6BF6F07-585D-4F09-818F-1BA2C99813D4}"/>
              </a:ext>
            </a:extLst>
          </p:cNvPr>
          <p:cNvSpPr>
            <a:spLocks noGrp="1"/>
          </p:cNvSpPr>
          <p:nvPr>
            <p:ph idx="1"/>
          </p:nvPr>
        </p:nvSpPr>
        <p:spPr>
          <a:xfrm>
            <a:off x="930604" y="1790803"/>
            <a:ext cx="10705730" cy="1325563"/>
          </a:xfrm>
        </p:spPr>
        <p:txBody>
          <a:bodyPr vert="horz" lIns="91440" tIns="45720" rIns="91440" bIns="45720" rtlCol="0" anchor="t">
            <a:normAutofit/>
          </a:bodyPr>
          <a:lstStyle/>
          <a:p>
            <a:r>
              <a:rPr lang="en-US" sz="1600" dirty="0"/>
              <a:t>51% of the Region's renters are considered housing cost burdened (greater than 30% of income goes towards housing expenses). </a:t>
            </a:r>
          </a:p>
          <a:p>
            <a:r>
              <a:rPr lang="en-US" sz="1600" dirty="0"/>
              <a:t>30% of the region’s homeowners with a mortgage, and 19% of homeowners without a mortgage, are cost burden. </a:t>
            </a:r>
          </a:p>
        </p:txBody>
      </p:sp>
      <p:sp>
        <p:nvSpPr>
          <p:cNvPr id="8" name="Title 1">
            <a:extLst>
              <a:ext uri="{FF2B5EF4-FFF2-40B4-BE49-F238E27FC236}">
                <a16:creationId xmlns:a16="http://schemas.microsoft.com/office/drawing/2014/main" id="{00B22320-607E-4D10-A860-AA6B5E8A6CCD}"/>
              </a:ext>
            </a:extLst>
          </p:cNvPr>
          <p:cNvSpPr>
            <a:spLocks noGrp="1"/>
          </p:cNvSpPr>
          <p:nvPr>
            <p:ph type="title"/>
          </p:nvPr>
        </p:nvSpPr>
        <p:spPr>
          <a:xfrm>
            <a:off x="838200" y="265113"/>
            <a:ext cx="10515600" cy="1325563"/>
          </a:xfrm>
        </p:spPr>
        <p:txBody>
          <a:bodyPr/>
          <a:lstStyle/>
          <a:p>
            <a:r>
              <a:rPr lang="en-US"/>
              <a:t>HOUSEHOLD SUPPLY AND MARKET</a:t>
            </a:r>
          </a:p>
        </p:txBody>
      </p:sp>
      <p:sp>
        <p:nvSpPr>
          <p:cNvPr id="9" name="TextBox 8">
            <a:extLst>
              <a:ext uri="{FF2B5EF4-FFF2-40B4-BE49-F238E27FC236}">
                <a16:creationId xmlns:a16="http://schemas.microsoft.com/office/drawing/2014/main" id="{186D875E-9AAF-4370-9667-3F0096CA5322}"/>
              </a:ext>
            </a:extLst>
          </p:cNvPr>
          <p:cNvSpPr txBox="1"/>
          <p:nvPr/>
        </p:nvSpPr>
        <p:spPr>
          <a:xfrm>
            <a:off x="846166" y="1329066"/>
            <a:ext cx="7284855" cy="523220"/>
          </a:xfrm>
          <a:prstGeom prst="rect">
            <a:avLst/>
          </a:prstGeom>
          <a:noFill/>
        </p:spPr>
        <p:txBody>
          <a:bodyPr wrap="square">
            <a:spAutoFit/>
          </a:bodyPr>
          <a:lstStyle/>
          <a:p>
            <a:pPr marL="0" indent="0">
              <a:buNone/>
            </a:pPr>
            <a:r>
              <a:rPr lang="en-US" sz="2800" b="1" dirty="0">
                <a:solidFill>
                  <a:srgbClr val="CC0099"/>
                </a:solidFill>
                <a:latin typeface="Arial Narrow" panose="020B0606020202030204" pitchFamily="34" charset="0"/>
              </a:rPr>
              <a:t>HOUSING COST BURDEN HOUSEHOLDS (2018)</a:t>
            </a:r>
          </a:p>
        </p:txBody>
      </p:sp>
      <p:sp>
        <p:nvSpPr>
          <p:cNvPr id="6" name="TextBox 5">
            <a:extLst>
              <a:ext uri="{FF2B5EF4-FFF2-40B4-BE49-F238E27FC236}">
                <a16:creationId xmlns:a16="http://schemas.microsoft.com/office/drawing/2014/main" id="{94411706-2E61-4C14-9E13-24314CC587A5}"/>
              </a:ext>
            </a:extLst>
          </p:cNvPr>
          <p:cNvSpPr txBox="1"/>
          <p:nvPr/>
        </p:nvSpPr>
        <p:spPr>
          <a:xfrm>
            <a:off x="457100" y="6409161"/>
            <a:ext cx="5873790" cy="276999"/>
          </a:xfrm>
          <a:prstGeom prst="rect">
            <a:avLst/>
          </a:prstGeom>
          <a:noFill/>
        </p:spPr>
        <p:txBody>
          <a:bodyPr wrap="square" rtlCol="0">
            <a:spAutoFit/>
          </a:bodyPr>
          <a:lstStyle/>
          <a:p>
            <a:r>
              <a:rPr lang="en-US" sz="1200" i="1" dirty="0">
                <a:latin typeface="Roboto" pitchFamily="2" charset="0"/>
                <a:ea typeface="Roboto" pitchFamily="2" charset="0"/>
              </a:rPr>
              <a:t>Source: US Census Bureau, American Community Survey 2013-2018</a:t>
            </a:r>
          </a:p>
        </p:txBody>
      </p:sp>
      <p:graphicFrame>
        <p:nvGraphicFramePr>
          <p:cNvPr id="11" name="Chart 10">
            <a:extLst>
              <a:ext uri="{FF2B5EF4-FFF2-40B4-BE49-F238E27FC236}">
                <a16:creationId xmlns:a16="http://schemas.microsoft.com/office/drawing/2014/main" id="{B5849DED-88D9-4510-BDE6-F8A7A0CB3E14}"/>
              </a:ext>
            </a:extLst>
          </p:cNvPr>
          <p:cNvGraphicFramePr>
            <a:graphicFrameLocks/>
          </p:cNvGraphicFramePr>
          <p:nvPr>
            <p:extLst>
              <p:ext uri="{D42A27DB-BD31-4B8C-83A1-F6EECF244321}">
                <p14:modId xmlns:p14="http://schemas.microsoft.com/office/powerpoint/2010/main" val="3153432999"/>
              </p:ext>
            </p:extLst>
          </p:nvPr>
        </p:nvGraphicFramePr>
        <p:xfrm>
          <a:off x="4036380" y="2369824"/>
          <a:ext cx="3920046" cy="40393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BFB000A2-4B6C-46BB-A134-9763D33C2FBA}"/>
              </a:ext>
            </a:extLst>
          </p:cNvPr>
          <p:cNvGraphicFramePr>
            <a:graphicFrameLocks/>
          </p:cNvGraphicFramePr>
          <p:nvPr>
            <p:extLst>
              <p:ext uri="{D42A27DB-BD31-4B8C-83A1-F6EECF244321}">
                <p14:modId xmlns:p14="http://schemas.microsoft.com/office/powerpoint/2010/main" val="1331958215"/>
              </p:ext>
            </p:extLst>
          </p:nvPr>
        </p:nvGraphicFramePr>
        <p:xfrm>
          <a:off x="352200" y="2447221"/>
          <a:ext cx="3509586" cy="3884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A8853972-0461-4BD6-AB8E-36057A815CB5}"/>
              </a:ext>
            </a:extLst>
          </p:cNvPr>
          <p:cNvGraphicFramePr>
            <a:graphicFrameLocks/>
          </p:cNvGraphicFramePr>
          <p:nvPr>
            <p:extLst>
              <p:ext uri="{D42A27DB-BD31-4B8C-83A1-F6EECF244321}">
                <p14:modId xmlns:p14="http://schemas.microsoft.com/office/powerpoint/2010/main" val="638611959"/>
              </p:ext>
            </p:extLst>
          </p:nvPr>
        </p:nvGraphicFramePr>
        <p:xfrm>
          <a:off x="8131021" y="2170205"/>
          <a:ext cx="3708779" cy="43520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4355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6BF6F07-585D-4F09-818F-1BA2C99813D4}"/>
              </a:ext>
            </a:extLst>
          </p:cNvPr>
          <p:cNvSpPr>
            <a:spLocks noGrp="1"/>
          </p:cNvSpPr>
          <p:nvPr>
            <p:ph idx="1"/>
          </p:nvPr>
        </p:nvSpPr>
        <p:spPr>
          <a:xfrm>
            <a:off x="7314996" y="1602582"/>
            <a:ext cx="3752850" cy="5018087"/>
          </a:xfrm>
        </p:spPr>
        <p:txBody>
          <a:bodyPr vert="horz" lIns="91440" tIns="45720" rIns="91440" bIns="45720" rtlCol="0" anchor="t">
            <a:normAutofit/>
          </a:bodyPr>
          <a:lstStyle/>
          <a:p>
            <a:pPr marL="0" indent="0">
              <a:buNone/>
            </a:pPr>
            <a:r>
              <a:rPr lang="en-US" b="1" dirty="0">
                <a:solidFill>
                  <a:srgbClr val="CC0099"/>
                </a:solidFill>
              </a:rPr>
              <a:t>AFFORDABLE HOUSING</a:t>
            </a:r>
          </a:p>
          <a:p>
            <a:r>
              <a:rPr lang="en-US" dirty="0"/>
              <a:t>8% of the housing in the Region meets the 8-30g definition of “Affordable”.</a:t>
            </a:r>
          </a:p>
          <a:p>
            <a:r>
              <a:rPr lang="en-US" dirty="0"/>
              <a:t>Middletown accounts for 70% of the Region’s Affordable Housing. </a:t>
            </a:r>
          </a:p>
        </p:txBody>
      </p:sp>
      <p:sp>
        <p:nvSpPr>
          <p:cNvPr id="8" name="Title 1">
            <a:extLst>
              <a:ext uri="{FF2B5EF4-FFF2-40B4-BE49-F238E27FC236}">
                <a16:creationId xmlns:a16="http://schemas.microsoft.com/office/drawing/2014/main" id="{43005464-A99B-4B19-8F70-933F2A2E8A6C}"/>
              </a:ext>
            </a:extLst>
          </p:cNvPr>
          <p:cNvSpPr>
            <a:spLocks noGrp="1"/>
          </p:cNvSpPr>
          <p:nvPr>
            <p:ph type="title"/>
          </p:nvPr>
        </p:nvSpPr>
        <p:spPr>
          <a:xfrm>
            <a:off x="838200" y="427799"/>
            <a:ext cx="10515600" cy="985876"/>
          </a:xfrm>
        </p:spPr>
        <p:txBody>
          <a:bodyPr/>
          <a:lstStyle/>
          <a:p>
            <a:r>
              <a:rPr lang="en-US" dirty="0"/>
              <a:t>HOUSEHOLD SUPPLY AND MARKET</a:t>
            </a:r>
          </a:p>
        </p:txBody>
      </p:sp>
      <p:grpSp>
        <p:nvGrpSpPr>
          <p:cNvPr id="11" name="Group 10">
            <a:extLst>
              <a:ext uri="{FF2B5EF4-FFF2-40B4-BE49-F238E27FC236}">
                <a16:creationId xmlns:a16="http://schemas.microsoft.com/office/drawing/2014/main" id="{2B8AB923-58E8-4CC5-B821-422CD6048B4D}"/>
              </a:ext>
            </a:extLst>
          </p:cNvPr>
          <p:cNvGrpSpPr/>
          <p:nvPr/>
        </p:nvGrpSpPr>
        <p:grpSpPr>
          <a:xfrm>
            <a:off x="541612" y="1497745"/>
            <a:ext cx="6216240" cy="4807262"/>
            <a:chOff x="541612" y="1497745"/>
            <a:chExt cx="6216240" cy="4807262"/>
          </a:xfrm>
        </p:grpSpPr>
        <p:pic>
          <p:nvPicPr>
            <p:cNvPr id="3" name="Picture 2">
              <a:extLst>
                <a:ext uri="{FF2B5EF4-FFF2-40B4-BE49-F238E27FC236}">
                  <a16:creationId xmlns:a16="http://schemas.microsoft.com/office/drawing/2014/main" id="{D3FE4AAA-31DA-4083-8EA2-F5BD111DC1A9}"/>
                </a:ext>
              </a:extLst>
            </p:cNvPr>
            <p:cNvPicPr>
              <a:picLocks noChangeAspect="1"/>
            </p:cNvPicPr>
            <p:nvPr/>
          </p:nvPicPr>
          <p:blipFill rotWithShape="1">
            <a:blip r:embed="rId2"/>
            <a:srcRect r="14441" b="8044"/>
            <a:stretch/>
          </p:blipFill>
          <p:spPr>
            <a:xfrm>
              <a:off x="541612" y="1497745"/>
              <a:ext cx="6216240" cy="4807262"/>
            </a:xfrm>
            <a:prstGeom prst="rect">
              <a:avLst/>
            </a:prstGeom>
          </p:spPr>
        </p:pic>
        <p:sp>
          <p:nvSpPr>
            <p:cNvPr id="9" name="TextBox 8">
              <a:extLst>
                <a:ext uri="{FF2B5EF4-FFF2-40B4-BE49-F238E27FC236}">
                  <a16:creationId xmlns:a16="http://schemas.microsoft.com/office/drawing/2014/main" id="{23C9AE71-E82B-4033-B67E-B174B04E63AE}"/>
                </a:ext>
              </a:extLst>
            </p:cNvPr>
            <p:cNvSpPr txBox="1"/>
            <p:nvPr/>
          </p:nvSpPr>
          <p:spPr>
            <a:xfrm>
              <a:off x="3915653" y="1722214"/>
              <a:ext cx="953668" cy="461665"/>
            </a:xfrm>
            <a:prstGeom prst="rect">
              <a:avLst/>
            </a:prstGeom>
            <a:solidFill>
              <a:srgbClr val="488FCC"/>
            </a:solidFill>
          </p:spPr>
          <p:txBody>
            <a:bodyPr wrap="square" rtlCol="0">
              <a:spAutoFit/>
            </a:bodyPr>
            <a:lstStyle/>
            <a:p>
              <a:pPr algn="ctr"/>
              <a:r>
                <a:rPr lang="en-US" sz="1200" dirty="0">
                  <a:solidFill>
                    <a:schemeClr val="bg1"/>
                  </a:solidFill>
                  <a:latin typeface="Roboto" pitchFamily="2" charset="0"/>
                  <a:ea typeface="Roboto" pitchFamily="2" charset="0"/>
                </a:rPr>
                <a:t>Percent Affordable</a:t>
              </a:r>
            </a:p>
          </p:txBody>
        </p:sp>
        <p:sp>
          <p:nvSpPr>
            <p:cNvPr id="10" name="TextBox 9">
              <a:extLst>
                <a:ext uri="{FF2B5EF4-FFF2-40B4-BE49-F238E27FC236}">
                  <a16:creationId xmlns:a16="http://schemas.microsoft.com/office/drawing/2014/main" id="{6232C5FB-6B6C-45D2-A3D4-C32C2CF7E941}"/>
                </a:ext>
              </a:extLst>
            </p:cNvPr>
            <p:cNvSpPr txBox="1"/>
            <p:nvPr/>
          </p:nvSpPr>
          <p:spPr>
            <a:xfrm>
              <a:off x="4863712" y="1551495"/>
              <a:ext cx="953668" cy="738664"/>
            </a:xfrm>
            <a:prstGeom prst="rect">
              <a:avLst/>
            </a:prstGeom>
            <a:solidFill>
              <a:srgbClr val="488FCC"/>
            </a:solidFill>
          </p:spPr>
          <p:txBody>
            <a:bodyPr wrap="square" rtlCol="0">
              <a:spAutoFit/>
            </a:bodyPr>
            <a:lstStyle/>
            <a:p>
              <a:pPr algn="ctr"/>
              <a:r>
                <a:rPr lang="en-US" sz="1050" dirty="0">
                  <a:solidFill>
                    <a:schemeClr val="bg1"/>
                  </a:solidFill>
                  <a:latin typeface="Roboto" pitchFamily="2" charset="0"/>
                  <a:ea typeface="Roboto" pitchFamily="2" charset="0"/>
                </a:rPr>
                <a:t>Share of Region’s Affordable</a:t>
              </a:r>
            </a:p>
            <a:p>
              <a:pPr algn="ctr"/>
              <a:r>
                <a:rPr lang="en-US" sz="1050" dirty="0">
                  <a:solidFill>
                    <a:schemeClr val="bg1"/>
                  </a:solidFill>
                  <a:latin typeface="Roboto" pitchFamily="2" charset="0"/>
                  <a:ea typeface="Roboto" pitchFamily="2" charset="0"/>
                </a:rPr>
                <a:t>Housing</a:t>
              </a:r>
            </a:p>
          </p:txBody>
        </p:sp>
      </p:grpSp>
      <p:sp>
        <p:nvSpPr>
          <p:cNvPr id="12" name="TextBox 11">
            <a:extLst>
              <a:ext uri="{FF2B5EF4-FFF2-40B4-BE49-F238E27FC236}">
                <a16:creationId xmlns:a16="http://schemas.microsoft.com/office/drawing/2014/main" id="{782C027A-0CAE-489A-9178-BD6B7FFC09D9}"/>
              </a:ext>
            </a:extLst>
          </p:cNvPr>
          <p:cNvSpPr txBox="1"/>
          <p:nvPr/>
        </p:nvSpPr>
        <p:spPr>
          <a:xfrm>
            <a:off x="541612" y="6358757"/>
            <a:ext cx="5873790"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CT Department of Housing, Affordable Housing Appeals List, 2019</a:t>
            </a:r>
          </a:p>
        </p:txBody>
      </p:sp>
    </p:spTree>
    <p:extLst>
      <p:ext uri="{BB962C8B-B14F-4D97-AF65-F5344CB8AC3E}">
        <p14:creationId xmlns:p14="http://schemas.microsoft.com/office/powerpoint/2010/main" val="3649191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6BF6F07-585D-4F09-818F-1BA2C99813D4}"/>
              </a:ext>
            </a:extLst>
          </p:cNvPr>
          <p:cNvSpPr>
            <a:spLocks noGrp="1"/>
          </p:cNvSpPr>
          <p:nvPr>
            <p:ph idx="1"/>
          </p:nvPr>
        </p:nvSpPr>
        <p:spPr>
          <a:xfrm>
            <a:off x="885559" y="1511606"/>
            <a:ext cx="3752850" cy="5018087"/>
          </a:xfrm>
        </p:spPr>
        <p:txBody>
          <a:bodyPr vert="horz" lIns="91440" tIns="45720" rIns="91440" bIns="45720" rtlCol="0" anchor="t">
            <a:normAutofit/>
          </a:bodyPr>
          <a:lstStyle/>
          <a:p>
            <a:pPr marL="0" indent="0">
              <a:buNone/>
            </a:pPr>
            <a:r>
              <a:rPr lang="en-US" b="1" dirty="0">
                <a:solidFill>
                  <a:srgbClr val="CC0099"/>
                </a:solidFill>
              </a:rPr>
              <a:t>COVID IMPACTS</a:t>
            </a:r>
          </a:p>
          <a:p>
            <a:r>
              <a:rPr lang="en-US" sz="2400" dirty="0"/>
              <a:t>Home values in Middlesex County are up 9.2% since November of 2019 and sales are up 35%.  </a:t>
            </a:r>
          </a:p>
          <a:p>
            <a:r>
              <a:rPr lang="en-US" sz="2400" dirty="0"/>
              <a:t>This is correlated with COVID-19 related migration to Connecticut.</a:t>
            </a:r>
          </a:p>
          <a:p>
            <a:r>
              <a:rPr lang="en-US" sz="2400" dirty="0"/>
              <a:t>Median sale price across Connecticut is currently $270,000.</a:t>
            </a:r>
          </a:p>
        </p:txBody>
      </p:sp>
      <p:sp>
        <p:nvSpPr>
          <p:cNvPr id="8" name="Title 1">
            <a:extLst>
              <a:ext uri="{FF2B5EF4-FFF2-40B4-BE49-F238E27FC236}">
                <a16:creationId xmlns:a16="http://schemas.microsoft.com/office/drawing/2014/main" id="{0461A64B-DA99-4682-BBB4-BB6C78BF5A49}"/>
              </a:ext>
            </a:extLst>
          </p:cNvPr>
          <p:cNvSpPr>
            <a:spLocks noGrp="1"/>
          </p:cNvSpPr>
          <p:nvPr>
            <p:ph type="title"/>
          </p:nvPr>
        </p:nvSpPr>
        <p:spPr>
          <a:xfrm>
            <a:off x="838200" y="265113"/>
            <a:ext cx="10515600" cy="1325563"/>
          </a:xfrm>
        </p:spPr>
        <p:txBody>
          <a:bodyPr/>
          <a:lstStyle/>
          <a:p>
            <a:r>
              <a:rPr lang="en-US"/>
              <a:t>HOUSEHOLD SUPPLY AND MARKET</a:t>
            </a:r>
          </a:p>
        </p:txBody>
      </p:sp>
      <p:pic>
        <p:nvPicPr>
          <p:cNvPr id="4" name="Picture 3">
            <a:extLst>
              <a:ext uri="{FF2B5EF4-FFF2-40B4-BE49-F238E27FC236}">
                <a16:creationId xmlns:a16="http://schemas.microsoft.com/office/drawing/2014/main" id="{9CE7D66D-7089-4C69-B9B2-0109B09EFF7D}"/>
              </a:ext>
            </a:extLst>
          </p:cNvPr>
          <p:cNvPicPr>
            <a:picLocks noChangeAspect="1"/>
          </p:cNvPicPr>
          <p:nvPr/>
        </p:nvPicPr>
        <p:blipFill rotWithShape="1">
          <a:blip r:embed="rId2"/>
          <a:srcRect r="3421"/>
          <a:stretch/>
        </p:blipFill>
        <p:spPr>
          <a:xfrm>
            <a:off x="5059357" y="1428090"/>
            <a:ext cx="6247084" cy="5048955"/>
          </a:xfrm>
          <a:prstGeom prst="rect">
            <a:avLst/>
          </a:prstGeom>
        </p:spPr>
      </p:pic>
      <p:sp>
        <p:nvSpPr>
          <p:cNvPr id="5" name="TextBox 4">
            <a:extLst>
              <a:ext uri="{FF2B5EF4-FFF2-40B4-BE49-F238E27FC236}">
                <a16:creationId xmlns:a16="http://schemas.microsoft.com/office/drawing/2014/main" id="{C7E40E44-9F5E-4F47-BAB4-EB54E84130C0}"/>
              </a:ext>
            </a:extLst>
          </p:cNvPr>
          <p:cNvSpPr txBox="1"/>
          <p:nvPr/>
        </p:nvSpPr>
        <p:spPr>
          <a:xfrm>
            <a:off x="5059357" y="6529693"/>
            <a:ext cx="1761387" cy="276999"/>
          </a:xfrm>
          <a:prstGeom prst="rect">
            <a:avLst/>
          </a:prstGeom>
          <a:noFill/>
        </p:spPr>
        <p:txBody>
          <a:bodyPr wrap="square" rtlCol="0">
            <a:spAutoFit/>
          </a:bodyPr>
          <a:lstStyle/>
          <a:p>
            <a:r>
              <a:rPr lang="en-US" sz="1200" i="1" dirty="0">
                <a:latin typeface="Roboto" pitchFamily="2" charset="0"/>
                <a:ea typeface="Roboto" pitchFamily="2" charset="0"/>
              </a:rPr>
              <a:t>Source: Redfin.com</a:t>
            </a:r>
          </a:p>
        </p:txBody>
      </p:sp>
    </p:spTree>
    <p:extLst>
      <p:ext uri="{BB962C8B-B14F-4D97-AF65-F5344CB8AC3E}">
        <p14:creationId xmlns:p14="http://schemas.microsoft.com/office/powerpoint/2010/main" val="2941657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BREAK-OUT DISCUSSION</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590676"/>
            <a:ext cx="10886768" cy="4351338"/>
          </a:xfrm>
        </p:spPr>
        <p:txBody>
          <a:bodyPr vert="horz" lIns="91440" tIns="45720" rIns="91440" bIns="45720" rtlCol="0" anchor="t">
            <a:normAutofit/>
          </a:bodyPr>
          <a:lstStyle/>
          <a:p>
            <a:pPr marL="0" indent="0">
              <a:buNone/>
            </a:pPr>
            <a:r>
              <a:rPr lang="en-US" b="1" dirty="0">
                <a:solidFill>
                  <a:srgbClr val="CC0099"/>
                </a:solidFill>
                <a:ea typeface="Roboto Cn" pitchFamily="2" charset="0"/>
              </a:rPr>
              <a:t>Is this information consistent with your experience in your town/the greater region?</a:t>
            </a:r>
          </a:p>
          <a:p>
            <a:r>
              <a:rPr lang="en-US" sz="2400" dirty="0">
                <a:ea typeface="Roboto Cn" pitchFamily="2" charset="0"/>
              </a:rPr>
              <a:t>x</a:t>
            </a:r>
          </a:p>
          <a:p>
            <a:pPr marL="0" indent="0">
              <a:buNone/>
            </a:pPr>
            <a:endParaRPr lang="en-US" b="1" dirty="0">
              <a:solidFill>
                <a:srgbClr val="CC0099"/>
              </a:solidFill>
              <a:latin typeface="Roboto Cn"/>
              <a:ea typeface="Roboto Cn" pitchFamily="2" charset="0"/>
            </a:endParaRPr>
          </a:p>
        </p:txBody>
      </p:sp>
    </p:spTree>
    <p:extLst>
      <p:ext uri="{BB962C8B-B14F-4D97-AF65-F5344CB8AC3E}">
        <p14:creationId xmlns:p14="http://schemas.microsoft.com/office/powerpoint/2010/main" val="203893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POPULATION CHANGES</a:t>
            </a:r>
            <a:endParaRPr lang="en-US" dirty="0"/>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199" y="1590676"/>
            <a:ext cx="10024597" cy="1193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Domestic migration was negative between 2010 and 2018 (loss of residents to other locations in US) while International migration increased (gain of residents from outside of US).</a:t>
            </a:r>
          </a:p>
        </p:txBody>
      </p:sp>
      <p:pic>
        <p:nvPicPr>
          <p:cNvPr id="6" name="Picture 5">
            <a:extLst>
              <a:ext uri="{FF2B5EF4-FFF2-40B4-BE49-F238E27FC236}">
                <a16:creationId xmlns:a16="http://schemas.microsoft.com/office/drawing/2014/main" id="{6416782B-AB30-4BAB-80E6-3F1FA02A455F}"/>
              </a:ext>
            </a:extLst>
          </p:cNvPr>
          <p:cNvPicPr>
            <a:picLocks noChangeAspect="1"/>
          </p:cNvPicPr>
          <p:nvPr/>
        </p:nvPicPr>
        <p:blipFill>
          <a:blip r:embed="rId2"/>
          <a:stretch>
            <a:fillRect/>
          </a:stretch>
        </p:blipFill>
        <p:spPr>
          <a:xfrm>
            <a:off x="2233100" y="3172492"/>
            <a:ext cx="7344800" cy="2905530"/>
          </a:xfrm>
          <a:prstGeom prst="rect">
            <a:avLst/>
          </a:prstGeom>
        </p:spPr>
      </p:pic>
    </p:spTree>
    <p:extLst>
      <p:ext uri="{BB962C8B-B14F-4D97-AF65-F5344CB8AC3E}">
        <p14:creationId xmlns:p14="http://schemas.microsoft.com/office/powerpoint/2010/main" val="1413352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BREAK-OUT DISCUSSION</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590676"/>
            <a:ext cx="10886768" cy="4351338"/>
          </a:xfrm>
        </p:spPr>
        <p:txBody>
          <a:bodyPr/>
          <a:lstStyle/>
          <a:p>
            <a:pPr marL="0" indent="0">
              <a:buNone/>
            </a:pPr>
            <a:r>
              <a:rPr lang="en-US" b="1" dirty="0">
                <a:solidFill>
                  <a:srgbClr val="CC0099"/>
                </a:solidFill>
                <a:ea typeface="Roboto Cn" pitchFamily="2" charset="0"/>
              </a:rPr>
              <a:t>What issues do you see for your town/the region based on these trends?</a:t>
            </a:r>
          </a:p>
          <a:p>
            <a:r>
              <a:rPr lang="en-US" sz="2000" dirty="0">
                <a:ea typeface="Roboto Cn" pitchFamily="2" charset="0"/>
              </a:rPr>
              <a:t>x</a:t>
            </a:r>
          </a:p>
        </p:txBody>
      </p:sp>
    </p:spTree>
    <p:extLst>
      <p:ext uri="{BB962C8B-B14F-4D97-AF65-F5344CB8AC3E}">
        <p14:creationId xmlns:p14="http://schemas.microsoft.com/office/powerpoint/2010/main" val="2638687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BREAK-OUT DISCUSSION</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590676"/>
            <a:ext cx="10886768" cy="4351338"/>
          </a:xfrm>
        </p:spPr>
        <p:txBody>
          <a:bodyPr/>
          <a:lstStyle/>
          <a:p>
            <a:pPr marL="0" indent="0">
              <a:buNone/>
            </a:pPr>
            <a:r>
              <a:rPr lang="en-US" b="1" dirty="0">
                <a:solidFill>
                  <a:srgbClr val="CC0099"/>
                </a:solidFill>
                <a:ea typeface="Roboto Cn" pitchFamily="2" charset="0"/>
              </a:rPr>
              <a:t>What are some steps we can take in the plan to address these issues?</a:t>
            </a:r>
          </a:p>
          <a:p>
            <a:r>
              <a:rPr lang="en-US" sz="2000" dirty="0">
                <a:ea typeface="Roboto Cn" pitchFamily="2" charset="0"/>
              </a:rPr>
              <a:t>x</a:t>
            </a:r>
          </a:p>
        </p:txBody>
      </p:sp>
    </p:spTree>
    <p:extLst>
      <p:ext uri="{BB962C8B-B14F-4D97-AF65-F5344CB8AC3E}">
        <p14:creationId xmlns:p14="http://schemas.microsoft.com/office/powerpoint/2010/main" val="204216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63AF-5395-49C8-942F-FC94E65E79B5}"/>
              </a:ext>
            </a:extLst>
          </p:cNvPr>
          <p:cNvSpPr>
            <a:spLocks noGrp="1"/>
          </p:cNvSpPr>
          <p:nvPr>
            <p:ph type="title"/>
          </p:nvPr>
        </p:nvSpPr>
        <p:spPr/>
        <p:txBody>
          <a:bodyPr/>
          <a:lstStyle/>
          <a:p>
            <a:r>
              <a:rPr lang="en-US" dirty="0">
                <a:latin typeface="Swis721 BT" panose="020B0504020202020204" pitchFamily="34" charset="0"/>
              </a:rPr>
              <a:t>ANTICIPATED TIMELINE</a:t>
            </a:r>
          </a:p>
        </p:txBody>
      </p:sp>
      <p:pic>
        <p:nvPicPr>
          <p:cNvPr id="6" name="Picture 6" descr="Diagram&#10;&#10;Description automatically generated">
            <a:extLst>
              <a:ext uri="{FF2B5EF4-FFF2-40B4-BE49-F238E27FC236}">
                <a16:creationId xmlns:a16="http://schemas.microsoft.com/office/drawing/2014/main" id="{73195FA0-A2C5-4FBB-8C66-699D6691CC6E}"/>
              </a:ext>
            </a:extLst>
          </p:cNvPr>
          <p:cNvPicPr>
            <a:picLocks noGrp="1" noChangeAspect="1"/>
          </p:cNvPicPr>
          <p:nvPr>
            <p:ph sz="half" idx="1"/>
          </p:nvPr>
        </p:nvPicPr>
        <p:blipFill rotWithShape="1">
          <a:blip r:embed="rId3"/>
          <a:srcRect l="913" t="16707" r="-1233"/>
          <a:stretch/>
        </p:blipFill>
        <p:spPr>
          <a:xfrm>
            <a:off x="603371" y="1451472"/>
            <a:ext cx="10994452" cy="5158342"/>
          </a:xfrm>
        </p:spPr>
      </p:pic>
    </p:spTree>
    <p:extLst>
      <p:ext uri="{BB962C8B-B14F-4D97-AF65-F5344CB8AC3E}">
        <p14:creationId xmlns:p14="http://schemas.microsoft.com/office/powerpoint/2010/main" val="1144830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1006-1D10-4B13-8A3A-23FDE43156D0}"/>
              </a:ext>
            </a:extLst>
          </p:cNvPr>
          <p:cNvSpPr>
            <a:spLocks noGrp="1"/>
          </p:cNvSpPr>
          <p:nvPr>
            <p:ph type="title"/>
          </p:nvPr>
        </p:nvSpPr>
        <p:spPr/>
        <p:txBody>
          <a:bodyPr/>
          <a:lstStyle/>
          <a:p>
            <a:r>
              <a:rPr lang="en-US" dirty="0">
                <a:latin typeface="Swis721 BT" panose="020B0504020202020204" pitchFamily="34" charset="0"/>
              </a:rPr>
              <a:t>GET INVOLVED</a:t>
            </a:r>
          </a:p>
        </p:txBody>
      </p:sp>
      <p:sp>
        <p:nvSpPr>
          <p:cNvPr id="3" name="Content Placeholder 2">
            <a:extLst>
              <a:ext uri="{FF2B5EF4-FFF2-40B4-BE49-F238E27FC236}">
                <a16:creationId xmlns:a16="http://schemas.microsoft.com/office/drawing/2014/main" id="{4772B146-BFD9-4B6B-92D8-87E565DFF67A}"/>
              </a:ext>
            </a:extLst>
          </p:cNvPr>
          <p:cNvSpPr>
            <a:spLocks noGrp="1"/>
          </p:cNvSpPr>
          <p:nvPr>
            <p:ph sz="half" idx="1"/>
          </p:nvPr>
        </p:nvSpPr>
        <p:spPr>
          <a:xfrm>
            <a:off x="838200" y="1595587"/>
            <a:ext cx="10903787" cy="4883300"/>
          </a:xfrm>
        </p:spPr>
        <p:txBody>
          <a:bodyPr vert="horz" lIns="91440" tIns="45720" rIns="91440" bIns="45720" rtlCol="0" anchor="t">
            <a:normAutofit/>
          </a:bodyPr>
          <a:lstStyle/>
          <a:p>
            <a:pPr>
              <a:lnSpc>
                <a:spcPct val="130000"/>
              </a:lnSpc>
            </a:pPr>
            <a:r>
              <a:rPr lang="en-US" dirty="0"/>
              <a:t>Visit the website for project updates:</a:t>
            </a:r>
            <a:r>
              <a:rPr lang="en-US" b="1" dirty="0">
                <a:solidFill>
                  <a:srgbClr val="CC0099"/>
                </a:solidFill>
              </a:rPr>
              <a:t> RiverCOGRegionalPlan.org</a:t>
            </a:r>
            <a:endParaRPr lang="en-US" dirty="0">
              <a:solidFill>
                <a:srgbClr val="000000"/>
              </a:solidFill>
            </a:endParaRPr>
          </a:p>
          <a:p>
            <a:pPr>
              <a:lnSpc>
                <a:spcPct val="130000"/>
              </a:lnSpc>
            </a:pPr>
            <a:r>
              <a:rPr lang="en-US" dirty="0"/>
              <a:t>Sign up for email notifications</a:t>
            </a:r>
          </a:p>
          <a:p>
            <a:pPr>
              <a:lnSpc>
                <a:spcPct val="130000"/>
              </a:lnSpc>
            </a:pPr>
            <a:r>
              <a:rPr lang="en-US" dirty="0"/>
              <a:t>Share this presentation with others in your community</a:t>
            </a:r>
          </a:p>
          <a:p>
            <a:pPr>
              <a:lnSpc>
                <a:spcPct val="130000"/>
              </a:lnSpc>
            </a:pPr>
            <a:r>
              <a:rPr lang="en-US" dirty="0"/>
              <a:t>Interact with your RPC Member</a:t>
            </a:r>
          </a:p>
          <a:p>
            <a:pPr>
              <a:lnSpc>
                <a:spcPct val="130000"/>
              </a:lnSpc>
            </a:pPr>
            <a:r>
              <a:rPr lang="en-US" dirty="0"/>
              <a:t>Provide comments on the draft document</a:t>
            </a:r>
          </a:p>
          <a:p>
            <a:pPr>
              <a:lnSpc>
                <a:spcPct val="130000"/>
              </a:lnSpc>
            </a:pPr>
            <a:r>
              <a:rPr lang="en-US" dirty="0"/>
              <a:t>Join us at the next meeting!</a:t>
            </a:r>
          </a:p>
          <a:p>
            <a:endParaRPr lang="en-US" dirty="0"/>
          </a:p>
        </p:txBody>
      </p:sp>
    </p:spTree>
    <p:extLst>
      <p:ext uri="{BB962C8B-B14F-4D97-AF65-F5344CB8AC3E}">
        <p14:creationId xmlns:p14="http://schemas.microsoft.com/office/powerpoint/2010/main" val="214811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B6F4-EA10-485A-BD90-7AF31CCCDFF0}"/>
              </a:ext>
            </a:extLst>
          </p:cNvPr>
          <p:cNvSpPr>
            <a:spLocks noGrp="1"/>
          </p:cNvSpPr>
          <p:nvPr>
            <p:ph type="title"/>
          </p:nvPr>
        </p:nvSpPr>
        <p:spPr/>
        <p:txBody>
          <a:bodyPr/>
          <a:lstStyle/>
          <a:p>
            <a:r>
              <a:rPr lang="en-US">
                <a:latin typeface="Swis721 BT"/>
              </a:rPr>
              <a:t>YOUR RPC MEMBERS</a:t>
            </a:r>
            <a:endParaRPr lang="en-US" dirty="0">
              <a:latin typeface="Swis721 BT" panose="020B0504020202020204" pitchFamily="34" charset="0"/>
            </a:endParaRPr>
          </a:p>
        </p:txBody>
      </p:sp>
      <p:pic>
        <p:nvPicPr>
          <p:cNvPr id="4" name="Picture 4" descr="Table&#10;&#10;Description automatically generated">
            <a:extLst>
              <a:ext uri="{FF2B5EF4-FFF2-40B4-BE49-F238E27FC236}">
                <a16:creationId xmlns:a16="http://schemas.microsoft.com/office/drawing/2014/main" id="{2573F218-FBE8-49A6-A218-E85AD6DB5D35}"/>
              </a:ext>
            </a:extLst>
          </p:cNvPr>
          <p:cNvPicPr>
            <a:picLocks noChangeAspect="1"/>
          </p:cNvPicPr>
          <p:nvPr/>
        </p:nvPicPr>
        <p:blipFill rotWithShape="1">
          <a:blip r:embed="rId3"/>
          <a:srcRect t="21028" r="264" b="467"/>
          <a:stretch/>
        </p:blipFill>
        <p:spPr>
          <a:xfrm>
            <a:off x="842513" y="1521760"/>
            <a:ext cx="10521360" cy="4650498"/>
          </a:xfrm>
          <a:prstGeom prst="rect">
            <a:avLst/>
          </a:prstGeom>
        </p:spPr>
      </p:pic>
    </p:spTree>
    <p:extLst>
      <p:ext uri="{BB962C8B-B14F-4D97-AF65-F5344CB8AC3E}">
        <p14:creationId xmlns:p14="http://schemas.microsoft.com/office/powerpoint/2010/main" val="2604117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CE10-5D5C-493C-A9E8-053A4B2C196C}"/>
              </a:ext>
            </a:extLst>
          </p:cNvPr>
          <p:cNvSpPr>
            <a:spLocks noGrp="1"/>
          </p:cNvSpPr>
          <p:nvPr>
            <p:ph type="title"/>
          </p:nvPr>
        </p:nvSpPr>
        <p:spPr/>
        <p:txBody>
          <a:bodyPr/>
          <a:lstStyle/>
          <a:p>
            <a:r>
              <a:rPr lang="en-US">
                <a:latin typeface="Arial"/>
                <a:cs typeface="Arial"/>
              </a:rPr>
              <a:t>Contact Us</a:t>
            </a:r>
            <a:endParaRPr lang="en-US"/>
          </a:p>
        </p:txBody>
      </p:sp>
      <p:sp>
        <p:nvSpPr>
          <p:cNvPr id="3" name="Content Placeholder 2">
            <a:extLst>
              <a:ext uri="{FF2B5EF4-FFF2-40B4-BE49-F238E27FC236}">
                <a16:creationId xmlns:a16="http://schemas.microsoft.com/office/drawing/2014/main" id="{267151AB-5781-472A-8C18-E13BB9F54A24}"/>
              </a:ext>
            </a:extLst>
          </p:cNvPr>
          <p:cNvSpPr>
            <a:spLocks noGrp="1"/>
          </p:cNvSpPr>
          <p:nvPr>
            <p:ph sz="half" idx="1"/>
          </p:nvPr>
        </p:nvSpPr>
        <p:spPr>
          <a:xfrm>
            <a:off x="125832" y="1335614"/>
            <a:ext cx="5972353" cy="4998318"/>
          </a:xfrm>
        </p:spPr>
        <p:txBody>
          <a:bodyPr vert="horz" lIns="91440" tIns="45720" rIns="91440" bIns="45720" rtlCol="0" anchor="t">
            <a:normAutofit lnSpcReduction="10000"/>
          </a:bodyPr>
          <a:lstStyle/>
          <a:p>
            <a:r>
              <a:rPr lang="en-US">
                <a:latin typeface="Arial Narrow"/>
                <a:cs typeface="Arial"/>
              </a:rPr>
              <a:t>Chester  </a:t>
            </a:r>
            <a:r>
              <a:rPr lang="en-US">
                <a:latin typeface="Arial Narrow"/>
                <a:cs typeface="Arial"/>
                <a:hlinkClick r:id="rId2"/>
              </a:rPr>
              <a:t>ChesterRPC@gmail.com</a:t>
            </a:r>
            <a:endParaRPr lang="en-US"/>
          </a:p>
          <a:p>
            <a:r>
              <a:rPr lang="en-US">
                <a:latin typeface="Arial Narrow"/>
                <a:cs typeface="Arial"/>
              </a:rPr>
              <a:t>Clinton </a:t>
            </a:r>
            <a:r>
              <a:rPr lang="en-US">
                <a:latin typeface="Arial Narrow"/>
                <a:cs typeface="Arial"/>
                <a:hlinkClick r:id="rId3"/>
              </a:rPr>
              <a:t>ClintonRPC@gmail.com</a:t>
            </a:r>
            <a:endParaRPr lang="en-US"/>
          </a:p>
          <a:p>
            <a:r>
              <a:rPr lang="en-US">
                <a:latin typeface="Arial Narrow"/>
                <a:cs typeface="Arial"/>
              </a:rPr>
              <a:t>Cromwell </a:t>
            </a:r>
            <a:r>
              <a:rPr lang="en-US">
                <a:latin typeface="Arial Narrow"/>
                <a:cs typeface="Arial"/>
                <a:hlinkClick r:id="rId4"/>
              </a:rPr>
              <a:t>CromwellRPC@gmail.com</a:t>
            </a:r>
            <a:r>
              <a:rPr lang="en-US">
                <a:latin typeface="Arial Narrow"/>
                <a:cs typeface="Arial"/>
              </a:rPr>
              <a:t> </a:t>
            </a:r>
          </a:p>
          <a:p>
            <a:r>
              <a:rPr lang="en-US">
                <a:latin typeface="Arial Narrow"/>
                <a:cs typeface="Arial"/>
              </a:rPr>
              <a:t>Deep River  </a:t>
            </a:r>
            <a:r>
              <a:rPr lang="en-US">
                <a:latin typeface="Arial Narrow"/>
                <a:cs typeface="Arial"/>
                <a:hlinkClick r:id="rId5"/>
              </a:rPr>
              <a:t>DeepRiverRPC@gmail.com</a:t>
            </a:r>
            <a:r>
              <a:rPr lang="en-US">
                <a:latin typeface="Arial Narrow"/>
                <a:cs typeface="Arial"/>
              </a:rPr>
              <a:t>  </a:t>
            </a:r>
            <a:endParaRPr lang="en-US"/>
          </a:p>
          <a:p>
            <a:r>
              <a:rPr lang="en-US">
                <a:latin typeface="Arial Narrow"/>
                <a:cs typeface="Arial"/>
              </a:rPr>
              <a:t>Durham </a:t>
            </a:r>
            <a:r>
              <a:rPr lang="en-US">
                <a:latin typeface="Arial Narrow"/>
                <a:cs typeface="Arial"/>
                <a:hlinkClick r:id="rId6"/>
              </a:rPr>
              <a:t>DurhamRPC@gmail.com</a:t>
            </a:r>
            <a:endParaRPr lang="en-US"/>
          </a:p>
          <a:p>
            <a:r>
              <a:rPr lang="en-US">
                <a:latin typeface="Arial Narrow"/>
                <a:cs typeface="Arial"/>
              </a:rPr>
              <a:t>East Haddam </a:t>
            </a:r>
            <a:r>
              <a:rPr lang="en-US">
                <a:latin typeface="Arial Narrow"/>
                <a:cs typeface="Arial"/>
                <a:hlinkClick r:id="rId7"/>
              </a:rPr>
              <a:t>EastHaddamRPC@gmail.com</a:t>
            </a:r>
            <a:endParaRPr lang="en-US"/>
          </a:p>
          <a:p>
            <a:r>
              <a:rPr lang="en-US">
                <a:latin typeface="Arial Narrow"/>
                <a:cs typeface="Arial"/>
              </a:rPr>
              <a:t>East Hampton </a:t>
            </a:r>
            <a:r>
              <a:rPr lang="en-US">
                <a:latin typeface="Arial Narrow"/>
                <a:cs typeface="Arial"/>
                <a:hlinkClick r:id="rId8"/>
              </a:rPr>
              <a:t>EastHamptonRPC@gmail.com</a:t>
            </a:r>
            <a:endParaRPr lang="en-US">
              <a:latin typeface="Arial Narrow"/>
              <a:cs typeface="Arial"/>
            </a:endParaRPr>
          </a:p>
          <a:p>
            <a:r>
              <a:rPr lang="en-US">
                <a:latin typeface="Arial Narrow"/>
                <a:cs typeface="Arial"/>
              </a:rPr>
              <a:t>Essex </a:t>
            </a:r>
            <a:r>
              <a:rPr lang="en-US">
                <a:latin typeface="Arial Narrow"/>
                <a:cs typeface="Arial"/>
                <a:hlinkClick r:id="rId9"/>
              </a:rPr>
              <a:t>EssexRPC1@gmail.com</a:t>
            </a:r>
            <a:endParaRPr lang="en-US">
              <a:latin typeface="Arial Narrow"/>
              <a:cs typeface="Arial"/>
            </a:endParaRPr>
          </a:p>
          <a:p>
            <a:r>
              <a:rPr lang="en-US">
                <a:latin typeface="Arial Narrow"/>
                <a:cs typeface="Arial"/>
              </a:rPr>
              <a:t>Haddam – </a:t>
            </a:r>
            <a:r>
              <a:rPr lang="en-US">
                <a:latin typeface="Arial Narrow"/>
                <a:cs typeface="Arial"/>
                <a:hlinkClick r:id="rId10"/>
              </a:rPr>
              <a:t>HaddamRPC@gmail.com</a:t>
            </a:r>
            <a:r>
              <a:rPr lang="en-US">
                <a:latin typeface="Arial Narrow"/>
                <a:cs typeface="Arial"/>
              </a:rPr>
              <a:t> </a:t>
            </a:r>
            <a:endParaRPr lang="en-US"/>
          </a:p>
          <a:p>
            <a:endParaRPr lang="en-US"/>
          </a:p>
        </p:txBody>
      </p:sp>
      <p:sp>
        <p:nvSpPr>
          <p:cNvPr id="4" name="Content Placeholder 3">
            <a:extLst>
              <a:ext uri="{FF2B5EF4-FFF2-40B4-BE49-F238E27FC236}">
                <a16:creationId xmlns:a16="http://schemas.microsoft.com/office/drawing/2014/main" id="{60BA21FA-3E4A-4580-BFE2-F57EC5BCFD37}"/>
              </a:ext>
            </a:extLst>
          </p:cNvPr>
          <p:cNvSpPr>
            <a:spLocks noGrp="1"/>
          </p:cNvSpPr>
          <p:nvPr>
            <p:ph sz="half" idx="2"/>
          </p:nvPr>
        </p:nvSpPr>
        <p:spPr>
          <a:xfrm>
            <a:off x="5982933" y="1262545"/>
            <a:ext cx="6059798" cy="5142092"/>
          </a:xfrm>
        </p:spPr>
        <p:txBody>
          <a:bodyPr vert="horz" lIns="91440" tIns="45720" rIns="91440" bIns="45720" rtlCol="0" anchor="t">
            <a:normAutofit lnSpcReduction="10000"/>
          </a:bodyPr>
          <a:lstStyle/>
          <a:p>
            <a:r>
              <a:rPr lang="en-US">
                <a:latin typeface="Arial Narrow"/>
                <a:cs typeface="Arial"/>
              </a:rPr>
              <a:t>Killingworth </a:t>
            </a:r>
            <a:r>
              <a:rPr lang="en-US">
                <a:latin typeface="Arial Narrow"/>
                <a:cs typeface="Arial"/>
                <a:hlinkClick r:id="rId11"/>
              </a:rPr>
              <a:t>KillingworthRPC@gmail.com</a:t>
            </a:r>
            <a:endParaRPr lang="en-US">
              <a:latin typeface="Arial Narrow"/>
              <a:cs typeface="Arial"/>
            </a:endParaRPr>
          </a:p>
          <a:p>
            <a:r>
              <a:rPr lang="en-US">
                <a:latin typeface="Arial Narrow"/>
                <a:cs typeface="Arial"/>
              </a:rPr>
              <a:t>Lyme </a:t>
            </a:r>
            <a:r>
              <a:rPr lang="en-US">
                <a:latin typeface="Arial Narrow"/>
                <a:cs typeface="Arial"/>
                <a:hlinkClick r:id="rId12"/>
              </a:rPr>
              <a:t>LymeRPC@gmail.com</a:t>
            </a:r>
            <a:endParaRPr lang="en-US">
              <a:latin typeface="Arial Narrow"/>
              <a:cs typeface="Arial"/>
            </a:endParaRPr>
          </a:p>
          <a:p>
            <a:r>
              <a:rPr lang="en-US">
                <a:latin typeface="Arial Narrow"/>
                <a:cs typeface="Arial"/>
              </a:rPr>
              <a:t>Middlefield </a:t>
            </a:r>
            <a:r>
              <a:rPr lang="en-US">
                <a:latin typeface="Arial Narrow"/>
                <a:cs typeface="Arial"/>
                <a:hlinkClick r:id="rId13"/>
              </a:rPr>
              <a:t>MiddlefieldRPC@gmail.com</a:t>
            </a:r>
            <a:endParaRPr lang="en-US">
              <a:latin typeface="Arial Narrow"/>
              <a:cs typeface="Arial"/>
            </a:endParaRPr>
          </a:p>
          <a:p>
            <a:r>
              <a:rPr lang="en-US">
                <a:latin typeface="Arial Narrow"/>
                <a:cs typeface="Arial"/>
              </a:rPr>
              <a:t>Middletown </a:t>
            </a:r>
            <a:r>
              <a:rPr lang="en-US">
                <a:latin typeface="Arial Narrow"/>
                <a:cs typeface="Arial"/>
                <a:hlinkClick r:id="rId14"/>
              </a:rPr>
              <a:t>MiddletownRPC@gmail.com</a:t>
            </a:r>
            <a:endParaRPr lang="en-US"/>
          </a:p>
          <a:p>
            <a:r>
              <a:rPr lang="en-US">
                <a:latin typeface="Arial Narrow"/>
                <a:cs typeface="Arial"/>
              </a:rPr>
              <a:t>Old Lyme </a:t>
            </a:r>
            <a:r>
              <a:rPr lang="en-US">
                <a:latin typeface="Arial Narrow"/>
                <a:cs typeface="Arial"/>
                <a:hlinkClick r:id="rId15"/>
              </a:rPr>
              <a:t>OldLymeRPC@gmail.com</a:t>
            </a:r>
            <a:endParaRPr lang="en-US">
              <a:latin typeface="Arial Narrow"/>
              <a:cs typeface="Arial"/>
            </a:endParaRPr>
          </a:p>
          <a:p>
            <a:r>
              <a:rPr lang="en-US">
                <a:latin typeface="Arial Narrow"/>
                <a:cs typeface="Arial"/>
              </a:rPr>
              <a:t>Old Saybrook </a:t>
            </a:r>
            <a:r>
              <a:rPr lang="en-US">
                <a:latin typeface="Arial Narrow"/>
                <a:cs typeface="Arial"/>
                <a:hlinkClick r:id="rId16"/>
              </a:rPr>
              <a:t>OldSaybrookRPC@gmail.com</a:t>
            </a:r>
            <a:endParaRPr lang="en-US"/>
          </a:p>
          <a:p>
            <a:r>
              <a:rPr lang="en-US">
                <a:latin typeface="Arial Narrow"/>
                <a:cs typeface="Arial"/>
              </a:rPr>
              <a:t>Portland </a:t>
            </a:r>
            <a:r>
              <a:rPr lang="en-US">
                <a:latin typeface="Arial Narrow"/>
                <a:cs typeface="Arial"/>
                <a:hlinkClick r:id="rId17"/>
              </a:rPr>
              <a:t>PortlandRPC1@gmail.com</a:t>
            </a:r>
            <a:endParaRPr lang="en-US"/>
          </a:p>
          <a:p>
            <a:r>
              <a:rPr lang="en-US">
                <a:latin typeface="Arial Narrow"/>
                <a:cs typeface="Arial"/>
              </a:rPr>
              <a:t>Westbrook </a:t>
            </a:r>
            <a:r>
              <a:rPr lang="en-US">
                <a:latin typeface="Arial Narrow"/>
                <a:cs typeface="Arial"/>
                <a:hlinkClick r:id="rId18"/>
              </a:rPr>
              <a:t>WestbrookRPC1@gmail.com</a:t>
            </a:r>
            <a:r>
              <a:rPr lang="en-US">
                <a:latin typeface="Arial Narrow"/>
                <a:cs typeface="Arial"/>
              </a:rPr>
              <a:t> </a:t>
            </a:r>
          </a:p>
          <a:p>
            <a:r>
              <a:rPr lang="en-US">
                <a:latin typeface="Arial Narrow"/>
                <a:cs typeface="Arial"/>
              </a:rPr>
              <a:t>Megan Jouflas </a:t>
            </a:r>
            <a:r>
              <a:rPr lang="en-US">
                <a:latin typeface="Arial Narrow"/>
                <a:cs typeface="Arial"/>
                <a:hlinkClick r:id="rId19"/>
              </a:rPr>
              <a:t>MJouflas@Rivercog.org</a:t>
            </a:r>
            <a:r>
              <a:rPr lang="en-US">
                <a:latin typeface="Arial Narrow"/>
                <a:cs typeface="Arial"/>
              </a:rPr>
              <a:t> </a:t>
            </a:r>
          </a:p>
          <a:p>
            <a:r>
              <a:rPr lang="en-US" b="1">
                <a:solidFill>
                  <a:srgbClr val="CC0099"/>
                </a:solidFill>
              </a:rPr>
              <a:t>RivercogRegionalPlan.org </a:t>
            </a:r>
          </a:p>
        </p:txBody>
      </p:sp>
    </p:spTree>
    <p:extLst>
      <p:ext uri="{BB962C8B-B14F-4D97-AF65-F5344CB8AC3E}">
        <p14:creationId xmlns:p14="http://schemas.microsoft.com/office/powerpoint/2010/main" val="3455141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NEXT STEPS</a:t>
            </a:r>
          </a:p>
        </p:txBody>
      </p:sp>
      <p:sp>
        <p:nvSpPr>
          <p:cNvPr id="4" name="Content Placeholder 2">
            <a:extLst>
              <a:ext uri="{FF2B5EF4-FFF2-40B4-BE49-F238E27FC236}">
                <a16:creationId xmlns:a16="http://schemas.microsoft.com/office/drawing/2014/main" id="{4D5DF4D0-737E-4BD0-853B-15AB35DB7B96}"/>
              </a:ext>
            </a:extLst>
          </p:cNvPr>
          <p:cNvSpPr txBox="1">
            <a:spLocks/>
          </p:cNvSpPr>
          <p:nvPr/>
        </p:nvSpPr>
        <p:spPr>
          <a:xfrm>
            <a:off x="838200" y="1509560"/>
            <a:ext cx="10516480" cy="48536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CC0099"/>
                </a:solidFill>
                <a:latin typeface="Roboto Cn"/>
                <a:ea typeface="Roboto Cn" pitchFamily="2" charset="0"/>
              </a:rPr>
              <a:t>Upcoming Workshops:</a:t>
            </a:r>
            <a:endParaRPr lang="en-US" b="1" dirty="0">
              <a:solidFill>
                <a:srgbClr val="CC0099"/>
              </a:solidFill>
              <a:latin typeface="Roboto Cn"/>
              <a:ea typeface="Roboto Cn" pitchFamily="2" charset="0"/>
            </a:endParaRPr>
          </a:p>
          <a:p>
            <a:r>
              <a:rPr lang="en-US" sz="2000">
                <a:latin typeface="Roboto Cn"/>
                <a:ea typeface="Roboto Cn" pitchFamily="2" charset="0"/>
              </a:rPr>
              <a:t>Visioning and Branding – December 15, 2020 at 6:00pm</a:t>
            </a:r>
          </a:p>
          <a:p>
            <a:r>
              <a:rPr lang="en-US" sz="2000">
                <a:latin typeface="Roboto Cn"/>
                <a:ea typeface="Roboto Cn" pitchFamily="2" charset="0"/>
              </a:rPr>
              <a:t>Mapping Workshop (Part a) - December 21, 2020 at 6:00pm</a:t>
            </a:r>
          </a:p>
          <a:p>
            <a:r>
              <a:rPr lang="en-US" sz="2000">
                <a:latin typeface="Roboto Cn"/>
                <a:ea typeface="Roboto Cn" pitchFamily="2" charset="0"/>
              </a:rPr>
              <a:t>Mapping Workshop (Part b) - January 5, 2021 at 6:00pm</a:t>
            </a:r>
          </a:p>
        </p:txBody>
      </p:sp>
    </p:spTree>
    <p:extLst>
      <p:ext uri="{BB962C8B-B14F-4D97-AF65-F5344CB8AC3E}">
        <p14:creationId xmlns:p14="http://schemas.microsoft.com/office/powerpoint/2010/main" val="133997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POPULATION CHANGES</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488355"/>
            <a:ext cx="3733800" cy="2017991"/>
          </a:xfrm>
        </p:spPr>
        <p:txBody>
          <a:bodyPr>
            <a:normAutofit/>
          </a:bodyPr>
          <a:lstStyle/>
          <a:p>
            <a:pPr marL="0" indent="0">
              <a:buNone/>
            </a:pPr>
            <a:r>
              <a:rPr lang="en-US" b="1" dirty="0">
                <a:solidFill>
                  <a:srgbClr val="CC0099"/>
                </a:solidFill>
                <a:ea typeface="Roboto Cn" pitchFamily="2" charset="0"/>
              </a:rPr>
              <a:t>The Region’s population is also getting older.</a:t>
            </a:r>
          </a:p>
          <a:p>
            <a:pPr marL="0" indent="0">
              <a:buNone/>
            </a:pPr>
            <a:r>
              <a:rPr lang="en-US" sz="2400" dirty="0">
                <a:ea typeface="Roboto Cn" pitchFamily="2" charset="0"/>
              </a:rPr>
              <a:t>7 years older on average than in 2000</a:t>
            </a:r>
          </a:p>
        </p:txBody>
      </p:sp>
      <p:pic>
        <p:nvPicPr>
          <p:cNvPr id="7" name="Picture 6">
            <a:extLst>
              <a:ext uri="{FF2B5EF4-FFF2-40B4-BE49-F238E27FC236}">
                <a16:creationId xmlns:a16="http://schemas.microsoft.com/office/drawing/2014/main" id="{43936B44-353D-4AE1-B2DB-029349D64961}"/>
              </a:ext>
            </a:extLst>
          </p:cNvPr>
          <p:cNvPicPr>
            <a:picLocks noChangeAspect="1"/>
          </p:cNvPicPr>
          <p:nvPr/>
        </p:nvPicPr>
        <p:blipFill>
          <a:blip r:embed="rId2"/>
          <a:stretch>
            <a:fillRect/>
          </a:stretch>
        </p:blipFill>
        <p:spPr>
          <a:xfrm>
            <a:off x="4936384" y="1423750"/>
            <a:ext cx="7047067" cy="4612246"/>
          </a:xfrm>
          <a:prstGeom prst="rect">
            <a:avLst/>
          </a:prstGeom>
        </p:spPr>
      </p:pic>
      <p:sp>
        <p:nvSpPr>
          <p:cNvPr id="5" name="TextBox 4">
            <a:extLst>
              <a:ext uri="{FF2B5EF4-FFF2-40B4-BE49-F238E27FC236}">
                <a16:creationId xmlns:a16="http://schemas.microsoft.com/office/drawing/2014/main" id="{B640FFE8-6352-43C8-B187-FF02683FC48C}"/>
              </a:ext>
            </a:extLst>
          </p:cNvPr>
          <p:cNvSpPr txBox="1"/>
          <p:nvPr/>
        </p:nvSpPr>
        <p:spPr>
          <a:xfrm>
            <a:off x="4936384" y="6071329"/>
            <a:ext cx="6223379"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US 2010 Census and 2013-2018 American Community Survey</a:t>
            </a:r>
          </a:p>
        </p:txBody>
      </p:sp>
    </p:spTree>
    <p:extLst>
      <p:ext uri="{BB962C8B-B14F-4D97-AF65-F5344CB8AC3E}">
        <p14:creationId xmlns:p14="http://schemas.microsoft.com/office/powerpoint/2010/main" val="40884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256D437-3663-4EA2-930B-8CDB36ABBC6B}"/>
              </a:ext>
            </a:extLst>
          </p:cNvPr>
          <p:cNvGrpSpPr/>
          <p:nvPr/>
        </p:nvGrpSpPr>
        <p:grpSpPr>
          <a:xfrm>
            <a:off x="5292119" y="1398874"/>
            <a:ext cx="5293009" cy="5254023"/>
            <a:chOff x="5379541" y="1590676"/>
            <a:chExt cx="5293009" cy="5254023"/>
          </a:xfrm>
        </p:grpSpPr>
        <p:grpSp>
          <p:nvGrpSpPr>
            <p:cNvPr id="10" name="Group 9">
              <a:extLst>
                <a:ext uri="{FF2B5EF4-FFF2-40B4-BE49-F238E27FC236}">
                  <a16:creationId xmlns:a16="http://schemas.microsoft.com/office/drawing/2014/main" id="{05ADC88C-7965-4CC9-AD8E-DF49CEE42A45}"/>
                </a:ext>
              </a:extLst>
            </p:cNvPr>
            <p:cNvGrpSpPr/>
            <p:nvPr/>
          </p:nvGrpSpPr>
          <p:grpSpPr>
            <a:xfrm>
              <a:off x="5379541" y="1590676"/>
              <a:ext cx="5293008" cy="5254023"/>
              <a:chOff x="5379541" y="1590676"/>
              <a:chExt cx="5293008" cy="5254023"/>
            </a:xfrm>
          </p:grpSpPr>
          <p:pic>
            <p:nvPicPr>
              <p:cNvPr id="4" name="Picture 3">
                <a:extLst>
                  <a:ext uri="{FF2B5EF4-FFF2-40B4-BE49-F238E27FC236}">
                    <a16:creationId xmlns:a16="http://schemas.microsoft.com/office/drawing/2014/main" id="{279A4614-690C-4CAE-ABEE-F74C94FFD273}"/>
                  </a:ext>
                </a:extLst>
              </p:cNvPr>
              <p:cNvPicPr>
                <a:picLocks noChangeAspect="1"/>
              </p:cNvPicPr>
              <p:nvPr/>
            </p:nvPicPr>
            <p:blipFill rotWithShape="1">
              <a:blip r:embed="rId2"/>
              <a:srcRect l="8559" r="22303"/>
              <a:stretch/>
            </p:blipFill>
            <p:spPr>
              <a:xfrm>
                <a:off x="5962560" y="1590676"/>
                <a:ext cx="4709989" cy="5254023"/>
              </a:xfrm>
              <a:prstGeom prst="rect">
                <a:avLst/>
              </a:prstGeom>
            </p:spPr>
          </p:pic>
          <p:sp>
            <p:nvSpPr>
              <p:cNvPr id="5" name="Rectangle 4">
                <a:extLst>
                  <a:ext uri="{FF2B5EF4-FFF2-40B4-BE49-F238E27FC236}">
                    <a16:creationId xmlns:a16="http://schemas.microsoft.com/office/drawing/2014/main" id="{313BD61B-FD75-415C-83C8-E0E054BC7F05}"/>
                  </a:ext>
                </a:extLst>
              </p:cNvPr>
              <p:cNvSpPr/>
              <p:nvPr/>
            </p:nvSpPr>
            <p:spPr>
              <a:xfrm>
                <a:off x="5379541" y="6592887"/>
                <a:ext cx="80277" cy="15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F9D8465-B03A-4CA5-99F1-5DC763E29BC5}"/>
                  </a:ext>
                </a:extLst>
              </p:cNvPr>
              <p:cNvSpPr/>
              <p:nvPr/>
            </p:nvSpPr>
            <p:spPr>
              <a:xfrm>
                <a:off x="5962560" y="6592886"/>
                <a:ext cx="80277" cy="15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EAD0E4-309B-4993-BD9F-3F7FEA5A7368}"/>
                  </a:ext>
                </a:extLst>
              </p:cNvPr>
              <p:cNvSpPr/>
              <p:nvPr/>
            </p:nvSpPr>
            <p:spPr>
              <a:xfrm>
                <a:off x="6472570" y="6582273"/>
                <a:ext cx="80277" cy="15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41ED4C-041D-4CB3-AEED-BF9A0A971BA5}"/>
                  </a:ext>
                </a:extLst>
              </p:cNvPr>
              <p:cNvSpPr/>
              <p:nvPr/>
            </p:nvSpPr>
            <p:spPr>
              <a:xfrm>
                <a:off x="7008182" y="6571621"/>
                <a:ext cx="80277" cy="15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47A514-40DB-49CC-B164-0A065C4F4CBA}"/>
                  </a:ext>
                </a:extLst>
              </p:cNvPr>
              <p:cNvSpPr/>
              <p:nvPr/>
            </p:nvSpPr>
            <p:spPr>
              <a:xfrm>
                <a:off x="7543794" y="6592885"/>
                <a:ext cx="80277" cy="15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47DFCF-1DA3-4855-A708-691C1E4F4684}"/>
                </a:ext>
              </a:extLst>
            </p:cNvPr>
            <p:cNvSpPr/>
            <p:nvPr/>
          </p:nvSpPr>
          <p:spPr>
            <a:xfrm>
              <a:off x="10413242" y="2449773"/>
              <a:ext cx="2593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97F7AFD-583F-4240-9B2F-DF09632E912F}"/>
                </a:ext>
              </a:extLst>
            </p:cNvPr>
            <p:cNvSpPr/>
            <p:nvPr/>
          </p:nvSpPr>
          <p:spPr>
            <a:xfrm>
              <a:off x="10389360" y="3454425"/>
              <a:ext cx="2593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2312F9-E233-4840-BAD8-7F2679D9D953}"/>
                </a:ext>
              </a:extLst>
            </p:cNvPr>
            <p:cNvSpPr/>
            <p:nvPr/>
          </p:nvSpPr>
          <p:spPr>
            <a:xfrm>
              <a:off x="10413243" y="4741757"/>
              <a:ext cx="2593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E3D23A-5F68-4DE1-8BD7-E2125196A5E4}"/>
                </a:ext>
              </a:extLst>
            </p:cNvPr>
            <p:cNvSpPr/>
            <p:nvPr/>
          </p:nvSpPr>
          <p:spPr>
            <a:xfrm>
              <a:off x="10413242" y="5318174"/>
              <a:ext cx="2593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POPULATION CHANGES</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92776" y="1398874"/>
            <a:ext cx="3630672" cy="4868184"/>
          </a:xfrm>
        </p:spPr>
        <p:txBody>
          <a:bodyPr/>
          <a:lstStyle/>
          <a:p>
            <a:pPr marL="0" indent="0">
              <a:buNone/>
            </a:pPr>
            <a:r>
              <a:rPr lang="en-US" b="1" dirty="0">
                <a:solidFill>
                  <a:srgbClr val="CC0099"/>
                </a:solidFill>
                <a:ea typeface="Roboto Cn" pitchFamily="2" charset="0"/>
              </a:rPr>
              <a:t>Far more Boomers and Gen </a:t>
            </a:r>
            <a:r>
              <a:rPr lang="en-US" b="1" dirty="0" err="1">
                <a:solidFill>
                  <a:srgbClr val="CC0099"/>
                </a:solidFill>
                <a:ea typeface="Roboto Cn" pitchFamily="2" charset="0"/>
              </a:rPr>
              <a:t>X’ers</a:t>
            </a:r>
            <a:r>
              <a:rPr lang="en-US" b="1" dirty="0">
                <a:solidFill>
                  <a:srgbClr val="CC0099"/>
                </a:solidFill>
                <a:ea typeface="Roboto Cn" pitchFamily="2" charset="0"/>
              </a:rPr>
              <a:t> than </a:t>
            </a:r>
            <a:r>
              <a:rPr lang="en-US" b="1" dirty="0" err="1">
                <a:solidFill>
                  <a:srgbClr val="CC0099"/>
                </a:solidFill>
                <a:ea typeface="Roboto Cn" pitchFamily="2" charset="0"/>
              </a:rPr>
              <a:t>Millenials</a:t>
            </a:r>
            <a:r>
              <a:rPr lang="en-US" b="1" dirty="0">
                <a:solidFill>
                  <a:srgbClr val="CC0099"/>
                </a:solidFill>
                <a:ea typeface="Roboto Cn" pitchFamily="2" charset="0"/>
              </a:rPr>
              <a:t> or Gen </a:t>
            </a:r>
            <a:r>
              <a:rPr lang="en-US" b="1" dirty="0" err="1">
                <a:solidFill>
                  <a:srgbClr val="CC0099"/>
                </a:solidFill>
                <a:ea typeface="Roboto Cn" pitchFamily="2" charset="0"/>
              </a:rPr>
              <a:t>Y’ers</a:t>
            </a:r>
            <a:r>
              <a:rPr lang="en-US" b="1" dirty="0">
                <a:solidFill>
                  <a:srgbClr val="CC0099"/>
                </a:solidFill>
                <a:ea typeface="Roboto Cn" pitchFamily="2" charset="0"/>
              </a:rPr>
              <a:t> in the Region.</a:t>
            </a:r>
          </a:p>
        </p:txBody>
      </p:sp>
      <p:sp>
        <p:nvSpPr>
          <p:cNvPr id="11" name="TextBox 10">
            <a:extLst>
              <a:ext uri="{FF2B5EF4-FFF2-40B4-BE49-F238E27FC236}">
                <a16:creationId xmlns:a16="http://schemas.microsoft.com/office/drawing/2014/main" id="{D5379ADB-5114-45F9-9EDF-443EDFDB1D46}"/>
              </a:ext>
            </a:extLst>
          </p:cNvPr>
          <p:cNvSpPr txBox="1"/>
          <p:nvPr/>
        </p:nvSpPr>
        <p:spPr>
          <a:xfrm>
            <a:off x="9621672" y="1815152"/>
            <a:ext cx="716507" cy="369332"/>
          </a:xfrm>
          <a:prstGeom prst="rect">
            <a:avLst/>
          </a:prstGeom>
          <a:solidFill>
            <a:schemeClr val="bg1"/>
          </a:solidFill>
        </p:spPr>
        <p:txBody>
          <a:bodyPr wrap="square" rtlCol="0">
            <a:spAutoFit/>
          </a:bodyPr>
          <a:lstStyle/>
          <a:p>
            <a:r>
              <a:rPr lang="en-US" b="1" dirty="0">
                <a:solidFill>
                  <a:srgbClr val="5267B0"/>
                </a:solidFill>
                <a:latin typeface="Roboto" pitchFamily="2" charset="0"/>
                <a:ea typeface="Roboto" pitchFamily="2" charset="0"/>
              </a:rPr>
              <a:t>Male</a:t>
            </a:r>
          </a:p>
        </p:txBody>
      </p:sp>
      <p:sp>
        <p:nvSpPr>
          <p:cNvPr id="12" name="TextBox 11">
            <a:extLst>
              <a:ext uri="{FF2B5EF4-FFF2-40B4-BE49-F238E27FC236}">
                <a16:creationId xmlns:a16="http://schemas.microsoft.com/office/drawing/2014/main" id="{0B222C66-0D24-454D-A459-E177D78B2264}"/>
              </a:ext>
            </a:extLst>
          </p:cNvPr>
          <p:cNvSpPr txBox="1"/>
          <p:nvPr/>
        </p:nvSpPr>
        <p:spPr>
          <a:xfrm>
            <a:off x="6237084" y="1815152"/>
            <a:ext cx="1003053" cy="369332"/>
          </a:xfrm>
          <a:prstGeom prst="rect">
            <a:avLst/>
          </a:prstGeom>
          <a:solidFill>
            <a:schemeClr val="bg1"/>
          </a:solidFill>
        </p:spPr>
        <p:txBody>
          <a:bodyPr wrap="square" rtlCol="0">
            <a:spAutoFit/>
          </a:bodyPr>
          <a:lstStyle/>
          <a:p>
            <a:r>
              <a:rPr lang="en-US" b="1" dirty="0">
                <a:solidFill>
                  <a:srgbClr val="4C8FCC"/>
                </a:solidFill>
                <a:latin typeface="Roboto" pitchFamily="2" charset="0"/>
                <a:ea typeface="Roboto" pitchFamily="2" charset="0"/>
              </a:rPr>
              <a:t>Female</a:t>
            </a:r>
          </a:p>
        </p:txBody>
      </p:sp>
      <p:grpSp>
        <p:nvGrpSpPr>
          <p:cNvPr id="27" name="Group 26">
            <a:extLst>
              <a:ext uri="{FF2B5EF4-FFF2-40B4-BE49-F238E27FC236}">
                <a16:creationId xmlns:a16="http://schemas.microsoft.com/office/drawing/2014/main" id="{1C4502FD-FC19-46F2-862C-FF7B2A27923B}"/>
              </a:ext>
            </a:extLst>
          </p:cNvPr>
          <p:cNvGrpSpPr/>
          <p:nvPr/>
        </p:nvGrpSpPr>
        <p:grpSpPr>
          <a:xfrm>
            <a:off x="10283587" y="2377178"/>
            <a:ext cx="1666166" cy="3416193"/>
            <a:chOff x="10222171" y="2377178"/>
            <a:chExt cx="1666166" cy="3416193"/>
          </a:xfrm>
        </p:grpSpPr>
        <p:sp>
          <p:nvSpPr>
            <p:cNvPr id="13" name="TextBox 12">
              <a:extLst>
                <a:ext uri="{FF2B5EF4-FFF2-40B4-BE49-F238E27FC236}">
                  <a16:creationId xmlns:a16="http://schemas.microsoft.com/office/drawing/2014/main" id="{2841521D-5432-449F-AC93-35FB45FB1C5A}"/>
                </a:ext>
              </a:extLst>
            </p:cNvPr>
            <p:cNvSpPr txBox="1"/>
            <p:nvPr/>
          </p:nvSpPr>
          <p:spPr>
            <a:xfrm>
              <a:off x="10816005" y="2718049"/>
              <a:ext cx="1069074" cy="338554"/>
            </a:xfrm>
            <a:prstGeom prst="rect">
              <a:avLst/>
            </a:prstGeom>
            <a:solidFill>
              <a:schemeClr val="bg1"/>
            </a:solidFill>
          </p:spPr>
          <p:txBody>
            <a:bodyPr wrap="square" rtlCol="0">
              <a:spAutoFit/>
            </a:bodyPr>
            <a:lstStyle/>
            <a:p>
              <a:r>
                <a:rPr lang="en-US" sz="1600" dirty="0">
                  <a:latin typeface="Roboto" pitchFamily="2" charset="0"/>
                  <a:ea typeface="Roboto" pitchFamily="2" charset="0"/>
                </a:rPr>
                <a:t>Boomer</a:t>
              </a:r>
            </a:p>
          </p:txBody>
        </p:sp>
        <p:sp>
          <p:nvSpPr>
            <p:cNvPr id="14" name="TextBox 13">
              <a:extLst>
                <a:ext uri="{FF2B5EF4-FFF2-40B4-BE49-F238E27FC236}">
                  <a16:creationId xmlns:a16="http://schemas.microsoft.com/office/drawing/2014/main" id="{D2F8CBC3-AE7C-4AC8-BD35-26F4A50164F9}"/>
                </a:ext>
              </a:extLst>
            </p:cNvPr>
            <p:cNvSpPr txBox="1"/>
            <p:nvPr/>
          </p:nvSpPr>
          <p:spPr>
            <a:xfrm>
              <a:off x="10816005" y="3663689"/>
              <a:ext cx="1069074" cy="338554"/>
            </a:xfrm>
            <a:prstGeom prst="rect">
              <a:avLst/>
            </a:prstGeom>
            <a:solidFill>
              <a:schemeClr val="bg1"/>
            </a:solidFill>
          </p:spPr>
          <p:txBody>
            <a:bodyPr wrap="square" rtlCol="0">
              <a:spAutoFit/>
            </a:bodyPr>
            <a:lstStyle/>
            <a:p>
              <a:r>
                <a:rPr lang="en-US" sz="1600" dirty="0">
                  <a:latin typeface="Roboto" pitchFamily="2" charset="0"/>
                  <a:ea typeface="Roboto" pitchFamily="2" charset="0"/>
                </a:rPr>
                <a:t>Gen X</a:t>
              </a:r>
            </a:p>
          </p:txBody>
        </p:sp>
        <p:sp>
          <p:nvSpPr>
            <p:cNvPr id="15" name="TextBox 14">
              <a:extLst>
                <a:ext uri="{FF2B5EF4-FFF2-40B4-BE49-F238E27FC236}">
                  <a16:creationId xmlns:a16="http://schemas.microsoft.com/office/drawing/2014/main" id="{A3E87688-84D3-4560-8AD8-3D231B81E35F}"/>
                </a:ext>
              </a:extLst>
            </p:cNvPr>
            <p:cNvSpPr txBox="1"/>
            <p:nvPr/>
          </p:nvSpPr>
          <p:spPr>
            <a:xfrm>
              <a:off x="10818326" y="4457966"/>
              <a:ext cx="1069074" cy="338554"/>
            </a:xfrm>
            <a:prstGeom prst="rect">
              <a:avLst/>
            </a:prstGeom>
            <a:solidFill>
              <a:schemeClr val="bg1"/>
            </a:solidFill>
          </p:spPr>
          <p:txBody>
            <a:bodyPr wrap="square" rtlCol="0">
              <a:spAutoFit/>
            </a:bodyPr>
            <a:lstStyle/>
            <a:p>
              <a:r>
                <a:rPr lang="en-US" sz="1600" dirty="0">
                  <a:latin typeface="Roboto" pitchFamily="2" charset="0"/>
                  <a:ea typeface="Roboto" pitchFamily="2" charset="0"/>
                </a:rPr>
                <a:t>Millennial</a:t>
              </a:r>
            </a:p>
          </p:txBody>
        </p:sp>
        <p:sp>
          <p:nvSpPr>
            <p:cNvPr id="16" name="TextBox 15">
              <a:extLst>
                <a:ext uri="{FF2B5EF4-FFF2-40B4-BE49-F238E27FC236}">
                  <a16:creationId xmlns:a16="http://schemas.microsoft.com/office/drawing/2014/main" id="{B51E5FD2-DF08-45C6-88C7-88BEF57BBED5}"/>
                </a:ext>
              </a:extLst>
            </p:cNvPr>
            <p:cNvSpPr txBox="1"/>
            <p:nvPr/>
          </p:nvSpPr>
          <p:spPr>
            <a:xfrm>
              <a:off x="10819263" y="5252244"/>
              <a:ext cx="1069074" cy="338554"/>
            </a:xfrm>
            <a:prstGeom prst="rect">
              <a:avLst/>
            </a:prstGeom>
            <a:solidFill>
              <a:schemeClr val="bg1"/>
            </a:solidFill>
          </p:spPr>
          <p:txBody>
            <a:bodyPr wrap="square" rtlCol="0">
              <a:spAutoFit/>
            </a:bodyPr>
            <a:lstStyle/>
            <a:p>
              <a:r>
                <a:rPr lang="en-US" sz="1600" dirty="0">
                  <a:latin typeface="Roboto" pitchFamily="2" charset="0"/>
                  <a:ea typeface="Roboto" pitchFamily="2" charset="0"/>
                </a:rPr>
                <a:t>Gen Y</a:t>
              </a:r>
            </a:p>
          </p:txBody>
        </p:sp>
        <p:sp>
          <p:nvSpPr>
            <p:cNvPr id="23" name="Right Brace 22">
              <a:extLst>
                <a:ext uri="{FF2B5EF4-FFF2-40B4-BE49-F238E27FC236}">
                  <a16:creationId xmlns:a16="http://schemas.microsoft.com/office/drawing/2014/main" id="{713CFFC3-44E4-4351-8053-F1F7BFB759D7}"/>
                </a:ext>
              </a:extLst>
            </p:cNvPr>
            <p:cNvSpPr/>
            <p:nvPr/>
          </p:nvSpPr>
          <p:spPr>
            <a:xfrm>
              <a:off x="10222172" y="5049672"/>
              <a:ext cx="514067" cy="74369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095BBE4E-9C25-4DE4-BA53-E9D29AD79A45}"/>
                </a:ext>
              </a:extLst>
            </p:cNvPr>
            <p:cNvSpPr/>
            <p:nvPr/>
          </p:nvSpPr>
          <p:spPr>
            <a:xfrm>
              <a:off x="10222171" y="4267275"/>
              <a:ext cx="514067" cy="74369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30431E52-437F-4632-BE8D-87F36E9FEA34}"/>
                </a:ext>
              </a:extLst>
            </p:cNvPr>
            <p:cNvSpPr/>
            <p:nvPr/>
          </p:nvSpPr>
          <p:spPr>
            <a:xfrm>
              <a:off x="10230485" y="3429000"/>
              <a:ext cx="514067" cy="799578"/>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204DC79E-78C7-42FA-8D42-D2BF9FB691F3}"/>
                </a:ext>
              </a:extLst>
            </p:cNvPr>
            <p:cNvSpPr/>
            <p:nvPr/>
          </p:nvSpPr>
          <p:spPr>
            <a:xfrm>
              <a:off x="10230485" y="2377178"/>
              <a:ext cx="514067" cy="101552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TextBox 27">
            <a:extLst>
              <a:ext uri="{FF2B5EF4-FFF2-40B4-BE49-F238E27FC236}">
                <a16:creationId xmlns:a16="http://schemas.microsoft.com/office/drawing/2014/main" id="{E97A53F2-6ED8-498B-A4CB-4D0A7D460477}"/>
              </a:ext>
            </a:extLst>
          </p:cNvPr>
          <p:cNvSpPr txBox="1"/>
          <p:nvPr/>
        </p:nvSpPr>
        <p:spPr>
          <a:xfrm>
            <a:off x="5795696" y="6600374"/>
            <a:ext cx="4393333" cy="261610"/>
          </a:xfrm>
          <a:prstGeom prst="rect">
            <a:avLst/>
          </a:prstGeom>
          <a:noFill/>
        </p:spPr>
        <p:txBody>
          <a:bodyPr wrap="square" rtlCol="0">
            <a:spAutoFit/>
          </a:bodyPr>
          <a:lstStyle/>
          <a:p>
            <a:r>
              <a:rPr lang="en-US" sz="1100" i="1" dirty="0">
                <a:latin typeface="Arial Narrow" panose="020B0606020202030204" pitchFamily="34" charset="0"/>
                <a:ea typeface="Roboto" pitchFamily="2" charset="0"/>
              </a:rPr>
              <a:t>Source: US Census Bureau, American Community Survey 2013-2018</a:t>
            </a:r>
          </a:p>
        </p:txBody>
      </p:sp>
    </p:spTree>
    <p:extLst>
      <p:ext uri="{BB962C8B-B14F-4D97-AF65-F5344CB8AC3E}">
        <p14:creationId xmlns:p14="http://schemas.microsoft.com/office/powerpoint/2010/main" val="391680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POPULATION CHANGES</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590676"/>
            <a:ext cx="5975111" cy="4351338"/>
          </a:xfrm>
        </p:spPr>
        <p:txBody>
          <a:bodyPr/>
          <a:lstStyle/>
          <a:p>
            <a:pPr marL="0" indent="0">
              <a:buNone/>
            </a:pPr>
            <a:r>
              <a:rPr lang="en-US" b="1" dirty="0">
                <a:solidFill>
                  <a:srgbClr val="CC0099"/>
                </a:solidFill>
                <a:ea typeface="Roboto Cn" pitchFamily="2" charset="0"/>
              </a:rPr>
              <a:t>State demographers project population contraction in most LCRVR communities. </a:t>
            </a:r>
          </a:p>
          <a:p>
            <a:r>
              <a:rPr lang="en-US" sz="2400" dirty="0">
                <a:ea typeface="Roboto Cn" pitchFamily="2" charset="0"/>
              </a:rPr>
              <a:t>Only Cromwell, Lyme, Middletown, and Portland are expected to grow.</a:t>
            </a:r>
          </a:p>
          <a:p>
            <a:r>
              <a:rPr lang="en-US" sz="2400" dirty="0">
                <a:ea typeface="Roboto Cn" pitchFamily="2" charset="0"/>
              </a:rPr>
              <a:t>Clinton, Deep River, Essex, Killingworth, and Old Saybrook are expected to contract the most</a:t>
            </a:r>
          </a:p>
          <a:p>
            <a:r>
              <a:rPr lang="en-US" sz="2400" i="1" dirty="0">
                <a:ea typeface="Roboto Cn" pitchFamily="2" charset="0"/>
              </a:rPr>
              <a:t>These projections are now several years old, and these trends may have since changed, especially considering migration related to COVID-19</a:t>
            </a:r>
          </a:p>
        </p:txBody>
      </p:sp>
      <p:pic>
        <p:nvPicPr>
          <p:cNvPr id="5" name="Picture 4">
            <a:extLst>
              <a:ext uri="{FF2B5EF4-FFF2-40B4-BE49-F238E27FC236}">
                <a16:creationId xmlns:a16="http://schemas.microsoft.com/office/drawing/2014/main" id="{8ED3B843-FB6F-4A37-AB35-E3C0A5818F35}"/>
              </a:ext>
            </a:extLst>
          </p:cNvPr>
          <p:cNvPicPr>
            <a:picLocks noChangeAspect="1"/>
          </p:cNvPicPr>
          <p:nvPr/>
        </p:nvPicPr>
        <p:blipFill>
          <a:blip r:embed="rId2"/>
          <a:stretch>
            <a:fillRect/>
          </a:stretch>
        </p:blipFill>
        <p:spPr>
          <a:xfrm>
            <a:off x="7065864" y="1246909"/>
            <a:ext cx="4688259" cy="5611091"/>
          </a:xfrm>
          <a:prstGeom prst="rect">
            <a:avLst/>
          </a:prstGeom>
        </p:spPr>
      </p:pic>
    </p:spTree>
    <p:extLst>
      <p:ext uri="{BB962C8B-B14F-4D97-AF65-F5344CB8AC3E}">
        <p14:creationId xmlns:p14="http://schemas.microsoft.com/office/powerpoint/2010/main" val="38908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dirty="0"/>
              <a:t>HOUSEHOLD COMPOSITION</a:t>
            </a:r>
          </a:p>
        </p:txBody>
      </p:sp>
      <p:sp>
        <p:nvSpPr>
          <p:cNvPr id="7" name="Content Placeholder 2">
            <a:extLst>
              <a:ext uri="{FF2B5EF4-FFF2-40B4-BE49-F238E27FC236}">
                <a16:creationId xmlns:a16="http://schemas.microsoft.com/office/drawing/2014/main" id="{C420804F-1E04-4475-8B7D-D8B765ABEC7D}"/>
              </a:ext>
            </a:extLst>
          </p:cNvPr>
          <p:cNvSpPr txBox="1">
            <a:spLocks/>
          </p:cNvSpPr>
          <p:nvPr/>
        </p:nvSpPr>
        <p:spPr>
          <a:xfrm>
            <a:off x="838200" y="1590676"/>
            <a:ext cx="10515600" cy="1180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C0099"/>
                </a:solidFill>
                <a:latin typeface="Arial Narrow" panose="020B0606020202030204" pitchFamily="34" charset="0"/>
                <a:ea typeface="Roboto Cn" pitchFamily="2" charset="0"/>
              </a:rPr>
              <a:t>Household size in the Region is slightly lower than the Statewide average</a:t>
            </a:r>
          </a:p>
          <a:p>
            <a:pPr marL="0" indent="0">
              <a:buFont typeface="Arial" panose="020B0604020202020204" pitchFamily="34" charset="0"/>
              <a:buNone/>
            </a:pPr>
            <a:endParaRPr lang="en-US" b="1" dirty="0">
              <a:solidFill>
                <a:srgbClr val="CC0099"/>
              </a:solidFill>
              <a:latin typeface="Arial Narrow" panose="020B0606020202030204" pitchFamily="34" charset="0"/>
              <a:ea typeface="Roboto Cn" pitchFamily="2" charset="0"/>
            </a:endParaRPr>
          </a:p>
        </p:txBody>
      </p:sp>
      <p:grpSp>
        <p:nvGrpSpPr>
          <p:cNvPr id="29" name="Group 28">
            <a:extLst>
              <a:ext uri="{FF2B5EF4-FFF2-40B4-BE49-F238E27FC236}">
                <a16:creationId xmlns:a16="http://schemas.microsoft.com/office/drawing/2014/main" id="{A14A944A-AA4B-4130-804A-7804C4C8E8E9}"/>
              </a:ext>
            </a:extLst>
          </p:cNvPr>
          <p:cNvGrpSpPr/>
          <p:nvPr/>
        </p:nvGrpSpPr>
        <p:grpSpPr>
          <a:xfrm>
            <a:off x="6160419" y="2971800"/>
            <a:ext cx="2470520" cy="2473349"/>
            <a:chOff x="2310314" y="2971800"/>
            <a:chExt cx="2470520" cy="2473349"/>
          </a:xfrm>
        </p:grpSpPr>
        <p:pic>
          <p:nvPicPr>
            <p:cNvPr id="8" name="Graphic 7" descr="Man with solid fill">
              <a:extLst>
                <a:ext uri="{FF2B5EF4-FFF2-40B4-BE49-F238E27FC236}">
                  <a16:creationId xmlns:a16="http://schemas.microsoft.com/office/drawing/2014/main" id="{BB57E09F-9B4D-43FD-BC25-D3201038251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780"/>
            <a:stretch/>
          </p:blipFill>
          <p:spPr>
            <a:xfrm>
              <a:off x="3538718" y="2971800"/>
              <a:ext cx="1242116" cy="2473349"/>
            </a:xfrm>
            <a:prstGeom prst="rect">
              <a:avLst/>
            </a:prstGeom>
          </p:spPr>
        </p:pic>
        <p:grpSp>
          <p:nvGrpSpPr>
            <p:cNvPr id="18" name="Group 17">
              <a:extLst>
                <a:ext uri="{FF2B5EF4-FFF2-40B4-BE49-F238E27FC236}">
                  <a16:creationId xmlns:a16="http://schemas.microsoft.com/office/drawing/2014/main" id="{4CA4C11C-EFF3-4636-B06F-F6FEB06F3382}"/>
                </a:ext>
              </a:extLst>
            </p:cNvPr>
            <p:cNvGrpSpPr/>
            <p:nvPr/>
          </p:nvGrpSpPr>
          <p:grpSpPr>
            <a:xfrm>
              <a:off x="2310314" y="3049092"/>
              <a:ext cx="2091991" cy="2318764"/>
              <a:chOff x="2310314" y="3049092"/>
              <a:chExt cx="2091991" cy="2318764"/>
            </a:xfrm>
          </p:grpSpPr>
          <p:grpSp>
            <p:nvGrpSpPr>
              <p:cNvPr id="5" name="Graphic 3" descr="Man with solid fill">
                <a:extLst>
                  <a:ext uri="{FF2B5EF4-FFF2-40B4-BE49-F238E27FC236}">
                    <a16:creationId xmlns:a16="http://schemas.microsoft.com/office/drawing/2014/main" id="{0876746B-F19A-450E-BF93-6CDF35E7AACE}"/>
                  </a:ext>
                </a:extLst>
              </p:cNvPr>
              <p:cNvGrpSpPr/>
              <p:nvPr/>
            </p:nvGrpSpPr>
            <p:grpSpPr>
              <a:xfrm>
                <a:off x="3268687" y="3049092"/>
                <a:ext cx="1133618" cy="2318764"/>
                <a:chOff x="3268687" y="3049092"/>
                <a:chExt cx="1133618" cy="2318764"/>
              </a:xfrm>
              <a:solidFill>
                <a:srgbClr val="000000"/>
              </a:solidFill>
            </p:grpSpPr>
            <p:sp>
              <p:nvSpPr>
                <p:cNvPr id="10" name="Freeform: Shape 9">
                  <a:extLst>
                    <a:ext uri="{FF2B5EF4-FFF2-40B4-BE49-F238E27FC236}">
                      <a16:creationId xmlns:a16="http://schemas.microsoft.com/office/drawing/2014/main" id="{BB889F03-D73B-44BD-8E83-80280B5F5C7D}"/>
                    </a:ext>
                  </a:extLst>
                </p:cNvPr>
                <p:cNvSpPr/>
                <p:nvPr/>
              </p:nvSpPr>
              <p:spPr>
                <a:xfrm>
                  <a:off x="3629384" y="3049092"/>
                  <a:ext cx="412224" cy="412224"/>
                </a:xfrm>
                <a:custGeom>
                  <a:avLst/>
                  <a:gdLst>
                    <a:gd name="connsiteX0" fmla="*/ 412225 w 412224"/>
                    <a:gd name="connsiteY0" fmla="*/ 206112 h 412224"/>
                    <a:gd name="connsiteX1" fmla="*/ 206112 w 412224"/>
                    <a:gd name="connsiteY1" fmla="*/ 412225 h 412224"/>
                    <a:gd name="connsiteX2" fmla="*/ 0 w 412224"/>
                    <a:gd name="connsiteY2" fmla="*/ 206112 h 412224"/>
                    <a:gd name="connsiteX3" fmla="*/ 206112 w 412224"/>
                    <a:gd name="connsiteY3" fmla="*/ 0 h 412224"/>
                    <a:gd name="connsiteX4" fmla="*/ 412225 w 412224"/>
                    <a:gd name="connsiteY4" fmla="*/ 206112 h 41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24" h="412224">
                      <a:moveTo>
                        <a:pt x="412225" y="206112"/>
                      </a:moveTo>
                      <a:cubicBezTo>
                        <a:pt x="412225" y="319945"/>
                        <a:pt x="319945" y="412225"/>
                        <a:pt x="206112" y="412225"/>
                      </a:cubicBezTo>
                      <a:cubicBezTo>
                        <a:pt x="92280" y="412225"/>
                        <a:pt x="0" y="319945"/>
                        <a:pt x="0" y="206112"/>
                      </a:cubicBezTo>
                      <a:cubicBezTo>
                        <a:pt x="0" y="92280"/>
                        <a:pt x="92280" y="0"/>
                        <a:pt x="206112" y="0"/>
                      </a:cubicBezTo>
                      <a:cubicBezTo>
                        <a:pt x="319945" y="0"/>
                        <a:pt x="412225" y="92280"/>
                        <a:pt x="412225" y="206112"/>
                      </a:cubicBezTo>
                      <a:close/>
                    </a:path>
                  </a:pathLst>
                </a:custGeom>
                <a:solidFill>
                  <a:srgbClr val="000000"/>
                </a:solidFill>
                <a:ln w="2569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452FBBA-7376-427F-9F1E-748F2E1286D4}"/>
                    </a:ext>
                  </a:extLst>
                </p:cNvPr>
                <p:cNvSpPr/>
                <p:nvPr/>
              </p:nvSpPr>
              <p:spPr>
                <a:xfrm>
                  <a:off x="3268687" y="3512845"/>
                  <a:ext cx="1133618" cy="1855011"/>
                </a:xfrm>
                <a:custGeom>
                  <a:avLst/>
                  <a:gdLst>
                    <a:gd name="connsiteX0" fmla="*/ 1128466 w 1133618"/>
                    <a:gd name="connsiteY0" fmla="*/ 803838 h 1855011"/>
                    <a:gd name="connsiteX1" fmla="*/ 984187 w 1133618"/>
                    <a:gd name="connsiteY1" fmla="*/ 190654 h 1855011"/>
                    <a:gd name="connsiteX2" fmla="*/ 953270 w 1133618"/>
                    <a:gd name="connsiteY2" fmla="*/ 133973 h 1855011"/>
                    <a:gd name="connsiteX3" fmla="*/ 736852 w 1133618"/>
                    <a:gd name="connsiteY3" fmla="*/ 20611 h 1855011"/>
                    <a:gd name="connsiteX4" fmla="*/ 566809 w 1133618"/>
                    <a:gd name="connsiteY4" fmla="*/ 0 h 1855011"/>
                    <a:gd name="connsiteX5" fmla="*/ 396766 w 1133618"/>
                    <a:gd name="connsiteY5" fmla="*/ 25764 h 1855011"/>
                    <a:gd name="connsiteX6" fmla="*/ 180348 w 1133618"/>
                    <a:gd name="connsiteY6" fmla="*/ 139126 h 1855011"/>
                    <a:gd name="connsiteX7" fmla="*/ 149431 w 1133618"/>
                    <a:gd name="connsiteY7" fmla="*/ 195807 h 1855011"/>
                    <a:gd name="connsiteX8" fmla="*/ 5153 w 1133618"/>
                    <a:gd name="connsiteY8" fmla="*/ 808991 h 1855011"/>
                    <a:gd name="connsiteX9" fmla="*/ 0 w 1133618"/>
                    <a:gd name="connsiteY9" fmla="*/ 834755 h 1855011"/>
                    <a:gd name="connsiteX10" fmla="*/ 103056 w 1133618"/>
                    <a:gd name="connsiteY10" fmla="*/ 937812 h 1855011"/>
                    <a:gd name="connsiteX11" fmla="*/ 200960 w 1133618"/>
                    <a:gd name="connsiteY11" fmla="*/ 860519 h 1855011"/>
                    <a:gd name="connsiteX12" fmla="*/ 309169 w 1133618"/>
                    <a:gd name="connsiteY12" fmla="*/ 412225 h 1855011"/>
                    <a:gd name="connsiteX13" fmla="*/ 309169 w 1133618"/>
                    <a:gd name="connsiteY13" fmla="*/ 1855012 h 1855011"/>
                    <a:gd name="connsiteX14" fmla="*/ 515281 w 1133618"/>
                    <a:gd name="connsiteY14" fmla="*/ 1855012 h 1855011"/>
                    <a:gd name="connsiteX15" fmla="*/ 515281 w 1133618"/>
                    <a:gd name="connsiteY15" fmla="*/ 927506 h 1855011"/>
                    <a:gd name="connsiteX16" fmla="*/ 618337 w 1133618"/>
                    <a:gd name="connsiteY16" fmla="*/ 927506 h 1855011"/>
                    <a:gd name="connsiteX17" fmla="*/ 618337 w 1133618"/>
                    <a:gd name="connsiteY17" fmla="*/ 1855012 h 1855011"/>
                    <a:gd name="connsiteX18" fmla="*/ 824450 w 1133618"/>
                    <a:gd name="connsiteY18" fmla="*/ 1855012 h 1855011"/>
                    <a:gd name="connsiteX19" fmla="*/ 824450 w 1133618"/>
                    <a:gd name="connsiteY19" fmla="*/ 407072 h 1855011"/>
                    <a:gd name="connsiteX20" fmla="*/ 932659 w 1133618"/>
                    <a:gd name="connsiteY20" fmla="*/ 855367 h 1855011"/>
                    <a:gd name="connsiteX21" fmla="*/ 1030562 w 1133618"/>
                    <a:gd name="connsiteY21" fmla="*/ 932659 h 1855011"/>
                    <a:gd name="connsiteX22" fmla="*/ 1133618 w 1133618"/>
                    <a:gd name="connsiteY22" fmla="*/ 829603 h 1855011"/>
                    <a:gd name="connsiteX23" fmla="*/ 1128466 w 1133618"/>
                    <a:gd name="connsiteY23" fmla="*/ 803838 h 185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3618" h="1855011">
                      <a:moveTo>
                        <a:pt x="1128466" y="803838"/>
                      </a:moveTo>
                      <a:lnTo>
                        <a:pt x="984187" y="190654"/>
                      </a:lnTo>
                      <a:cubicBezTo>
                        <a:pt x="979034" y="170043"/>
                        <a:pt x="968728" y="149431"/>
                        <a:pt x="953270" y="133973"/>
                      </a:cubicBezTo>
                      <a:cubicBezTo>
                        <a:pt x="891436" y="82445"/>
                        <a:pt x="819297" y="46375"/>
                        <a:pt x="736852" y="20611"/>
                      </a:cubicBezTo>
                      <a:cubicBezTo>
                        <a:pt x="680171" y="10306"/>
                        <a:pt x="623490" y="0"/>
                        <a:pt x="566809" y="0"/>
                      </a:cubicBezTo>
                      <a:cubicBezTo>
                        <a:pt x="510128" y="0"/>
                        <a:pt x="453447" y="10306"/>
                        <a:pt x="396766" y="25764"/>
                      </a:cubicBezTo>
                      <a:cubicBezTo>
                        <a:pt x="314321" y="46375"/>
                        <a:pt x="242182" y="87598"/>
                        <a:pt x="180348" y="139126"/>
                      </a:cubicBezTo>
                      <a:cubicBezTo>
                        <a:pt x="164890" y="154584"/>
                        <a:pt x="154584" y="175196"/>
                        <a:pt x="149431" y="195807"/>
                      </a:cubicBezTo>
                      <a:lnTo>
                        <a:pt x="5153" y="808991"/>
                      </a:lnTo>
                      <a:cubicBezTo>
                        <a:pt x="5153" y="814144"/>
                        <a:pt x="0" y="824450"/>
                        <a:pt x="0" y="834755"/>
                      </a:cubicBezTo>
                      <a:cubicBezTo>
                        <a:pt x="0" y="891436"/>
                        <a:pt x="46375" y="937812"/>
                        <a:pt x="103056" y="937812"/>
                      </a:cubicBezTo>
                      <a:cubicBezTo>
                        <a:pt x="149431" y="937812"/>
                        <a:pt x="190654" y="901742"/>
                        <a:pt x="200960" y="860519"/>
                      </a:cubicBezTo>
                      <a:lnTo>
                        <a:pt x="309169" y="412225"/>
                      </a:lnTo>
                      <a:lnTo>
                        <a:pt x="309169" y="1855012"/>
                      </a:lnTo>
                      <a:lnTo>
                        <a:pt x="515281" y="1855012"/>
                      </a:lnTo>
                      <a:lnTo>
                        <a:pt x="515281" y="927506"/>
                      </a:lnTo>
                      <a:lnTo>
                        <a:pt x="618337" y="927506"/>
                      </a:lnTo>
                      <a:lnTo>
                        <a:pt x="618337" y="1855012"/>
                      </a:lnTo>
                      <a:lnTo>
                        <a:pt x="824450" y="1855012"/>
                      </a:lnTo>
                      <a:lnTo>
                        <a:pt x="824450" y="407072"/>
                      </a:lnTo>
                      <a:lnTo>
                        <a:pt x="932659" y="855367"/>
                      </a:lnTo>
                      <a:cubicBezTo>
                        <a:pt x="942964" y="896589"/>
                        <a:pt x="984187" y="932659"/>
                        <a:pt x="1030562" y="932659"/>
                      </a:cubicBezTo>
                      <a:cubicBezTo>
                        <a:pt x="1087243" y="932659"/>
                        <a:pt x="1133618" y="886283"/>
                        <a:pt x="1133618" y="829603"/>
                      </a:cubicBezTo>
                      <a:cubicBezTo>
                        <a:pt x="1133618" y="819297"/>
                        <a:pt x="1128466" y="808991"/>
                        <a:pt x="1128466" y="803838"/>
                      </a:cubicBezTo>
                      <a:close/>
                    </a:path>
                  </a:pathLst>
                </a:custGeom>
                <a:solidFill>
                  <a:srgbClr val="000000"/>
                </a:solidFill>
                <a:ln w="25698" cap="flat">
                  <a:noFill/>
                  <a:prstDash val="solid"/>
                  <a:miter/>
                </a:ln>
              </p:spPr>
              <p:txBody>
                <a:bodyPr rtlCol="0" anchor="ctr"/>
                <a:lstStyle/>
                <a:p>
                  <a:endParaRPr lang="en-US"/>
                </a:p>
              </p:txBody>
            </p:sp>
          </p:grpSp>
          <p:grpSp>
            <p:nvGrpSpPr>
              <p:cNvPr id="12" name="Graphic 5" descr="Man with solid fill">
                <a:extLst>
                  <a:ext uri="{FF2B5EF4-FFF2-40B4-BE49-F238E27FC236}">
                    <a16:creationId xmlns:a16="http://schemas.microsoft.com/office/drawing/2014/main" id="{2779CFBB-237F-4544-9A12-6BAA04765BAC}"/>
                  </a:ext>
                </a:extLst>
              </p:cNvPr>
              <p:cNvGrpSpPr/>
              <p:nvPr/>
            </p:nvGrpSpPr>
            <p:grpSpPr>
              <a:xfrm>
                <a:off x="2310314" y="3049092"/>
                <a:ext cx="1133618" cy="2318764"/>
                <a:chOff x="2310314" y="3049092"/>
                <a:chExt cx="1133618" cy="2318764"/>
              </a:xfrm>
              <a:solidFill>
                <a:srgbClr val="000000"/>
              </a:solidFill>
            </p:grpSpPr>
            <p:sp>
              <p:nvSpPr>
                <p:cNvPr id="13" name="Freeform: Shape 12">
                  <a:extLst>
                    <a:ext uri="{FF2B5EF4-FFF2-40B4-BE49-F238E27FC236}">
                      <a16:creationId xmlns:a16="http://schemas.microsoft.com/office/drawing/2014/main" id="{29E68486-80D3-4017-ABA4-00762F305254}"/>
                    </a:ext>
                  </a:extLst>
                </p:cNvPr>
                <p:cNvSpPr/>
                <p:nvPr/>
              </p:nvSpPr>
              <p:spPr>
                <a:xfrm>
                  <a:off x="2671011" y="3049092"/>
                  <a:ext cx="412224" cy="412224"/>
                </a:xfrm>
                <a:custGeom>
                  <a:avLst/>
                  <a:gdLst>
                    <a:gd name="connsiteX0" fmla="*/ 412225 w 412224"/>
                    <a:gd name="connsiteY0" fmla="*/ 206112 h 412224"/>
                    <a:gd name="connsiteX1" fmla="*/ 206112 w 412224"/>
                    <a:gd name="connsiteY1" fmla="*/ 412225 h 412224"/>
                    <a:gd name="connsiteX2" fmla="*/ 0 w 412224"/>
                    <a:gd name="connsiteY2" fmla="*/ 206112 h 412224"/>
                    <a:gd name="connsiteX3" fmla="*/ 206112 w 412224"/>
                    <a:gd name="connsiteY3" fmla="*/ 0 h 412224"/>
                    <a:gd name="connsiteX4" fmla="*/ 412225 w 412224"/>
                    <a:gd name="connsiteY4" fmla="*/ 206112 h 41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24" h="412224">
                      <a:moveTo>
                        <a:pt x="412225" y="206112"/>
                      </a:moveTo>
                      <a:cubicBezTo>
                        <a:pt x="412225" y="319945"/>
                        <a:pt x="319945" y="412225"/>
                        <a:pt x="206112" y="412225"/>
                      </a:cubicBezTo>
                      <a:cubicBezTo>
                        <a:pt x="92280" y="412225"/>
                        <a:pt x="0" y="319945"/>
                        <a:pt x="0" y="206112"/>
                      </a:cubicBezTo>
                      <a:cubicBezTo>
                        <a:pt x="0" y="92280"/>
                        <a:pt x="92280" y="0"/>
                        <a:pt x="206112" y="0"/>
                      </a:cubicBezTo>
                      <a:cubicBezTo>
                        <a:pt x="319945" y="0"/>
                        <a:pt x="412225" y="92280"/>
                        <a:pt x="412225" y="206112"/>
                      </a:cubicBezTo>
                      <a:close/>
                    </a:path>
                  </a:pathLst>
                </a:custGeom>
                <a:solidFill>
                  <a:srgbClr val="000000"/>
                </a:solidFill>
                <a:ln w="2569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FEB6CCC-2FED-494E-A517-4B4363915EAF}"/>
                    </a:ext>
                  </a:extLst>
                </p:cNvPr>
                <p:cNvSpPr/>
                <p:nvPr/>
              </p:nvSpPr>
              <p:spPr>
                <a:xfrm>
                  <a:off x="2310314" y="3512845"/>
                  <a:ext cx="1133618" cy="1855011"/>
                </a:xfrm>
                <a:custGeom>
                  <a:avLst/>
                  <a:gdLst>
                    <a:gd name="connsiteX0" fmla="*/ 1128466 w 1133618"/>
                    <a:gd name="connsiteY0" fmla="*/ 803838 h 1855011"/>
                    <a:gd name="connsiteX1" fmla="*/ 984187 w 1133618"/>
                    <a:gd name="connsiteY1" fmla="*/ 190654 h 1855011"/>
                    <a:gd name="connsiteX2" fmla="*/ 953270 w 1133618"/>
                    <a:gd name="connsiteY2" fmla="*/ 133973 h 1855011"/>
                    <a:gd name="connsiteX3" fmla="*/ 736852 w 1133618"/>
                    <a:gd name="connsiteY3" fmla="*/ 20611 h 1855011"/>
                    <a:gd name="connsiteX4" fmla="*/ 566809 w 1133618"/>
                    <a:gd name="connsiteY4" fmla="*/ 0 h 1855011"/>
                    <a:gd name="connsiteX5" fmla="*/ 396766 w 1133618"/>
                    <a:gd name="connsiteY5" fmla="*/ 25764 h 1855011"/>
                    <a:gd name="connsiteX6" fmla="*/ 180348 w 1133618"/>
                    <a:gd name="connsiteY6" fmla="*/ 139126 h 1855011"/>
                    <a:gd name="connsiteX7" fmla="*/ 149431 w 1133618"/>
                    <a:gd name="connsiteY7" fmla="*/ 195807 h 1855011"/>
                    <a:gd name="connsiteX8" fmla="*/ 5153 w 1133618"/>
                    <a:gd name="connsiteY8" fmla="*/ 808991 h 1855011"/>
                    <a:gd name="connsiteX9" fmla="*/ 0 w 1133618"/>
                    <a:gd name="connsiteY9" fmla="*/ 834755 h 1855011"/>
                    <a:gd name="connsiteX10" fmla="*/ 103056 w 1133618"/>
                    <a:gd name="connsiteY10" fmla="*/ 937812 h 1855011"/>
                    <a:gd name="connsiteX11" fmla="*/ 200960 w 1133618"/>
                    <a:gd name="connsiteY11" fmla="*/ 860519 h 1855011"/>
                    <a:gd name="connsiteX12" fmla="*/ 309169 w 1133618"/>
                    <a:gd name="connsiteY12" fmla="*/ 412225 h 1855011"/>
                    <a:gd name="connsiteX13" fmla="*/ 309169 w 1133618"/>
                    <a:gd name="connsiteY13" fmla="*/ 1855012 h 1855011"/>
                    <a:gd name="connsiteX14" fmla="*/ 515281 w 1133618"/>
                    <a:gd name="connsiteY14" fmla="*/ 1855012 h 1855011"/>
                    <a:gd name="connsiteX15" fmla="*/ 515281 w 1133618"/>
                    <a:gd name="connsiteY15" fmla="*/ 927506 h 1855011"/>
                    <a:gd name="connsiteX16" fmla="*/ 618337 w 1133618"/>
                    <a:gd name="connsiteY16" fmla="*/ 927506 h 1855011"/>
                    <a:gd name="connsiteX17" fmla="*/ 618337 w 1133618"/>
                    <a:gd name="connsiteY17" fmla="*/ 1855012 h 1855011"/>
                    <a:gd name="connsiteX18" fmla="*/ 824450 w 1133618"/>
                    <a:gd name="connsiteY18" fmla="*/ 1855012 h 1855011"/>
                    <a:gd name="connsiteX19" fmla="*/ 824450 w 1133618"/>
                    <a:gd name="connsiteY19" fmla="*/ 407072 h 1855011"/>
                    <a:gd name="connsiteX20" fmla="*/ 932659 w 1133618"/>
                    <a:gd name="connsiteY20" fmla="*/ 855367 h 1855011"/>
                    <a:gd name="connsiteX21" fmla="*/ 1030562 w 1133618"/>
                    <a:gd name="connsiteY21" fmla="*/ 932659 h 1855011"/>
                    <a:gd name="connsiteX22" fmla="*/ 1133618 w 1133618"/>
                    <a:gd name="connsiteY22" fmla="*/ 829603 h 1855011"/>
                    <a:gd name="connsiteX23" fmla="*/ 1128466 w 1133618"/>
                    <a:gd name="connsiteY23" fmla="*/ 803838 h 185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3618" h="1855011">
                      <a:moveTo>
                        <a:pt x="1128466" y="803838"/>
                      </a:moveTo>
                      <a:lnTo>
                        <a:pt x="984187" y="190654"/>
                      </a:lnTo>
                      <a:cubicBezTo>
                        <a:pt x="979034" y="170043"/>
                        <a:pt x="968728" y="149431"/>
                        <a:pt x="953270" y="133973"/>
                      </a:cubicBezTo>
                      <a:cubicBezTo>
                        <a:pt x="891436" y="82445"/>
                        <a:pt x="819297" y="46375"/>
                        <a:pt x="736852" y="20611"/>
                      </a:cubicBezTo>
                      <a:cubicBezTo>
                        <a:pt x="680171" y="10306"/>
                        <a:pt x="623490" y="0"/>
                        <a:pt x="566809" y="0"/>
                      </a:cubicBezTo>
                      <a:cubicBezTo>
                        <a:pt x="510128" y="0"/>
                        <a:pt x="453447" y="10306"/>
                        <a:pt x="396766" y="25764"/>
                      </a:cubicBezTo>
                      <a:cubicBezTo>
                        <a:pt x="314321" y="46375"/>
                        <a:pt x="242182" y="87598"/>
                        <a:pt x="180348" y="139126"/>
                      </a:cubicBezTo>
                      <a:cubicBezTo>
                        <a:pt x="164890" y="154584"/>
                        <a:pt x="154584" y="175196"/>
                        <a:pt x="149431" y="195807"/>
                      </a:cubicBezTo>
                      <a:lnTo>
                        <a:pt x="5153" y="808991"/>
                      </a:lnTo>
                      <a:cubicBezTo>
                        <a:pt x="5153" y="814144"/>
                        <a:pt x="0" y="824450"/>
                        <a:pt x="0" y="834755"/>
                      </a:cubicBezTo>
                      <a:cubicBezTo>
                        <a:pt x="0" y="891436"/>
                        <a:pt x="46375" y="937812"/>
                        <a:pt x="103056" y="937812"/>
                      </a:cubicBezTo>
                      <a:cubicBezTo>
                        <a:pt x="149431" y="937812"/>
                        <a:pt x="190654" y="901742"/>
                        <a:pt x="200960" y="860519"/>
                      </a:cubicBezTo>
                      <a:lnTo>
                        <a:pt x="309169" y="412225"/>
                      </a:lnTo>
                      <a:lnTo>
                        <a:pt x="309169" y="1855012"/>
                      </a:lnTo>
                      <a:lnTo>
                        <a:pt x="515281" y="1855012"/>
                      </a:lnTo>
                      <a:lnTo>
                        <a:pt x="515281" y="927506"/>
                      </a:lnTo>
                      <a:lnTo>
                        <a:pt x="618337" y="927506"/>
                      </a:lnTo>
                      <a:lnTo>
                        <a:pt x="618337" y="1855012"/>
                      </a:lnTo>
                      <a:lnTo>
                        <a:pt x="824450" y="1855012"/>
                      </a:lnTo>
                      <a:lnTo>
                        <a:pt x="824450" y="407072"/>
                      </a:lnTo>
                      <a:lnTo>
                        <a:pt x="932659" y="855367"/>
                      </a:lnTo>
                      <a:cubicBezTo>
                        <a:pt x="942964" y="896589"/>
                        <a:pt x="984187" y="932659"/>
                        <a:pt x="1030562" y="932659"/>
                      </a:cubicBezTo>
                      <a:cubicBezTo>
                        <a:pt x="1087243" y="932659"/>
                        <a:pt x="1133618" y="886283"/>
                        <a:pt x="1133618" y="829603"/>
                      </a:cubicBezTo>
                      <a:cubicBezTo>
                        <a:pt x="1133618" y="819297"/>
                        <a:pt x="1128466" y="808991"/>
                        <a:pt x="1128466" y="803838"/>
                      </a:cubicBezTo>
                      <a:close/>
                    </a:path>
                  </a:pathLst>
                </a:custGeom>
                <a:solidFill>
                  <a:srgbClr val="000000"/>
                </a:solidFill>
                <a:ln w="25698" cap="flat">
                  <a:noFill/>
                  <a:prstDash val="solid"/>
                  <a:miter/>
                </a:ln>
              </p:spPr>
              <p:txBody>
                <a:bodyPr rtlCol="0" anchor="ctr"/>
                <a:lstStyle/>
                <a:p>
                  <a:endParaRPr lang="en-US"/>
                </a:p>
              </p:txBody>
            </p:sp>
          </p:grpSp>
        </p:grpSp>
      </p:grpSp>
      <p:grpSp>
        <p:nvGrpSpPr>
          <p:cNvPr id="30" name="Group 29">
            <a:extLst>
              <a:ext uri="{FF2B5EF4-FFF2-40B4-BE49-F238E27FC236}">
                <a16:creationId xmlns:a16="http://schemas.microsoft.com/office/drawing/2014/main" id="{014D2505-E462-488B-AF82-7009362BC4BD}"/>
              </a:ext>
            </a:extLst>
          </p:cNvPr>
          <p:cNvGrpSpPr/>
          <p:nvPr/>
        </p:nvGrpSpPr>
        <p:grpSpPr>
          <a:xfrm>
            <a:off x="3019604" y="3020243"/>
            <a:ext cx="2386298" cy="2473349"/>
            <a:chOff x="5487796" y="3020243"/>
            <a:chExt cx="2386298" cy="2473349"/>
          </a:xfrm>
        </p:grpSpPr>
        <p:pic>
          <p:nvPicPr>
            <p:cNvPr id="9" name="Graphic 8" descr="Man with solid fill">
              <a:extLst>
                <a:ext uri="{FF2B5EF4-FFF2-40B4-BE49-F238E27FC236}">
                  <a16:creationId xmlns:a16="http://schemas.microsoft.com/office/drawing/2014/main" id="{C9A6A977-84BE-48A4-B4A9-8C24A733ED8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53464"/>
            <a:stretch/>
          </p:blipFill>
          <p:spPr>
            <a:xfrm>
              <a:off x="6723075" y="3020243"/>
              <a:ext cx="1151019" cy="2473349"/>
            </a:xfrm>
            <a:prstGeom prst="rect">
              <a:avLst/>
            </a:prstGeom>
          </p:spPr>
        </p:pic>
        <p:grpSp>
          <p:nvGrpSpPr>
            <p:cNvPr id="20" name="Group 19">
              <a:extLst>
                <a:ext uri="{FF2B5EF4-FFF2-40B4-BE49-F238E27FC236}">
                  <a16:creationId xmlns:a16="http://schemas.microsoft.com/office/drawing/2014/main" id="{59507B68-E13C-49AE-A0F2-C69450E04DBD}"/>
                </a:ext>
              </a:extLst>
            </p:cNvPr>
            <p:cNvGrpSpPr/>
            <p:nvPr/>
          </p:nvGrpSpPr>
          <p:grpSpPr>
            <a:xfrm>
              <a:off x="5487796" y="3097535"/>
              <a:ext cx="2091991" cy="2318764"/>
              <a:chOff x="2310314" y="3049092"/>
              <a:chExt cx="2091991" cy="2318764"/>
            </a:xfrm>
          </p:grpSpPr>
          <p:grpSp>
            <p:nvGrpSpPr>
              <p:cNvPr id="21" name="Graphic 3" descr="Man with solid fill">
                <a:extLst>
                  <a:ext uri="{FF2B5EF4-FFF2-40B4-BE49-F238E27FC236}">
                    <a16:creationId xmlns:a16="http://schemas.microsoft.com/office/drawing/2014/main" id="{7B9866FD-7416-48D1-8014-63A530389247}"/>
                  </a:ext>
                </a:extLst>
              </p:cNvPr>
              <p:cNvGrpSpPr/>
              <p:nvPr/>
            </p:nvGrpSpPr>
            <p:grpSpPr>
              <a:xfrm>
                <a:off x="3268687" y="3049092"/>
                <a:ext cx="1133618" cy="2318764"/>
                <a:chOff x="3268687" y="3049092"/>
                <a:chExt cx="1133618" cy="2318764"/>
              </a:xfrm>
              <a:solidFill>
                <a:srgbClr val="000000"/>
              </a:solidFill>
            </p:grpSpPr>
            <p:sp>
              <p:nvSpPr>
                <p:cNvPr id="25" name="Freeform: Shape 24">
                  <a:extLst>
                    <a:ext uri="{FF2B5EF4-FFF2-40B4-BE49-F238E27FC236}">
                      <a16:creationId xmlns:a16="http://schemas.microsoft.com/office/drawing/2014/main" id="{4EC1B924-5742-4C08-928F-E40DE1A04997}"/>
                    </a:ext>
                  </a:extLst>
                </p:cNvPr>
                <p:cNvSpPr/>
                <p:nvPr/>
              </p:nvSpPr>
              <p:spPr>
                <a:xfrm>
                  <a:off x="3629384" y="3049092"/>
                  <a:ext cx="412224" cy="412224"/>
                </a:xfrm>
                <a:custGeom>
                  <a:avLst/>
                  <a:gdLst>
                    <a:gd name="connsiteX0" fmla="*/ 412225 w 412224"/>
                    <a:gd name="connsiteY0" fmla="*/ 206112 h 412224"/>
                    <a:gd name="connsiteX1" fmla="*/ 206112 w 412224"/>
                    <a:gd name="connsiteY1" fmla="*/ 412225 h 412224"/>
                    <a:gd name="connsiteX2" fmla="*/ 0 w 412224"/>
                    <a:gd name="connsiteY2" fmla="*/ 206112 h 412224"/>
                    <a:gd name="connsiteX3" fmla="*/ 206112 w 412224"/>
                    <a:gd name="connsiteY3" fmla="*/ 0 h 412224"/>
                    <a:gd name="connsiteX4" fmla="*/ 412225 w 412224"/>
                    <a:gd name="connsiteY4" fmla="*/ 206112 h 41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24" h="412224">
                      <a:moveTo>
                        <a:pt x="412225" y="206112"/>
                      </a:moveTo>
                      <a:cubicBezTo>
                        <a:pt x="412225" y="319945"/>
                        <a:pt x="319945" y="412225"/>
                        <a:pt x="206112" y="412225"/>
                      </a:cubicBezTo>
                      <a:cubicBezTo>
                        <a:pt x="92280" y="412225"/>
                        <a:pt x="0" y="319945"/>
                        <a:pt x="0" y="206112"/>
                      </a:cubicBezTo>
                      <a:cubicBezTo>
                        <a:pt x="0" y="92280"/>
                        <a:pt x="92280" y="0"/>
                        <a:pt x="206112" y="0"/>
                      </a:cubicBezTo>
                      <a:cubicBezTo>
                        <a:pt x="319945" y="0"/>
                        <a:pt x="412225" y="92280"/>
                        <a:pt x="412225" y="206112"/>
                      </a:cubicBezTo>
                      <a:close/>
                    </a:path>
                  </a:pathLst>
                </a:custGeom>
                <a:solidFill>
                  <a:srgbClr val="000000"/>
                </a:solidFill>
                <a:ln w="2569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916F363-6CF2-48C0-8A39-6F6A43EC49DD}"/>
                    </a:ext>
                  </a:extLst>
                </p:cNvPr>
                <p:cNvSpPr/>
                <p:nvPr/>
              </p:nvSpPr>
              <p:spPr>
                <a:xfrm>
                  <a:off x="3268687" y="3512845"/>
                  <a:ext cx="1133618" cy="1855011"/>
                </a:xfrm>
                <a:custGeom>
                  <a:avLst/>
                  <a:gdLst>
                    <a:gd name="connsiteX0" fmla="*/ 1128466 w 1133618"/>
                    <a:gd name="connsiteY0" fmla="*/ 803838 h 1855011"/>
                    <a:gd name="connsiteX1" fmla="*/ 984187 w 1133618"/>
                    <a:gd name="connsiteY1" fmla="*/ 190654 h 1855011"/>
                    <a:gd name="connsiteX2" fmla="*/ 953270 w 1133618"/>
                    <a:gd name="connsiteY2" fmla="*/ 133973 h 1855011"/>
                    <a:gd name="connsiteX3" fmla="*/ 736852 w 1133618"/>
                    <a:gd name="connsiteY3" fmla="*/ 20611 h 1855011"/>
                    <a:gd name="connsiteX4" fmla="*/ 566809 w 1133618"/>
                    <a:gd name="connsiteY4" fmla="*/ 0 h 1855011"/>
                    <a:gd name="connsiteX5" fmla="*/ 396766 w 1133618"/>
                    <a:gd name="connsiteY5" fmla="*/ 25764 h 1855011"/>
                    <a:gd name="connsiteX6" fmla="*/ 180348 w 1133618"/>
                    <a:gd name="connsiteY6" fmla="*/ 139126 h 1855011"/>
                    <a:gd name="connsiteX7" fmla="*/ 149431 w 1133618"/>
                    <a:gd name="connsiteY7" fmla="*/ 195807 h 1855011"/>
                    <a:gd name="connsiteX8" fmla="*/ 5153 w 1133618"/>
                    <a:gd name="connsiteY8" fmla="*/ 808991 h 1855011"/>
                    <a:gd name="connsiteX9" fmla="*/ 0 w 1133618"/>
                    <a:gd name="connsiteY9" fmla="*/ 834755 h 1855011"/>
                    <a:gd name="connsiteX10" fmla="*/ 103056 w 1133618"/>
                    <a:gd name="connsiteY10" fmla="*/ 937812 h 1855011"/>
                    <a:gd name="connsiteX11" fmla="*/ 200960 w 1133618"/>
                    <a:gd name="connsiteY11" fmla="*/ 860519 h 1855011"/>
                    <a:gd name="connsiteX12" fmla="*/ 309169 w 1133618"/>
                    <a:gd name="connsiteY12" fmla="*/ 412225 h 1855011"/>
                    <a:gd name="connsiteX13" fmla="*/ 309169 w 1133618"/>
                    <a:gd name="connsiteY13" fmla="*/ 1855012 h 1855011"/>
                    <a:gd name="connsiteX14" fmla="*/ 515281 w 1133618"/>
                    <a:gd name="connsiteY14" fmla="*/ 1855012 h 1855011"/>
                    <a:gd name="connsiteX15" fmla="*/ 515281 w 1133618"/>
                    <a:gd name="connsiteY15" fmla="*/ 927506 h 1855011"/>
                    <a:gd name="connsiteX16" fmla="*/ 618337 w 1133618"/>
                    <a:gd name="connsiteY16" fmla="*/ 927506 h 1855011"/>
                    <a:gd name="connsiteX17" fmla="*/ 618337 w 1133618"/>
                    <a:gd name="connsiteY17" fmla="*/ 1855012 h 1855011"/>
                    <a:gd name="connsiteX18" fmla="*/ 824450 w 1133618"/>
                    <a:gd name="connsiteY18" fmla="*/ 1855012 h 1855011"/>
                    <a:gd name="connsiteX19" fmla="*/ 824450 w 1133618"/>
                    <a:gd name="connsiteY19" fmla="*/ 407072 h 1855011"/>
                    <a:gd name="connsiteX20" fmla="*/ 932659 w 1133618"/>
                    <a:gd name="connsiteY20" fmla="*/ 855367 h 1855011"/>
                    <a:gd name="connsiteX21" fmla="*/ 1030562 w 1133618"/>
                    <a:gd name="connsiteY21" fmla="*/ 932659 h 1855011"/>
                    <a:gd name="connsiteX22" fmla="*/ 1133618 w 1133618"/>
                    <a:gd name="connsiteY22" fmla="*/ 829603 h 1855011"/>
                    <a:gd name="connsiteX23" fmla="*/ 1128466 w 1133618"/>
                    <a:gd name="connsiteY23" fmla="*/ 803838 h 185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3618" h="1855011">
                      <a:moveTo>
                        <a:pt x="1128466" y="803838"/>
                      </a:moveTo>
                      <a:lnTo>
                        <a:pt x="984187" y="190654"/>
                      </a:lnTo>
                      <a:cubicBezTo>
                        <a:pt x="979034" y="170043"/>
                        <a:pt x="968728" y="149431"/>
                        <a:pt x="953270" y="133973"/>
                      </a:cubicBezTo>
                      <a:cubicBezTo>
                        <a:pt x="891436" y="82445"/>
                        <a:pt x="819297" y="46375"/>
                        <a:pt x="736852" y="20611"/>
                      </a:cubicBezTo>
                      <a:cubicBezTo>
                        <a:pt x="680171" y="10306"/>
                        <a:pt x="623490" y="0"/>
                        <a:pt x="566809" y="0"/>
                      </a:cubicBezTo>
                      <a:cubicBezTo>
                        <a:pt x="510128" y="0"/>
                        <a:pt x="453447" y="10306"/>
                        <a:pt x="396766" y="25764"/>
                      </a:cubicBezTo>
                      <a:cubicBezTo>
                        <a:pt x="314321" y="46375"/>
                        <a:pt x="242182" y="87598"/>
                        <a:pt x="180348" y="139126"/>
                      </a:cubicBezTo>
                      <a:cubicBezTo>
                        <a:pt x="164890" y="154584"/>
                        <a:pt x="154584" y="175196"/>
                        <a:pt x="149431" y="195807"/>
                      </a:cubicBezTo>
                      <a:lnTo>
                        <a:pt x="5153" y="808991"/>
                      </a:lnTo>
                      <a:cubicBezTo>
                        <a:pt x="5153" y="814144"/>
                        <a:pt x="0" y="824450"/>
                        <a:pt x="0" y="834755"/>
                      </a:cubicBezTo>
                      <a:cubicBezTo>
                        <a:pt x="0" y="891436"/>
                        <a:pt x="46375" y="937812"/>
                        <a:pt x="103056" y="937812"/>
                      </a:cubicBezTo>
                      <a:cubicBezTo>
                        <a:pt x="149431" y="937812"/>
                        <a:pt x="190654" y="901742"/>
                        <a:pt x="200960" y="860519"/>
                      </a:cubicBezTo>
                      <a:lnTo>
                        <a:pt x="309169" y="412225"/>
                      </a:lnTo>
                      <a:lnTo>
                        <a:pt x="309169" y="1855012"/>
                      </a:lnTo>
                      <a:lnTo>
                        <a:pt x="515281" y="1855012"/>
                      </a:lnTo>
                      <a:lnTo>
                        <a:pt x="515281" y="927506"/>
                      </a:lnTo>
                      <a:lnTo>
                        <a:pt x="618337" y="927506"/>
                      </a:lnTo>
                      <a:lnTo>
                        <a:pt x="618337" y="1855012"/>
                      </a:lnTo>
                      <a:lnTo>
                        <a:pt x="824450" y="1855012"/>
                      </a:lnTo>
                      <a:lnTo>
                        <a:pt x="824450" y="407072"/>
                      </a:lnTo>
                      <a:lnTo>
                        <a:pt x="932659" y="855367"/>
                      </a:lnTo>
                      <a:cubicBezTo>
                        <a:pt x="942964" y="896589"/>
                        <a:pt x="984187" y="932659"/>
                        <a:pt x="1030562" y="932659"/>
                      </a:cubicBezTo>
                      <a:cubicBezTo>
                        <a:pt x="1087243" y="932659"/>
                        <a:pt x="1133618" y="886283"/>
                        <a:pt x="1133618" y="829603"/>
                      </a:cubicBezTo>
                      <a:cubicBezTo>
                        <a:pt x="1133618" y="819297"/>
                        <a:pt x="1128466" y="808991"/>
                        <a:pt x="1128466" y="803838"/>
                      </a:cubicBezTo>
                      <a:close/>
                    </a:path>
                  </a:pathLst>
                </a:custGeom>
                <a:solidFill>
                  <a:srgbClr val="000000"/>
                </a:solidFill>
                <a:ln w="25698" cap="flat">
                  <a:noFill/>
                  <a:prstDash val="solid"/>
                  <a:miter/>
                </a:ln>
              </p:spPr>
              <p:txBody>
                <a:bodyPr rtlCol="0" anchor="ctr"/>
                <a:lstStyle/>
                <a:p>
                  <a:endParaRPr lang="en-US"/>
                </a:p>
              </p:txBody>
            </p:sp>
          </p:grpSp>
          <p:grpSp>
            <p:nvGrpSpPr>
              <p:cNvPr id="22" name="Graphic 5" descr="Man with solid fill">
                <a:extLst>
                  <a:ext uri="{FF2B5EF4-FFF2-40B4-BE49-F238E27FC236}">
                    <a16:creationId xmlns:a16="http://schemas.microsoft.com/office/drawing/2014/main" id="{33ED9AEB-0B7C-4C10-B44C-E653473CC261}"/>
                  </a:ext>
                </a:extLst>
              </p:cNvPr>
              <p:cNvGrpSpPr/>
              <p:nvPr/>
            </p:nvGrpSpPr>
            <p:grpSpPr>
              <a:xfrm>
                <a:off x="2310314" y="3049092"/>
                <a:ext cx="1133618" cy="2318764"/>
                <a:chOff x="2310314" y="3049092"/>
                <a:chExt cx="1133618" cy="2318764"/>
              </a:xfrm>
              <a:solidFill>
                <a:srgbClr val="000000"/>
              </a:solidFill>
            </p:grpSpPr>
            <p:sp>
              <p:nvSpPr>
                <p:cNvPr id="23" name="Freeform: Shape 22">
                  <a:extLst>
                    <a:ext uri="{FF2B5EF4-FFF2-40B4-BE49-F238E27FC236}">
                      <a16:creationId xmlns:a16="http://schemas.microsoft.com/office/drawing/2014/main" id="{C316D9E6-9C60-4645-89F2-DDD188D73CDC}"/>
                    </a:ext>
                  </a:extLst>
                </p:cNvPr>
                <p:cNvSpPr/>
                <p:nvPr/>
              </p:nvSpPr>
              <p:spPr>
                <a:xfrm>
                  <a:off x="2671011" y="3049092"/>
                  <a:ext cx="412224" cy="412224"/>
                </a:xfrm>
                <a:custGeom>
                  <a:avLst/>
                  <a:gdLst>
                    <a:gd name="connsiteX0" fmla="*/ 412225 w 412224"/>
                    <a:gd name="connsiteY0" fmla="*/ 206112 h 412224"/>
                    <a:gd name="connsiteX1" fmla="*/ 206112 w 412224"/>
                    <a:gd name="connsiteY1" fmla="*/ 412225 h 412224"/>
                    <a:gd name="connsiteX2" fmla="*/ 0 w 412224"/>
                    <a:gd name="connsiteY2" fmla="*/ 206112 h 412224"/>
                    <a:gd name="connsiteX3" fmla="*/ 206112 w 412224"/>
                    <a:gd name="connsiteY3" fmla="*/ 0 h 412224"/>
                    <a:gd name="connsiteX4" fmla="*/ 412225 w 412224"/>
                    <a:gd name="connsiteY4" fmla="*/ 206112 h 41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24" h="412224">
                      <a:moveTo>
                        <a:pt x="412225" y="206112"/>
                      </a:moveTo>
                      <a:cubicBezTo>
                        <a:pt x="412225" y="319945"/>
                        <a:pt x="319945" y="412225"/>
                        <a:pt x="206112" y="412225"/>
                      </a:cubicBezTo>
                      <a:cubicBezTo>
                        <a:pt x="92280" y="412225"/>
                        <a:pt x="0" y="319945"/>
                        <a:pt x="0" y="206112"/>
                      </a:cubicBezTo>
                      <a:cubicBezTo>
                        <a:pt x="0" y="92280"/>
                        <a:pt x="92280" y="0"/>
                        <a:pt x="206112" y="0"/>
                      </a:cubicBezTo>
                      <a:cubicBezTo>
                        <a:pt x="319945" y="0"/>
                        <a:pt x="412225" y="92280"/>
                        <a:pt x="412225" y="206112"/>
                      </a:cubicBezTo>
                      <a:close/>
                    </a:path>
                  </a:pathLst>
                </a:custGeom>
                <a:solidFill>
                  <a:srgbClr val="000000"/>
                </a:solidFill>
                <a:ln w="2569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E868BBD-1CD1-40BA-B154-6EF580F80AD3}"/>
                    </a:ext>
                  </a:extLst>
                </p:cNvPr>
                <p:cNvSpPr/>
                <p:nvPr/>
              </p:nvSpPr>
              <p:spPr>
                <a:xfrm>
                  <a:off x="2310314" y="3512845"/>
                  <a:ext cx="1133618" cy="1855011"/>
                </a:xfrm>
                <a:custGeom>
                  <a:avLst/>
                  <a:gdLst>
                    <a:gd name="connsiteX0" fmla="*/ 1128466 w 1133618"/>
                    <a:gd name="connsiteY0" fmla="*/ 803838 h 1855011"/>
                    <a:gd name="connsiteX1" fmla="*/ 984187 w 1133618"/>
                    <a:gd name="connsiteY1" fmla="*/ 190654 h 1855011"/>
                    <a:gd name="connsiteX2" fmla="*/ 953270 w 1133618"/>
                    <a:gd name="connsiteY2" fmla="*/ 133973 h 1855011"/>
                    <a:gd name="connsiteX3" fmla="*/ 736852 w 1133618"/>
                    <a:gd name="connsiteY3" fmla="*/ 20611 h 1855011"/>
                    <a:gd name="connsiteX4" fmla="*/ 566809 w 1133618"/>
                    <a:gd name="connsiteY4" fmla="*/ 0 h 1855011"/>
                    <a:gd name="connsiteX5" fmla="*/ 396766 w 1133618"/>
                    <a:gd name="connsiteY5" fmla="*/ 25764 h 1855011"/>
                    <a:gd name="connsiteX6" fmla="*/ 180348 w 1133618"/>
                    <a:gd name="connsiteY6" fmla="*/ 139126 h 1855011"/>
                    <a:gd name="connsiteX7" fmla="*/ 149431 w 1133618"/>
                    <a:gd name="connsiteY7" fmla="*/ 195807 h 1855011"/>
                    <a:gd name="connsiteX8" fmla="*/ 5153 w 1133618"/>
                    <a:gd name="connsiteY8" fmla="*/ 808991 h 1855011"/>
                    <a:gd name="connsiteX9" fmla="*/ 0 w 1133618"/>
                    <a:gd name="connsiteY9" fmla="*/ 834755 h 1855011"/>
                    <a:gd name="connsiteX10" fmla="*/ 103056 w 1133618"/>
                    <a:gd name="connsiteY10" fmla="*/ 937812 h 1855011"/>
                    <a:gd name="connsiteX11" fmla="*/ 200960 w 1133618"/>
                    <a:gd name="connsiteY11" fmla="*/ 860519 h 1855011"/>
                    <a:gd name="connsiteX12" fmla="*/ 309169 w 1133618"/>
                    <a:gd name="connsiteY12" fmla="*/ 412225 h 1855011"/>
                    <a:gd name="connsiteX13" fmla="*/ 309169 w 1133618"/>
                    <a:gd name="connsiteY13" fmla="*/ 1855012 h 1855011"/>
                    <a:gd name="connsiteX14" fmla="*/ 515281 w 1133618"/>
                    <a:gd name="connsiteY14" fmla="*/ 1855012 h 1855011"/>
                    <a:gd name="connsiteX15" fmla="*/ 515281 w 1133618"/>
                    <a:gd name="connsiteY15" fmla="*/ 927506 h 1855011"/>
                    <a:gd name="connsiteX16" fmla="*/ 618337 w 1133618"/>
                    <a:gd name="connsiteY16" fmla="*/ 927506 h 1855011"/>
                    <a:gd name="connsiteX17" fmla="*/ 618337 w 1133618"/>
                    <a:gd name="connsiteY17" fmla="*/ 1855012 h 1855011"/>
                    <a:gd name="connsiteX18" fmla="*/ 824450 w 1133618"/>
                    <a:gd name="connsiteY18" fmla="*/ 1855012 h 1855011"/>
                    <a:gd name="connsiteX19" fmla="*/ 824450 w 1133618"/>
                    <a:gd name="connsiteY19" fmla="*/ 407072 h 1855011"/>
                    <a:gd name="connsiteX20" fmla="*/ 932659 w 1133618"/>
                    <a:gd name="connsiteY20" fmla="*/ 855367 h 1855011"/>
                    <a:gd name="connsiteX21" fmla="*/ 1030562 w 1133618"/>
                    <a:gd name="connsiteY21" fmla="*/ 932659 h 1855011"/>
                    <a:gd name="connsiteX22" fmla="*/ 1133618 w 1133618"/>
                    <a:gd name="connsiteY22" fmla="*/ 829603 h 1855011"/>
                    <a:gd name="connsiteX23" fmla="*/ 1128466 w 1133618"/>
                    <a:gd name="connsiteY23" fmla="*/ 803838 h 185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3618" h="1855011">
                      <a:moveTo>
                        <a:pt x="1128466" y="803838"/>
                      </a:moveTo>
                      <a:lnTo>
                        <a:pt x="984187" y="190654"/>
                      </a:lnTo>
                      <a:cubicBezTo>
                        <a:pt x="979034" y="170043"/>
                        <a:pt x="968728" y="149431"/>
                        <a:pt x="953270" y="133973"/>
                      </a:cubicBezTo>
                      <a:cubicBezTo>
                        <a:pt x="891436" y="82445"/>
                        <a:pt x="819297" y="46375"/>
                        <a:pt x="736852" y="20611"/>
                      </a:cubicBezTo>
                      <a:cubicBezTo>
                        <a:pt x="680171" y="10306"/>
                        <a:pt x="623490" y="0"/>
                        <a:pt x="566809" y="0"/>
                      </a:cubicBezTo>
                      <a:cubicBezTo>
                        <a:pt x="510128" y="0"/>
                        <a:pt x="453447" y="10306"/>
                        <a:pt x="396766" y="25764"/>
                      </a:cubicBezTo>
                      <a:cubicBezTo>
                        <a:pt x="314321" y="46375"/>
                        <a:pt x="242182" y="87598"/>
                        <a:pt x="180348" y="139126"/>
                      </a:cubicBezTo>
                      <a:cubicBezTo>
                        <a:pt x="164890" y="154584"/>
                        <a:pt x="154584" y="175196"/>
                        <a:pt x="149431" y="195807"/>
                      </a:cubicBezTo>
                      <a:lnTo>
                        <a:pt x="5153" y="808991"/>
                      </a:lnTo>
                      <a:cubicBezTo>
                        <a:pt x="5153" y="814144"/>
                        <a:pt x="0" y="824450"/>
                        <a:pt x="0" y="834755"/>
                      </a:cubicBezTo>
                      <a:cubicBezTo>
                        <a:pt x="0" y="891436"/>
                        <a:pt x="46375" y="937812"/>
                        <a:pt x="103056" y="937812"/>
                      </a:cubicBezTo>
                      <a:cubicBezTo>
                        <a:pt x="149431" y="937812"/>
                        <a:pt x="190654" y="901742"/>
                        <a:pt x="200960" y="860519"/>
                      </a:cubicBezTo>
                      <a:lnTo>
                        <a:pt x="309169" y="412225"/>
                      </a:lnTo>
                      <a:lnTo>
                        <a:pt x="309169" y="1855012"/>
                      </a:lnTo>
                      <a:lnTo>
                        <a:pt x="515281" y="1855012"/>
                      </a:lnTo>
                      <a:lnTo>
                        <a:pt x="515281" y="927506"/>
                      </a:lnTo>
                      <a:lnTo>
                        <a:pt x="618337" y="927506"/>
                      </a:lnTo>
                      <a:lnTo>
                        <a:pt x="618337" y="1855012"/>
                      </a:lnTo>
                      <a:lnTo>
                        <a:pt x="824450" y="1855012"/>
                      </a:lnTo>
                      <a:lnTo>
                        <a:pt x="824450" y="407072"/>
                      </a:lnTo>
                      <a:lnTo>
                        <a:pt x="932659" y="855367"/>
                      </a:lnTo>
                      <a:cubicBezTo>
                        <a:pt x="942964" y="896589"/>
                        <a:pt x="984187" y="932659"/>
                        <a:pt x="1030562" y="932659"/>
                      </a:cubicBezTo>
                      <a:cubicBezTo>
                        <a:pt x="1087243" y="932659"/>
                        <a:pt x="1133618" y="886283"/>
                        <a:pt x="1133618" y="829603"/>
                      </a:cubicBezTo>
                      <a:cubicBezTo>
                        <a:pt x="1133618" y="819297"/>
                        <a:pt x="1128466" y="808991"/>
                        <a:pt x="1128466" y="803838"/>
                      </a:cubicBezTo>
                      <a:close/>
                    </a:path>
                  </a:pathLst>
                </a:custGeom>
                <a:solidFill>
                  <a:srgbClr val="000000"/>
                </a:solidFill>
                <a:ln w="25698" cap="flat">
                  <a:noFill/>
                  <a:prstDash val="solid"/>
                  <a:miter/>
                </a:ln>
              </p:spPr>
              <p:txBody>
                <a:bodyPr rtlCol="0" anchor="ctr"/>
                <a:lstStyle/>
                <a:p>
                  <a:endParaRPr lang="en-US"/>
                </a:p>
              </p:txBody>
            </p:sp>
          </p:grpSp>
        </p:grpSp>
      </p:grpSp>
      <p:sp>
        <p:nvSpPr>
          <p:cNvPr id="27" name="TextBox 26">
            <a:extLst>
              <a:ext uri="{FF2B5EF4-FFF2-40B4-BE49-F238E27FC236}">
                <a16:creationId xmlns:a16="http://schemas.microsoft.com/office/drawing/2014/main" id="{38948A7E-8EED-43C5-A22A-4A873D9963ED}"/>
              </a:ext>
            </a:extLst>
          </p:cNvPr>
          <p:cNvSpPr txBox="1"/>
          <p:nvPr/>
        </p:nvSpPr>
        <p:spPr>
          <a:xfrm>
            <a:off x="6380174" y="5603278"/>
            <a:ext cx="2426942" cy="646331"/>
          </a:xfrm>
          <a:prstGeom prst="rect">
            <a:avLst/>
          </a:prstGeom>
          <a:noFill/>
        </p:spPr>
        <p:txBody>
          <a:bodyPr wrap="square" rtlCol="0">
            <a:spAutoFit/>
          </a:bodyPr>
          <a:lstStyle/>
          <a:p>
            <a:pPr algn="ctr"/>
            <a:r>
              <a:rPr lang="en-US" dirty="0">
                <a:latin typeface="Arial Narrow" panose="020B0606020202030204" pitchFamily="34" charset="0"/>
                <a:ea typeface="Roboto" pitchFamily="2" charset="0"/>
              </a:rPr>
              <a:t>Connecticut</a:t>
            </a:r>
          </a:p>
          <a:p>
            <a:pPr algn="ctr"/>
            <a:r>
              <a:rPr lang="en-US" dirty="0">
                <a:latin typeface="Arial Narrow" panose="020B0606020202030204" pitchFamily="34" charset="0"/>
                <a:ea typeface="Roboto" pitchFamily="2" charset="0"/>
              </a:rPr>
              <a:t>2.5 persons per household</a:t>
            </a:r>
          </a:p>
        </p:txBody>
      </p:sp>
      <p:sp>
        <p:nvSpPr>
          <p:cNvPr id="28" name="TextBox 27">
            <a:extLst>
              <a:ext uri="{FF2B5EF4-FFF2-40B4-BE49-F238E27FC236}">
                <a16:creationId xmlns:a16="http://schemas.microsoft.com/office/drawing/2014/main" id="{09188E39-9F31-4E13-BCD5-D7BEEA39F546}"/>
              </a:ext>
            </a:extLst>
          </p:cNvPr>
          <p:cNvSpPr txBox="1"/>
          <p:nvPr/>
        </p:nvSpPr>
        <p:spPr>
          <a:xfrm>
            <a:off x="3125203" y="5603278"/>
            <a:ext cx="2426942" cy="646331"/>
          </a:xfrm>
          <a:prstGeom prst="rect">
            <a:avLst/>
          </a:prstGeom>
          <a:noFill/>
        </p:spPr>
        <p:txBody>
          <a:bodyPr wrap="square" rtlCol="0">
            <a:spAutoFit/>
          </a:bodyPr>
          <a:lstStyle/>
          <a:p>
            <a:pPr algn="ctr"/>
            <a:r>
              <a:rPr lang="en-US" dirty="0">
                <a:latin typeface="Arial Narrow" panose="020B0606020202030204" pitchFamily="34" charset="0"/>
                <a:ea typeface="Roboto" pitchFamily="2" charset="0"/>
              </a:rPr>
              <a:t>LCRVR</a:t>
            </a:r>
          </a:p>
          <a:p>
            <a:pPr algn="ctr"/>
            <a:r>
              <a:rPr lang="en-US" dirty="0">
                <a:latin typeface="Arial Narrow" panose="020B0606020202030204" pitchFamily="34" charset="0"/>
                <a:ea typeface="Roboto" pitchFamily="2" charset="0"/>
              </a:rPr>
              <a:t>2.3 persons per household</a:t>
            </a:r>
          </a:p>
        </p:txBody>
      </p:sp>
      <p:sp>
        <p:nvSpPr>
          <p:cNvPr id="31" name="TextBox 30">
            <a:extLst>
              <a:ext uri="{FF2B5EF4-FFF2-40B4-BE49-F238E27FC236}">
                <a16:creationId xmlns:a16="http://schemas.microsoft.com/office/drawing/2014/main" id="{7AB57110-152C-4112-B948-57205B899E88}"/>
              </a:ext>
            </a:extLst>
          </p:cNvPr>
          <p:cNvSpPr txBox="1"/>
          <p:nvPr/>
        </p:nvSpPr>
        <p:spPr>
          <a:xfrm>
            <a:off x="3125203" y="6298088"/>
            <a:ext cx="6223379" cy="276999"/>
          </a:xfrm>
          <a:prstGeom prst="rect">
            <a:avLst/>
          </a:prstGeom>
          <a:noFill/>
        </p:spPr>
        <p:txBody>
          <a:bodyPr wrap="square" rtlCol="0">
            <a:spAutoFit/>
          </a:bodyPr>
          <a:lstStyle/>
          <a:p>
            <a:r>
              <a:rPr lang="en-US" sz="1200" i="1" dirty="0">
                <a:latin typeface="Arial Narrow" panose="020B0606020202030204" pitchFamily="34" charset="0"/>
                <a:ea typeface="Roboto" pitchFamily="2" charset="0"/>
              </a:rPr>
              <a:t>Source: 2013-2018 American Community Survey</a:t>
            </a:r>
          </a:p>
        </p:txBody>
      </p:sp>
    </p:spTree>
    <p:extLst>
      <p:ext uri="{BB962C8B-B14F-4D97-AF65-F5344CB8AC3E}">
        <p14:creationId xmlns:p14="http://schemas.microsoft.com/office/powerpoint/2010/main" val="1786227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6326</TotalTime>
  <Words>2862</Words>
  <Application>Microsoft Office PowerPoint</Application>
  <PresentationFormat>Widescreen</PresentationFormat>
  <Paragraphs>352</Paragraphs>
  <Slides>56</Slides>
  <Notes>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THE PROJECT</vt:lpstr>
      <vt:lpstr>AGENDA</vt:lpstr>
      <vt:lpstr>POPULATION CHANGES</vt:lpstr>
      <vt:lpstr>POPULATION CHANGES</vt:lpstr>
      <vt:lpstr>POPULATION CHANGES</vt:lpstr>
      <vt:lpstr>POPULATION CHANGES</vt:lpstr>
      <vt:lpstr>POPULATION CHANGES</vt:lpstr>
      <vt:lpstr>HOUSEHOLD COMPOSITION</vt:lpstr>
      <vt:lpstr>HOUSEHOLD COMPOSITION</vt:lpstr>
      <vt:lpstr>RACIAL AND ETHNIC DIVERSITY</vt:lpstr>
      <vt:lpstr>RACIAL AND ETHNIC DIVERSITY</vt:lpstr>
      <vt:lpstr>RACIAL AND ETHNIC DIVERSITY</vt:lpstr>
      <vt:lpstr>RACIAL AND ETHNIC DIVERSITY</vt:lpstr>
      <vt:lpstr>RACIAL AND ETHNIC DIVERSITY</vt:lpstr>
      <vt:lpstr>BREAK-OUT DISCUSSION</vt:lpstr>
      <vt:lpstr>BREAK-OUT DISCUSSION</vt:lpstr>
      <vt:lpstr>BREAK-OUT DISCUSSION</vt:lpstr>
      <vt:lpstr>EDUCATION</vt:lpstr>
      <vt:lpstr>EDUCATION</vt:lpstr>
      <vt:lpstr>EDUCATION</vt:lpstr>
      <vt:lpstr>JOBS</vt:lpstr>
      <vt:lpstr>JOBS</vt:lpstr>
      <vt:lpstr>JOBS</vt:lpstr>
      <vt:lpstr>JOBS</vt:lpstr>
      <vt:lpstr>JOBS</vt:lpstr>
      <vt:lpstr>JOBS</vt:lpstr>
      <vt:lpstr>WORKFORCE</vt:lpstr>
      <vt:lpstr>WORKFORCE</vt:lpstr>
      <vt:lpstr>WORKFORCE</vt:lpstr>
      <vt:lpstr>WORKFORCE</vt:lpstr>
      <vt:lpstr>WORKFORCE</vt:lpstr>
      <vt:lpstr>INCOME</vt:lpstr>
      <vt:lpstr>INCOME</vt:lpstr>
      <vt:lpstr>INCOME</vt:lpstr>
      <vt:lpstr>INCOME</vt:lpstr>
      <vt:lpstr>BREAK-OUT DISCUSSION</vt:lpstr>
      <vt:lpstr>BREAK-OUT DISCUSSION</vt:lpstr>
      <vt:lpstr>BREAK-OUT DISCUSSION</vt:lpstr>
      <vt:lpstr>PowerPoint Presentation</vt:lpstr>
      <vt:lpstr>PowerPoint Presentation</vt:lpstr>
      <vt:lpstr>PowerPoint Presentation</vt:lpstr>
      <vt:lpstr>PowerPoint Presentation</vt:lpstr>
      <vt:lpstr>HOME VALUES</vt:lpstr>
      <vt:lpstr>Home values in the Region compared to the State</vt:lpstr>
      <vt:lpstr>HOUSEHOLD SUPPLY AND MARKET</vt:lpstr>
      <vt:lpstr>HOUSEHOLD SUPPLY AND MARKET</vt:lpstr>
      <vt:lpstr>HOUSEHOLD SUPPLY AND MARKET</vt:lpstr>
      <vt:lpstr>BREAK-OUT DISCUSSION</vt:lpstr>
      <vt:lpstr>BREAK-OUT DISCUSSION</vt:lpstr>
      <vt:lpstr>BREAK-OUT DISCUSSION</vt:lpstr>
      <vt:lpstr>ANTICIPATED TIMELINE</vt:lpstr>
      <vt:lpstr>GET INVOLVED</vt:lpstr>
      <vt:lpstr>YOUR RPC MEMBERS</vt:lpstr>
      <vt:lpstr>Contact Us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Jouflas</dc:creator>
  <cp:lastModifiedBy>FG</cp:lastModifiedBy>
  <cp:revision>440</cp:revision>
  <dcterms:created xsi:type="dcterms:W3CDTF">2020-11-19T18:40:05Z</dcterms:created>
  <dcterms:modified xsi:type="dcterms:W3CDTF">2020-12-09T22:10:56Z</dcterms:modified>
</cp:coreProperties>
</file>