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58" r:id="rId3"/>
    <p:sldId id="257" r:id="rId4"/>
    <p:sldId id="373" r:id="rId5"/>
    <p:sldId id="384" r:id="rId6"/>
    <p:sldId id="378" r:id="rId7"/>
    <p:sldId id="383" r:id="rId8"/>
    <p:sldId id="379" r:id="rId9"/>
    <p:sldId id="380" r:id="rId10"/>
    <p:sldId id="374" r:id="rId11"/>
    <p:sldId id="381" r:id="rId12"/>
    <p:sldId id="388" r:id="rId13"/>
    <p:sldId id="371" r:id="rId14"/>
    <p:sldId id="386" r:id="rId15"/>
    <p:sldId id="382" r:id="rId16"/>
    <p:sldId id="387" r:id="rId17"/>
    <p:sldId id="372" r:id="rId18"/>
    <p:sldId id="389" r:id="rId19"/>
    <p:sldId id="360" r:id="rId20"/>
    <p:sldId id="361" r:id="rId21"/>
    <p:sldId id="359" r:id="rId22"/>
    <p:sldId id="370" r:id="rId23"/>
    <p:sldId id="357" r:id="rId24"/>
    <p:sldId id="385" r:id="rId25"/>
    <p:sldId id="376" r:id="rId26"/>
    <p:sldId id="3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4" clrIdx="0">
    <p:extLst>
      <p:ext uri="{19B8F6BF-5375-455C-9EA6-DF929625EA0E}">
        <p15:presenceInfo xmlns:p15="http://schemas.microsoft.com/office/powerpoint/2012/main" userId="S::urn:spo:anon#81222489991cf586307d934ff644322e8f4251d8d86e1219ea5cda6bef2397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FF6699"/>
    <a:srgbClr val="CC0099"/>
    <a:srgbClr val="4C8FCC"/>
    <a:srgbClr val="FF3399"/>
    <a:srgbClr val="5267B0"/>
    <a:srgbClr val="488FCC"/>
    <a:srgbClr val="3593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00F42A-1D49-39A0-7433-50EB4AC12B7B}" v="447" dt="2020-12-14T23:16:48.912"/>
    <p1510:client id="{522E8607-155C-2A82-2A53-A2F0870F3C7B}" v="480" dt="2020-12-15T19:42:35.881"/>
    <p1510:client id="{87AB302D-0F7B-DD3F-14F5-E24F793F58C0}" v="1427" dt="2020-12-14T20:19:04.581"/>
    <p1510:client id="{9F564E1C-07B5-43AD-9A30-213113C2C67E}" v="999" dt="2020-12-15T19:07:39.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7A_FF9817E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33329232283467"/>
          <c:y val="9.2968621249469641E-2"/>
          <c:w val="0.54895853838582676"/>
          <c:h val="0.82343775692435062"/>
        </c:manualLayout>
      </c:layout>
      <c:doughnutChart>
        <c:varyColors val="1"/>
        <c:ser>
          <c:idx val="0"/>
          <c:order val="0"/>
          <c:tx>
            <c:strRef>
              <c:f>Sheet1!$B$1</c:f>
              <c:strCache>
                <c:ptCount val="1"/>
                <c:pt idx="0">
                  <c:v>Column1</c:v>
                </c:pt>
              </c:strCache>
            </c:strRef>
          </c:tx>
          <c:dPt>
            <c:idx val="0"/>
            <c:bubble3D val="0"/>
            <c:spPr>
              <a:solidFill>
                <a:srgbClr val="FF6699"/>
              </a:solidFill>
              <a:ln w="19050">
                <a:solidFill>
                  <a:schemeClr val="lt1"/>
                </a:solidFill>
              </a:ln>
              <a:effectLst/>
            </c:spPr>
            <c:extLst>
              <c:ext xmlns:c16="http://schemas.microsoft.com/office/drawing/2014/chart" uri="{C3380CC4-5D6E-409C-BE32-E72D297353CC}">
                <c16:uniqueId val="{00000004-0088-4CF8-80F4-DFB51067547E}"/>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5-0088-4CF8-80F4-DFB51067547E}"/>
              </c:ext>
            </c:extLst>
          </c:dPt>
          <c:dPt>
            <c:idx val="2"/>
            <c:bubble3D val="0"/>
            <c:spPr>
              <a:solidFill>
                <a:srgbClr val="993366"/>
              </a:solidFill>
              <a:ln w="19050">
                <a:solidFill>
                  <a:schemeClr val="lt1"/>
                </a:solidFill>
              </a:ln>
              <a:effectLst/>
            </c:spPr>
            <c:extLst>
              <c:ext xmlns:c16="http://schemas.microsoft.com/office/drawing/2014/chart" uri="{C3380CC4-5D6E-409C-BE32-E72D297353CC}">
                <c16:uniqueId val="{00000006-0088-4CF8-80F4-DFB51067547E}"/>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0088-4CF8-80F4-DFB51067547E}"/>
              </c:ext>
            </c:extLst>
          </c:dPt>
          <c:dPt>
            <c:idx val="4"/>
            <c:bubble3D val="0"/>
            <c:spPr>
              <a:solidFill>
                <a:srgbClr val="92D050"/>
              </a:solidFill>
              <a:ln w="19050">
                <a:solidFill>
                  <a:schemeClr val="lt1"/>
                </a:solidFill>
              </a:ln>
              <a:effectLst/>
            </c:spPr>
            <c:extLst>
              <c:ext xmlns:c16="http://schemas.microsoft.com/office/drawing/2014/chart" uri="{C3380CC4-5D6E-409C-BE32-E72D297353CC}">
                <c16:uniqueId val="{00000008-0088-4CF8-80F4-DFB51067547E}"/>
              </c:ext>
            </c:extLst>
          </c:dPt>
          <c:dLbls>
            <c:dLbl>
              <c:idx val="0"/>
              <c:layout>
                <c:manualLayout>
                  <c:x val="0.15625"/>
                  <c:y val="-8.9062494521254032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088-4CF8-80F4-DFB51067547E}"/>
                </c:ext>
              </c:extLst>
            </c:dLbl>
            <c:dLbl>
              <c:idx val="1"/>
              <c:layout>
                <c:manualLayout>
                  <c:x val="0.15624999999999989"/>
                  <c:y val="-4.6874997116450349E-3"/>
                </c:manualLayout>
              </c:layout>
              <c:tx>
                <c:rich>
                  <a:bodyPr/>
                  <a:lstStyle/>
                  <a:p>
                    <a:fld id="{ADCF15DA-EA08-4C11-9E17-5A25BFFD9E44}" type="CATEGORYNAME">
                      <a:rPr lang="en-US" smtClean="0"/>
                      <a:pPr/>
                      <a:t>[CATEGORY NAME]</a:t>
                    </a:fld>
                    <a:r>
                      <a:rPr lang="en-US" baseline="0"/>
                      <a:t>, </a:t>
                    </a:r>
                    <a:fld id="{DF421583-3AEF-4F2E-AFE3-C34DEA748F0F}" type="VALUE">
                      <a:rPr lang="en-US" baseline="0"/>
                      <a:pPr/>
                      <a:t>[VALUE]</a:t>
                    </a:fld>
                    <a:r>
                      <a:rPr lang="en-US" baseline="0"/>
                      <a:t>, </a:t>
                    </a:r>
                    <a:fld id="{6C88C5E0-4A85-4C7A-87D2-604CDDF388BC}" type="PERCENTAGE">
                      <a:rPr lang="en-US" baseline="0"/>
                      <a:pPr/>
                      <a:t>[PERCENTAGE]</a:t>
                    </a:fld>
                    <a:endParaRPr lang="en-US" baseline="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088-4CF8-80F4-DFB51067547E}"/>
                </c:ext>
              </c:extLst>
            </c:dLbl>
            <c:dLbl>
              <c:idx val="2"/>
              <c:layout>
                <c:manualLayout>
                  <c:x val="0.29062499999999991"/>
                  <c:y val="6.1476558718223502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0088-4CF8-80F4-DFB51067547E}"/>
                </c:ext>
              </c:extLst>
            </c:dLbl>
            <c:dLbl>
              <c:idx val="3"/>
              <c:layout>
                <c:manualLayout>
                  <c:x val="-0.15625"/>
                  <c:y val="0.1007812438003664"/>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088-4CF8-80F4-DFB51067547E}"/>
                </c:ext>
              </c:extLst>
            </c:dLbl>
            <c:dLbl>
              <c:idx val="4"/>
              <c:layout>
                <c:manualLayout>
                  <c:x val="-0.15937499999999999"/>
                  <c:y val="-7.9687495097964134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0088-4CF8-80F4-DFB51067547E}"/>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dk1">
                        <a:lumMod val="65000"/>
                        <a:lumOff val="35000"/>
                      </a:schemeClr>
                    </a:solidFill>
                    <a:latin typeface="Arial Narrow" panose="020B0606020202030204" pitchFamily="34" charset="0"/>
                    <a:ea typeface="+mn-ea"/>
                    <a:cs typeface="+mn-cs"/>
                  </a:defRPr>
                </a:pPr>
                <a:endParaRPr lang="en-US"/>
              </a:p>
            </c:txPr>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Tourism</c:v>
                </c:pt>
                <c:pt idx="1">
                  <c:v>Connectivity</c:v>
                </c:pt>
                <c:pt idx="2">
                  <c:v>Historic Character/Arts &amp; Culture</c:v>
                </c:pt>
                <c:pt idx="3">
                  <c:v>River/Waterfront</c:v>
                </c:pt>
                <c:pt idx="4">
                  <c:v>Natural Environment</c:v>
                </c:pt>
              </c:strCache>
            </c:strRef>
          </c:cat>
          <c:val>
            <c:numRef>
              <c:f>Sheet1!$B$2:$B$6</c:f>
              <c:numCache>
                <c:formatCode>0</c:formatCode>
                <c:ptCount val="5"/>
                <c:pt idx="0">
                  <c:v>11</c:v>
                </c:pt>
                <c:pt idx="1">
                  <c:v>16</c:v>
                </c:pt>
                <c:pt idx="2">
                  <c:v>9</c:v>
                </c:pt>
                <c:pt idx="3">
                  <c:v>13</c:v>
                </c:pt>
                <c:pt idx="4">
                  <c:v>13</c:v>
                </c:pt>
              </c:numCache>
            </c:numRef>
          </c:val>
          <c:extLst>
            <c:ext xmlns:c16="http://schemas.microsoft.com/office/drawing/2014/chart" uri="{C3380CC4-5D6E-409C-BE32-E72D297353CC}">
              <c16:uniqueId val="{00000000-0088-4CF8-80F4-DFB51067547E}"/>
            </c:ext>
          </c:extLst>
        </c:ser>
        <c:dLbls>
          <c:showLegendKey val="0"/>
          <c:showVal val="0"/>
          <c:showCatName val="0"/>
          <c:showSerName val="0"/>
          <c:showPercent val="0"/>
          <c:showBubbleSize val="0"/>
          <c:showLeaderLines val="0"/>
        </c:dLbls>
        <c:firstSliceAng val="0"/>
        <c:holeSize val="50"/>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E5582-B82E-48E1-8739-0DD5157C9CA2}" type="datetimeFigureOut">
              <a:rPr lang="en-US"/>
              <a:t>12/15/2020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58EBF8-A24A-497A-BE11-018292C05DE0}" type="slidenum">
              <a:rPr lang="en-US"/>
              <a:t>‹#›</a:t>
            </a:fld>
            <a:endParaRPr lang="en-US"/>
          </a:p>
        </p:txBody>
      </p:sp>
    </p:spTree>
    <p:extLst>
      <p:ext uri="{BB962C8B-B14F-4D97-AF65-F5344CB8AC3E}">
        <p14:creationId xmlns:p14="http://schemas.microsoft.com/office/powerpoint/2010/main" val="280664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 Hello, and thank you for joining us this evening. My name is Sam Gold and I am the Executive Director of the Lower Connecticut River Valley Council of Governments, or </a:t>
            </a:r>
            <a:r>
              <a:rPr lang="en-US" err="1">
                <a:cs typeface="Calibri"/>
              </a:rPr>
              <a:t>RiverCOG</a:t>
            </a:r>
            <a:r>
              <a:rPr lang="en-US">
                <a:cs typeface="Calibri"/>
              </a:rPr>
              <a:t>. I am joined today by [list names and titles] who will be assisting me in conducting this workshop. </a:t>
            </a:r>
          </a:p>
          <a:p>
            <a:endParaRPr lang="en-US">
              <a:cs typeface="Calibri"/>
            </a:endParaRPr>
          </a:p>
          <a:p>
            <a:r>
              <a:rPr lang="en-US">
                <a:cs typeface="Calibri"/>
              </a:rPr>
              <a:t>We ask you to please sign in to the meeting with your name, town, and email address in the zoom chatbox.  The chat icon is found on the bottom of the zoom screen. Please be sure to include your email address – without it, we won't be able to reach out about progress on the RPOCD or upcoming events.</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358EBF8-A24A-497A-BE11-018292C05DE0}" type="slidenum">
              <a:rPr lang="en-US"/>
              <a:t>1</a:t>
            </a:fld>
            <a:endParaRPr lang="en-US"/>
          </a:p>
        </p:txBody>
      </p:sp>
    </p:spTree>
    <p:extLst>
      <p:ext uri="{BB962C8B-B14F-4D97-AF65-F5344CB8AC3E}">
        <p14:creationId xmlns:p14="http://schemas.microsoft.com/office/powerpoint/2010/main" val="334185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Looking for a few one to two sentence pitches tieing all the aspects together</a:t>
            </a:r>
          </a:p>
          <a:p>
            <a:endParaRPr lang="en-US">
              <a:cs typeface="Calibri"/>
            </a:endParaRPr>
          </a:p>
          <a:p>
            <a:r>
              <a:rPr lang="en-US">
                <a:cs typeface="Calibri"/>
              </a:rPr>
              <a:t>Remember the vision elements on Slide 6 – Natural Environment, River/Waterfront, Connectivity, Historic Character/Arts &amp; Culture, Tourism</a:t>
            </a:r>
          </a:p>
          <a:p>
            <a:endParaRPr lang="en-US">
              <a:cs typeface="Calibri"/>
            </a:endParaRPr>
          </a:p>
          <a:p>
            <a:r>
              <a:rPr lang="en-US">
                <a:cs typeface="Calibri"/>
              </a:rPr>
              <a:t>Remember also the map of towns: Our region has eco-centers to the east, farms to the west, a bustling shoreline to the south, a commercial hub to the north, and a historic central core.</a:t>
            </a:r>
          </a:p>
        </p:txBody>
      </p:sp>
      <p:sp>
        <p:nvSpPr>
          <p:cNvPr id="4" name="Slide Number Placeholder 3"/>
          <p:cNvSpPr>
            <a:spLocks noGrp="1"/>
          </p:cNvSpPr>
          <p:nvPr>
            <p:ph type="sldNum" sz="quarter" idx="5"/>
          </p:nvPr>
        </p:nvSpPr>
        <p:spPr/>
        <p:txBody>
          <a:bodyPr/>
          <a:lstStyle/>
          <a:p>
            <a:fld id="{7358EBF8-A24A-497A-BE11-018292C05DE0}" type="slidenum">
              <a:rPr lang="en-US"/>
              <a:t>11</a:t>
            </a:fld>
            <a:endParaRPr lang="en-US"/>
          </a:p>
        </p:txBody>
      </p:sp>
    </p:spTree>
    <p:extLst>
      <p:ext uri="{BB962C8B-B14F-4D97-AF65-F5344CB8AC3E}">
        <p14:creationId xmlns:p14="http://schemas.microsoft.com/office/powerpoint/2010/main" val="4037883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[Megan]</a:t>
            </a:r>
          </a:p>
          <a:p>
            <a:endParaRPr lang="en-US">
              <a:cs typeface="Calibri"/>
            </a:endParaRPr>
          </a:p>
          <a:p>
            <a:r>
              <a:rPr lang="en-US">
                <a:cs typeface="Calibri"/>
              </a:rPr>
              <a:t>Order of reporting:</a:t>
            </a:r>
          </a:p>
          <a:p>
            <a:endParaRPr lang="en-US">
              <a:cs typeface="Calibri"/>
            </a:endParaRPr>
          </a:p>
          <a:p>
            <a:r>
              <a:rPr lang="en-US">
                <a:cs typeface="Calibri"/>
              </a:rPr>
              <a:t>Sam, Francisco, Megan (if I have a group)</a:t>
            </a:r>
          </a:p>
          <a:p>
            <a:endParaRPr lang="en-US">
              <a:cs typeface="Calibri"/>
            </a:endParaRPr>
          </a:p>
          <a:p>
            <a:r>
              <a:rPr lang="en-US">
                <a:cs typeface="Calibri"/>
              </a:rPr>
              <a:t>Now I'm going to turn things over to Francisco for the second portion of our workshop to talk about themes -</a:t>
            </a:r>
          </a:p>
        </p:txBody>
      </p:sp>
      <p:sp>
        <p:nvSpPr>
          <p:cNvPr id="4" name="Slide Number Placeholder 3"/>
          <p:cNvSpPr>
            <a:spLocks noGrp="1"/>
          </p:cNvSpPr>
          <p:nvPr>
            <p:ph type="sldNum" sz="quarter" idx="5"/>
          </p:nvPr>
        </p:nvSpPr>
        <p:spPr/>
        <p:txBody>
          <a:bodyPr/>
          <a:lstStyle/>
          <a:p>
            <a:fld id="{7358EBF8-A24A-497A-BE11-018292C05DE0}" type="slidenum">
              <a:rPr lang="en-US"/>
              <a:t>12</a:t>
            </a:fld>
            <a:endParaRPr lang="en-US"/>
          </a:p>
        </p:txBody>
      </p:sp>
    </p:spTree>
    <p:extLst>
      <p:ext uri="{BB962C8B-B14F-4D97-AF65-F5344CB8AC3E}">
        <p14:creationId xmlns:p14="http://schemas.microsoft.com/office/powerpoint/2010/main" val="2627982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[Francisco]</a:t>
            </a:r>
          </a:p>
        </p:txBody>
      </p:sp>
      <p:sp>
        <p:nvSpPr>
          <p:cNvPr id="4" name="Slide Number Placeholder 3"/>
          <p:cNvSpPr>
            <a:spLocks noGrp="1"/>
          </p:cNvSpPr>
          <p:nvPr>
            <p:ph type="sldNum" sz="quarter" idx="5"/>
          </p:nvPr>
        </p:nvSpPr>
        <p:spPr/>
        <p:txBody>
          <a:bodyPr/>
          <a:lstStyle/>
          <a:p>
            <a:fld id="{7358EBF8-A24A-497A-BE11-018292C05DE0}" type="slidenum">
              <a:rPr lang="en-US"/>
              <a:t>13</a:t>
            </a:fld>
            <a:endParaRPr lang="en-US"/>
          </a:p>
        </p:txBody>
      </p:sp>
    </p:spTree>
    <p:extLst>
      <p:ext uri="{BB962C8B-B14F-4D97-AF65-F5344CB8AC3E}">
        <p14:creationId xmlns:p14="http://schemas.microsoft.com/office/powerpoint/2010/main" val="2791400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[Francisco]</a:t>
            </a:r>
          </a:p>
        </p:txBody>
      </p:sp>
      <p:sp>
        <p:nvSpPr>
          <p:cNvPr id="4" name="Slide Number Placeholder 3"/>
          <p:cNvSpPr>
            <a:spLocks noGrp="1"/>
          </p:cNvSpPr>
          <p:nvPr>
            <p:ph type="sldNum" sz="quarter" idx="5"/>
          </p:nvPr>
        </p:nvSpPr>
        <p:spPr/>
        <p:txBody>
          <a:bodyPr/>
          <a:lstStyle/>
          <a:p>
            <a:fld id="{7358EBF8-A24A-497A-BE11-018292C05DE0}" type="slidenum">
              <a:rPr lang="en-US"/>
              <a:t>14</a:t>
            </a:fld>
            <a:endParaRPr lang="en-US"/>
          </a:p>
        </p:txBody>
      </p:sp>
    </p:spTree>
    <p:extLst>
      <p:ext uri="{BB962C8B-B14F-4D97-AF65-F5344CB8AC3E}">
        <p14:creationId xmlns:p14="http://schemas.microsoft.com/office/powerpoint/2010/main" val="4051774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[Francisco]</a:t>
            </a:r>
          </a:p>
        </p:txBody>
      </p:sp>
      <p:sp>
        <p:nvSpPr>
          <p:cNvPr id="4" name="Slide Number Placeholder 3"/>
          <p:cNvSpPr>
            <a:spLocks noGrp="1"/>
          </p:cNvSpPr>
          <p:nvPr>
            <p:ph type="sldNum" sz="quarter" idx="5"/>
          </p:nvPr>
        </p:nvSpPr>
        <p:spPr/>
        <p:txBody>
          <a:bodyPr/>
          <a:lstStyle/>
          <a:p>
            <a:fld id="{7358EBF8-A24A-497A-BE11-018292C05DE0}" type="slidenum">
              <a:rPr lang="en-US"/>
              <a:t>15</a:t>
            </a:fld>
            <a:endParaRPr lang="en-US"/>
          </a:p>
        </p:txBody>
      </p:sp>
    </p:spTree>
    <p:extLst>
      <p:ext uri="{BB962C8B-B14F-4D97-AF65-F5344CB8AC3E}">
        <p14:creationId xmlns:p14="http://schemas.microsoft.com/office/powerpoint/2010/main" val="1924195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[Francisco]</a:t>
            </a:r>
          </a:p>
        </p:txBody>
      </p:sp>
      <p:sp>
        <p:nvSpPr>
          <p:cNvPr id="4" name="Slide Number Placeholder 3"/>
          <p:cNvSpPr>
            <a:spLocks noGrp="1"/>
          </p:cNvSpPr>
          <p:nvPr>
            <p:ph type="sldNum" sz="quarter" idx="5"/>
          </p:nvPr>
        </p:nvSpPr>
        <p:spPr/>
        <p:txBody>
          <a:bodyPr/>
          <a:lstStyle/>
          <a:p>
            <a:fld id="{7358EBF8-A24A-497A-BE11-018292C05DE0}" type="slidenum">
              <a:rPr lang="en-US"/>
              <a:t>16</a:t>
            </a:fld>
            <a:endParaRPr lang="en-US"/>
          </a:p>
        </p:txBody>
      </p:sp>
    </p:spTree>
    <p:extLst>
      <p:ext uri="{BB962C8B-B14F-4D97-AF65-F5344CB8AC3E}">
        <p14:creationId xmlns:p14="http://schemas.microsoft.com/office/powerpoint/2010/main" val="1626199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Looking for key words or short phrases that can build toward the vision </a:t>
            </a:r>
          </a:p>
          <a:p>
            <a:endParaRPr lang="en-US">
              <a:cs typeface="Calibri"/>
            </a:endParaRPr>
          </a:p>
          <a:p>
            <a:r>
              <a:rPr lang="en-US">
                <a:cs typeface="Calibri"/>
              </a:rPr>
              <a:t>Even though we won't have a vision statement, we can focus on the 5 elements – Natural Environment, River/Waterfront, Connectivity, Historic Character/Arts &amp; Culture, Tourism</a:t>
            </a:r>
          </a:p>
          <a:p>
            <a:endParaRPr lang="en-US">
              <a:cs typeface="Calibri"/>
            </a:endParaRPr>
          </a:p>
          <a:p>
            <a:r>
              <a:rPr lang="en-US">
                <a:cs typeface="Calibri"/>
              </a:rPr>
              <a:t>Also bring back what we heard in the first breakout group and the reporting from other groups</a:t>
            </a:r>
          </a:p>
          <a:p>
            <a:endParaRPr lang="en-US">
              <a:cs typeface="Calibri"/>
            </a:endParaRPr>
          </a:p>
          <a:p>
            <a:r>
              <a:rPr lang="en-US">
                <a:cs typeface="Calibri"/>
              </a:rPr>
              <a:t>Try to focus on big ideas and short phrases. Remember that these will also build toward the LU map layers – we don't want the themes to be too nuanced at this stage.</a:t>
            </a:r>
          </a:p>
        </p:txBody>
      </p:sp>
      <p:sp>
        <p:nvSpPr>
          <p:cNvPr id="4" name="Slide Number Placeholder 3"/>
          <p:cNvSpPr>
            <a:spLocks noGrp="1"/>
          </p:cNvSpPr>
          <p:nvPr>
            <p:ph type="sldNum" sz="quarter" idx="5"/>
          </p:nvPr>
        </p:nvSpPr>
        <p:spPr/>
        <p:txBody>
          <a:bodyPr/>
          <a:lstStyle/>
          <a:p>
            <a:fld id="{7358EBF8-A24A-497A-BE11-018292C05DE0}" type="slidenum">
              <a:rPr lang="en-US"/>
              <a:t>17</a:t>
            </a:fld>
            <a:endParaRPr lang="en-US"/>
          </a:p>
        </p:txBody>
      </p:sp>
    </p:spTree>
    <p:extLst>
      <p:ext uri="{BB962C8B-B14F-4D97-AF65-F5344CB8AC3E}">
        <p14:creationId xmlns:p14="http://schemas.microsoft.com/office/powerpoint/2010/main" val="938618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[Megan]</a:t>
            </a:r>
          </a:p>
          <a:p>
            <a:endParaRPr lang="en-US"/>
          </a:p>
          <a:p>
            <a:r>
              <a:rPr lang="en-US"/>
              <a:t>Order of reporting:</a:t>
            </a:r>
          </a:p>
          <a:p>
            <a:endParaRPr lang="en-US"/>
          </a:p>
          <a:p>
            <a:r>
              <a:rPr lang="en-US"/>
              <a:t>Sam, Francisco, Megan (if I have a group)</a:t>
            </a:r>
          </a:p>
          <a:p>
            <a:endParaRPr lang="en-US"/>
          </a:p>
          <a:p>
            <a:r>
              <a:rPr lang="en-US"/>
              <a:t>Now I'm going to turn things over to Francisco for the second portion of our workshop to talk about themes -</a:t>
            </a:r>
          </a:p>
        </p:txBody>
      </p:sp>
      <p:sp>
        <p:nvSpPr>
          <p:cNvPr id="4" name="Slide Number Placeholder 3"/>
          <p:cNvSpPr>
            <a:spLocks noGrp="1"/>
          </p:cNvSpPr>
          <p:nvPr>
            <p:ph type="sldNum" sz="quarter" idx="5"/>
          </p:nvPr>
        </p:nvSpPr>
        <p:spPr/>
        <p:txBody>
          <a:bodyPr/>
          <a:lstStyle/>
          <a:p>
            <a:fld id="{7358EBF8-A24A-497A-BE11-018292C05DE0}" type="slidenum">
              <a:rPr lang="en-US"/>
              <a:t>18</a:t>
            </a:fld>
            <a:endParaRPr lang="en-US"/>
          </a:p>
        </p:txBody>
      </p:sp>
    </p:spTree>
    <p:extLst>
      <p:ext uri="{BB962C8B-B14F-4D97-AF65-F5344CB8AC3E}">
        <p14:creationId xmlns:p14="http://schemas.microsoft.com/office/powerpoint/2010/main" val="135584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[Megan]</a:t>
            </a:r>
          </a:p>
          <a:p>
            <a:r>
              <a:rPr lang="en-US"/>
              <a:t>This is another refresher for those of you who were at the first workshop, so bear with me if this is redundant!</a:t>
            </a:r>
          </a:p>
          <a:p>
            <a:endParaRPr lang="en-US"/>
          </a:p>
          <a:p>
            <a:r>
              <a:rPr lang="en-US"/>
              <a:t>Here you can see a breakdown of the anticipated timeline for the creation of the RPOCD. We kicked off the project in the winter of 2019 and do not anticipate completion until Spring of 2021. </a:t>
            </a:r>
          </a:p>
          <a:p>
            <a:r>
              <a:rPr lang="en-US"/>
              <a:t>We are currently in Phase 4 of this process, at the Region Thematic Meetings (Fourth Column, First Line). </a:t>
            </a:r>
          </a:p>
          <a:p>
            <a:endParaRPr lang="en-US"/>
          </a:p>
          <a:p>
            <a:r>
              <a:rPr lang="en-US">
                <a:cs typeface="Calibri"/>
              </a:rPr>
              <a:t>Following the Regional Thematic Meetings (the last one will be January 5, 2021), we we will be posting the draft RPOCD for public comment.</a:t>
            </a:r>
            <a:endParaRPr lang="en-US"/>
          </a:p>
          <a:p>
            <a:endParaRPr lang="en-US"/>
          </a:p>
          <a:p>
            <a:r>
              <a:rPr lang="en-US"/>
              <a:t>Check the website for access to the draft document and to provide your thougths and comments.</a:t>
            </a:r>
          </a:p>
          <a:p>
            <a:endParaRPr lang="en-US">
              <a:cs typeface="Calibri"/>
            </a:endParaRPr>
          </a:p>
        </p:txBody>
      </p:sp>
      <p:sp>
        <p:nvSpPr>
          <p:cNvPr id="4" name="Slide Number Placeholder 3"/>
          <p:cNvSpPr>
            <a:spLocks noGrp="1"/>
          </p:cNvSpPr>
          <p:nvPr>
            <p:ph type="sldNum" sz="quarter" idx="5"/>
          </p:nvPr>
        </p:nvSpPr>
        <p:spPr/>
        <p:txBody>
          <a:bodyPr/>
          <a:lstStyle/>
          <a:p>
            <a:fld id="{7358EBF8-A24A-497A-BE11-018292C05DE0}" type="slidenum">
              <a:rPr lang="en-US"/>
              <a:t>19</a:t>
            </a:fld>
            <a:endParaRPr lang="en-US"/>
          </a:p>
        </p:txBody>
      </p:sp>
    </p:spTree>
    <p:extLst>
      <p:ext uri="{BB962C8B-B14F-4D97-AF65-F5344CB8AC3E}">
        <p14:creationId xmlns:p14="http://schemas.microsoft.com/office/powerpoint/2010/main" val="1262721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[Megan]</a:t>
            </a:r>
          </a:p>
          <a:p>
            <a:r>
              <a:rPr lang="en-US">
                <a:cs typeface="Calibri"/>
              </a:rPr>
              <a:t>Going forward, there are several ways that you can get involved, including visiting the project website, signing up for email notificaitons, and sharing this presentation with others in your community. </a:t>
            </a:r>
            <a:endParaRPr lang="en-US"/>
          </a:p>
          <a:p>
            <a:endParaRPr lang="en-US">
              <a:cs typeface="Calibri"/>
            </a:endParaRPr>
          </a:p>
          <a:p>
            <a:r>
              <a:rPr lang="en-US">
                <a:cs typeface="Calibri"/>
              </a:rPr>
              <a:t>Most importantly, please join us at the upcoming workshops and have your opinions heard!</a:t>
            </a:r>
          </a:p>
        </p:txBody>
      </p:sp>
      <p:sp>
        <p:nvSpPr>
          <p:cNvPr id="4" name="Slide Number Placeholder 3"/>
          <p:cNvSpPr>
            <a:spLocks noGrp="1"/>
          </p:cNvSpPr>
          <p:nvPr>
            <p:ph type="sldNum" sz="quarter" idx="5"/>
          </p:nvPr>
        </p:nvSpPr>
        <p:spPr/>
        <p:txBody>
          <a:bodyPr/>
          <a:lstStyle/>
          <a:p>
            <a:fld id="{7358EBF8-A24A-497A-BE11-018292C05DE0}" type="slidenum">
              <a:rPr lang="en-US"/>
              <a:t>20</a:t>
            </a:fld>
            <a:endParaRPr lang="en-US"/>
          </a:p>
        </p:txBody>
      </p:sp>
    </p:spTree>
    <p:extLst>
      <p:ext uri="{BB962C8B-B14F-4D97-AF65-F5344CB8AC3E}">
        <p14:creationId xmlns:p14="http://schemas.microsoft.com/office/powerpoint/2010/main" val="3907892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 As with Workshop 1, we'll begin with a little background.  This information will not be new to those who joined us at the last workshop, but for those who are joining us for the first time, welcome! </a:t>
            </a:r>
            <a:endParaRPr lang="en-US"/>
          </a:p>
          <a:p>
            <a:endParaRPr lang="en-US">
              <a:cs typeface="Calibri"/>
            </a:endParaRPr>
          </a:p>
          <a:p>
            <a:r>
              <a:rPr lang="en-US">
                <a:cs typeface="Calibri"/>
              </a:rPr>
              <a:t>We are here this evening because </a:t>
            </a:r>
            <a:r>
              <a:rPr lang="en-US" err="1">
                <a:cs typeface="Calibri"/>
              </a:rPr>
              <a:t>RiverCOG</a:t>
            </a:r>
            <a:r>
              <a:rPr lang="en-US">
                <a:cs typeface="Calibri"/>
              </a:rPr>
              <a:t>, the Regional Planning Committee (RPC), and our consultant Fitzgerald and Halliday are working on the first ever Regional Plan of Conservation and Development (RPOCD) for the region. </a:t>
            </a:r>
            <a:endParaRPr lang="en-US"/>
          </a:p>
          <a:p>
            <a:endParaRPr lang="en-US">
              <a:cs typeface="Calibri"/>
            </a:endParaRPr>
          </a:p>
          <a:p>
            <a:r>
              <a:rPr lang="en-US">
                <a:cs typeface="Calibri"/>
              </a:rPr>
              <a:t>The RPOCD is a visionary policy document that sets goals and makes recommendations regarding preferred land uses, development patterns and types, and desirable areas for conservation, based on existing and emerging regional trends and challenges.</a:t>
            </a:r>
          </a:p>
          <a:p>
            <a:endParaRPr lang="en-US">
              <a:cs typeface="Calibri"/>
            </a:endParaRPr>
          </a:p>
          <a:p>
            <a:r>
              <a:rPr lang="en-US">
                <a:cs typeface="Calibri"/>
              </a:rPr>
              <a:t>On June 29th and July 7th, we held a region-wide Introductory Presentation (and encore performance) that offered a primer on </a:t>
            </a:r>
            <a:r>
              <a:rPr lang="en-US" err="1">
                <a:cs typeface="Calibri"/>
              </a:rPr>
              <a:t>RiverCOG</a:t>
            </a:r>
            <a:r>
              <a:rPr lang="en-US">
                <a:cs typeface="Calibri"/>
              </a:rPr>
              <a:t>, the RPC, and the RPOCD. We then spent the summer (virtually) visiting each of the 17 towns in our region, gathering input on the issues and goals of each town and how they see their role in the region. All of these meetings are available to view on the project website (RiverCOGRegionalPlan.org).</a:t>
            </a:r>
          </a:p>
          <a:p>
            <a:endParaRPr lang="en-US">
              <a:cs typeface="Calibri"/>
            </a:endParaRPr>
          </a:p>
          <a:p>
            <a:r>
              <a:rPr lang="en-US">
                <a:cs typeface="Calibri"/>
              </a:rPr>
              <a:t>Throughout this time, we have also been working on creating an Existing Conditions Report which compiles statistical data on current trends and key issues in the region. This document is in the process of being finalized and will be attached to the RPOCD as an appendix.</a:t>
            </a:r>
          </a:p>
          <a:p>
            <a:endParaRPr lang="en-US">
              <a:cs typeface="Calibri"/>
            </a:endParaRPr>
          </a:p>
          <a:p>
            <a:r>
              <a:rPr lang="en-US">
                <a:cs typeface="Calibri"/>
              </a:rPr>
              <a:t>With the information we gathered so far, we began a series four Regional Thematic Meetings/Virtual Workshops,  the first of which was held last Wednesday, December 9. There, we presented data on demographic issues and trends from the Existing Conditions Report and heard your thoughts on addressing those issues and trends in the region.</a:t>
            </a:r>
          </a:p>
          <a:p>
            <a:endParaRPr lang="en-US">
              <a:cs typeface="Calibri"/>
            </a:endParaRPr>
          </a:p>
          <a:p>
            <a:r>
              <a:rPr lang="en-US">
                <a:cs typeface="Calibri"/>
              </a:rPr>
              <a:t>In tonight's workshop, Workshop 2, we will focus on the responses we received to visioning questions asked at the Municipal Meetings and will ask for your help in crafting a vision statement and key themes based on those responses.</a:t>
            </a:r>
          </a:p>
        </p:txBody>
      </p:sp>
      <p:sp>
        <p:nvSpPr>
          <p:cNvPr id="4" name="Slide Number Placeholder 3"/>
          <p:cNvSpPr>
            <a:spLocks noGrp="1"/>
          </p:cNvSpPr>
          <p:nvPr>
            <p:ph type="sldNum" sz="quarter" idx="5"/>
          </p:nvPr>
        </p:nvSpPr>
        <p:spPr/>
        <p:txBody>
          <a:bodyPr/>
          <a:lstStyle/>
          <a:p>
            <a:fld id="{7358EBF8-A24A-497A-BE11-018292C05DE0}" type="slidenum">
              <a:rPr lang="en-US"/>
              <a:t>2</a:t>
            </a:fld>
            <a:endParaRPr lang="en-US"/>
          </a:p>
        </p:txBody>
      </p:sp>
    </p:spTree>
    <p:extLst>
      <p:ext uri="{BB962C8B-B14F-4D97-AF65-F5344CB8AC3E}">
        <p14:creationId xmlns:p14="http://schemas.microsoft.com/office/powerpoint/2010/main" val="3680061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a:t>
            </a:r>
            <a:endParaRPr lang="en-US"/>
          </a:p>
          <a:p>
            <a:r>
              <a:rPr lang="en-US"/>
              <a:t>The RPC oversees the creation of the RPOCD and its members are your representatives in this process.</a:t>
            </a:r>
          </a:p>
          <a:p>
            <a:r>
              <a:rPr lang="en-US"/>
              <a:t> </a:t>
            </a:r>
            <a:endParaRPr lang="en-US">
              <a:cs typeface="Calibri" panose="020F0502020204030204"/>
            </a:endParaRPr>
          </a:p>
          <a:p>
            <a:r>
              <a:rPr lang="en-US"/>
              <a:t>Take a look at this list and find your representatives. You can reach out to them with your thoughts, comments, and concerns via the email links on the Project website.</a:t>
            </a:r>
          </a:p>
          <a:p>
            <a:endParaRPr lang="en-US">
              <a:cs typeface="Calibri"/>
            </a:endParaRPr>
          </a:p>
          <a:p>
            <a:r>
              <a:rPr lang="en-US">
                <a:cs typeface="Calibri"/>
              </a:rPr>
              <a:t>You are also welcome to reach out to RiverCOG staff directly. Our email is also available on the website.</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358EBF8-A24A-497A-BE11-018292C05DE0}" type="slidenum">
              <a:rPr lang="en-US"/>
              <a:t>21</a:t>
            </a:fld>
            <a:endParaRPr lang="en-US"/>
          </a:p>
        </p:txBody>
      </p:sp>
    </p:spTree>
    <p:extLst>
      <p:ext uri="{BB962C8B-B14F-4D97-AF65-F5344CB8AC3E}">
        <p14:creationId xmlns:p14="http://schemas.microsoft.com/office/powerpoint/2010/main" val="3813622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a:t>
            </a:r>
          </a:p>
        </p:txBody>
      </p:sp>
      <p:sp>
        <p:nvSpPr>
          <p:cNvPr id="4" name="Slide Number Placeholder 3"/>
          <p:cNvSpPr>
            <a:spLocks noGrp="1"/>
          </p:cNvSpPr>
          <p:nvPr>
            <p:ph type="sldNum" sz="quarter" idx="5"/>
          </p:nvPr>
        </p:nvSpPr>
        <p:spPr/>
        <p:txBody>
          <a:bodyPr/>
          <a:lstStyle/>
          <a:p>
            <a:fld id="{7358EBF8-A24A-497A-BE11-018292C05DE0}" type="slidenum">
              <a:rPr lang="en-US"/>
              <a:t>22</a:t>
            </a:fld>
            <a:endParaRPr lang="en-US"/>
          </a:p>
        </p:txBody>
      </p:sp>
    </p:spTree>
    <p:extLst>
      <p:ext uri="{BB962C8B-B14F-4D97-AF65-F5344CB8AC3E}">
        <p14:creationId xmlns:p14="http://schemas.microsoft.com/office/powerpoint/2010/main" val="1028820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a:t>
            </a:r>
          </a:p>
          <a:p>
            <a:endParaRPr lang="en-US">
              <a:cs typeface="Calibri"/>
            </a:endParaRPr>
          </a:p>
          <a:p>
            <a:r>
              <a:rPr lang="en-US">
                <a:cs typeface="Calibri"/>
              </a:rPr>
              <a:t>We have two workshops remaining in this process – both related to the creation of the Future Land Use Map. The first will be held next Monday, December 21 and the second will be three weeks from today, on January 5.</a:t>
            </a:r>
          </a:p>
          <a:p>
            <a:endParaRPr lang="en-US">
              <a:cs typeface="Calibri"/>
            </a:endParaRPr>
          </a:p>
          <a:p>
            <a:r>
              <a:rPr lang="en-US">
                <a:cs typeface="Calibri"/>
              </a:rPr>
              <a:t>These workshops have been designed as a part a and b, so we really hope you attend both! In the first worship, we will present some baseline land use data that will be used in creating our future land use map. We will then send attendees home with an assignment – to mark up the map! The mark-up processess and what we are looking for will be explained at the first workshop. Then, at the second workshop, we will listen talk about your mark-ups and how you see the future land use map evolving. </a:t>
            </a:r>
          </a:p>
          <a:p>
            <a:endParaRPr lang="en-US">
              <a:cs typeface="Calibri"/>
            </a:endParaRPr>
          </a:p>
          <a:p>
            <a:r>
              <a:rPr lang="en-US">
                <a:cs typeface="Calibri"/>
              </a:rPr>
              <a:t>Because the mapping workshops are essentially one workshop that has been split in two, they are anticipated to be much shorter, running no more than 1 hour.</a:t>
            </a:r>
          </a:p>
          <a:p>
            <a:endParaRPr lang="en-US">
              <a:cs typeface="Calibri"/>
            </a:endParaRPr>
          </a:p>
          <a:p>
            <a:r>
              <a:rPr lang="en-US">
                <a:cs typeface="Calibri"/>
              </a:rPr>
              <a:t>If for whatever reason you are unable to attend part a of the mapping workshop, that’s ok! You will be able to view the presentation and map online and come to part b ready to participate! </a:t>
            </a:r>
          </a:p>
          <a:p>
            <a:endParaRPr lang="en-US">
              <a:cs typeface="Calibri"/>
            </a:endParaRPr>
          </a:p>
          <a:p>
            <a:r>
              <a:rPr lang="en-US">
                <a:cs typeface="Calibri"/>
              </a:rPr>
              <a:t>Thank you for your participation so far and we hope you can join us at the upcoming workshops!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358EBF8-A24A-497A-BE11-018292C05DE0}" type="slidenum">
              <a:rPr lang="en-US"/>
              <a:t>23</a:t>
            </a:fld>
            <a:endParaRPr lang="en-US"/>
          </a:p>
        </p:txBody>
      </p:sp>
    </p:spTree>
    <p:extLst>
      <p:ext uri="{BB962C8B-B14F-4D97-AF65-F5344CB8AC3E}">
        <p14:creationId xmlns:p14="http://schemas.microsoft.com/office/powerpoint/2010/main" val="1017422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 </a:t>
            </a:r>
          </a:p>
          <a:p>
            <a:r>
              <a:rPr lang="en-US">
                <a:cs typeface="Calibri"/>
              </a:rPr>
              <a:t>We will conduct this workshop in two parts. The first part will focus on identifying a vision for the region. Specifically, we will review the responses to two questions that were asked at the Municipal Meetings – 1) What is your vision for the Lower Connecticut River Valley; and 2) What do you see as your town's role in the region. Then we will break out into groups to discuss your thoughts on consolidating those responses into a single vision statement. The breakout session will last for 20 minutes, after which we will reconvene to report on our findings.</a:t>
            </a:r>
          </a:p>
          <a:p>
            <a:endParaRPr lang="en-US">
              <a:cs typeface="Calibri"/>
            </a:endParaRPr>
          </a:p>
          <a:p>
            <a:r>
              <a:rPr lang="en-US">
                <a:cs typeface="Calibri"/>
              </a:rPr>
              <a:t>Then we will move into the second part of the workshop which will focus on developing key themes for the RPOCD. We will explain a little bit about what we mean by themes and provide some examples. Then we will break out into groups again. Each group will work to generate a list of potential themes that can build to our regional vision.  After 20 minutes in the breakout groups, we will reconvene and again report on our findings.</a:t>
            </a:r>
          </a:p>
          <a:p>
            <a:endParaRPr lang="en-US">
              <a:cs typeface="Calibri"/>
            </a:endParaRPr>
          </a:p>
          <a:p>
            <a:r>
              <a:rPr lang="en-US">
                <a:cs typeface="Calibri"/>
              </a:rPr>
              <a:t>We will conclude this workshop with an overview of where we are in the process, ways you can get involved, and next steps.</a:t>
            </a:r>
          </a:p>
          <a:p>
            <a:endParaRPr lang="en-US">
              <a:cs typeface="Calibri"/>
            </a:endParaRPr>
          </a:p>
          <a:p>
            <a:r>
              <a:rPr lang="en-US">
                <a:cs typeface="Calibri"/>
              </a:rPr>
              <a:t>[Pass to Megan]</a:t>
            </a:r>
          </a:p>
          <a:p>
            <a:endParaRPr lang="en-US">
              <a:cs typeface="Calibri"/>
            </a:endParaRPr>
          </a:p>
        </p:txBody>
      </p:sp>
      <p:sp>
        <p:nvSpPr>
          <p:cNvPr id="4" name="Slide Number Placeholder 3"/>
          <p:cNvSpPr>
            <a:spLocks noGrp="1"/>
          </p:cNvSpPr>
          <p:nvPr>
            <p:ph type="sldNum" sz="quarter" idx="5"/>
          </p:nvPr>
        </p:nvSpPr>
        <p:spPr/>
        <p:txBody>
          <a:bodyPr/>
          <a:lstStyle/>
          <a:p>
            <a:fld id="{7358EBF8-A24A-497A-BE11-018292C05DE0}" type="slidenum">
              <a:rPr lang="en-US"/>
              <a:t>3</a:t>
            </a:fld>
            <a:endParaRPr lang="en-US"/>
          </a:p>
        </p:txBody>
      </p:sp>
    </p:spTree>
    <p:extLst>
      <p:ext uri="{BB962C8B-B14F-4D97-AF65-F5344CB8AC3E}">
        <p14:creationId xmlns:p14="http://schemas.microsoft.com/office/powerpoint/2010/main" val="93657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[Megan]</a:t>
            </a:r>
          </a:p>
          <a:p>
            <a:r>
              <a:rPr lang="en-US">
                <a:cs typeface="Calibri"/>
              </a:rPr>
              <a:t>If we are going to spend the first portion of this meeting discussing the regional vision and trying to come up with a "vision statement," it is important that we first explain what we mean by vision – what is it that we are trying to capture.</a:t>
            </a:r>
          </a:p>
          <a:p>
            <a:endParaRPr lang="en-US">
              <a:cs typeface="Calibri"/>
            </a:endParaRPr>
          </a:p>
          <a:p>
            <a:r>
              <a:rPr lang="en-US">
                <a:cs typeface="Calibri"/>
              </a:rPr>
              <a:t>In terms of a community or regional planning document, like the RPOCD, a "vision statement" refers to an "aspirational description" of the community. It is forward looking. Where do we want to go? What do we want to look like or be as a region?</a:t>
            </a:r>
          </a:p>
          <a:p>
            <a:endParaRPr lang="en-US">
              <a:cs typeface="Calibri"/>
            </a:endParaRPr>
          </a:p>
          <a:p>
            <a:r>
              <a:rPr lang="en-US">
                <a:cs typeface="Calibri"/>
              </a:rPr>
              <a:t>The vision statement really forms the basis for everything else in the RPOCD – all of the goals and recommendations in that document will be aimed at taking incremental steps toward achieving this overall vision.</a:t>
            </a:r>
          </a:p>
          <a:p>
            <a:endParaRPr lang="en-US">
              <a:cs typeface="Calibri"/>
            </a:endParaRPr>
          </a:p>
          <a:p>
            <a:r>
              <a:rPr lang="en-US">
                <a:cs typeface="Calibri"/>
              </a:rPr>
              <a:t>When thinking about the vision statement, what we're really asking ourselves is - what makes [or will make] our region a place where people want to live and work, a place where businesses want to locate, and a place that people want to visit? </a:t>
            </a:r>
          </a:p>
          <a:p>
            <a:endParaRPr lang="en-US">
              <a:cs typeface="Calibri"/>
            </a:endParaRPr>
          </a:p>
          <a:p>
            <a:endParaRPr lang="en-US">
              <a:cs typeface="Calibri"/>
            </a:endParaRPr>
          </a:p>
          <a:p>
            <a:r>
              <a:rPr lang="en-US">
                <a:cs typeface="Calibri"/>
              </a:rPr>
              <a:t> </a:t>
            </a:r>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358EBF8-A24A-497A-BE11-018292C05DE0}" type="slidenum">
              <a:rPr lang="en-US"/>
              <a:t>4</a:t>
            </a:fld>
            <a:endParaRPr lang="en-US"/>
          </a:p>
        </p:txBody>
      </p:sp>
    </p:spTree>
    <p:extLst>
      <p:ext uri="{BB962C8B-B14F-4D97-AF65-F5344CB8AC3E}">
        <p14:creationId xmlns:p14="http://schemas.microsoft.com/office/powerpoint/2010/main" val="1587521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Narrow"/>
                <a:cs typeface="Arial"/>
              </a:rPr>
              <a:t>This is not the first time we've brought up the regional vision. When we visited the 17 towns for the Municipal Meetings over the summer, the first question we asked was, "What is your vision for the Lower Connecticut River Valley?". The idea with this workshop is to share what we learned from those meetings and to build upon it.</a:t>
            </a:r>
          </a:p>
          <a:p>
            <a:endParaRPr lang="en-US">
              <a:latin typeface="Arial Narrow"/>
              <a:cs typeface="Arial"/>
            </a:endParaRPr>
          </a:p>
          <a:p>
            <a:r>
              <a:rPr lang="en-US">
                <a:latin typeface="Arial Narrow"/>
                <a:cs typeface="Arial"/>
              </a:rPr>
              <a:t>From those Municipal Meetings we heard that the vision for the region should focus on :  </a:t>
            </a:r>
            <a:endParaRPr lang="en-US">
              <a:latin typeface="Calibri" panose="020F0502020204030204"/>
              <a:cs typeface="Calibri" panose="020F0502020204030204"/>
            </a:endParaRPr>
          </a:p>
          <a:p>
            <a:endParaRPr lang="en-US">
              <a:latin typeface="Arial Narrow"/>
              <a:cs typeface="Arial"/>
            </a:endParaRPr>
          </a:p>
          <a:p>
            <a:pPr marL="0" indent="0">
              <a:buNone/>
            </a:pPr>
            <a:r>
              <a:rPr lang="en-US">
                <a:latin typeface="Arial Narrow"/>
                <a:cs typeface="Arial"/>
              </a:rPr>
              <a:t>Natural Environment</a:t>
            </a:r>
            <a:endParaRPr lang="en-US"/>
          </a:p>
          <a:p>
            <a:pPr marL="0" indent="0">
              <a:buNone/>
            </a:pPr>
            <a:r>
              <a:rPr lang="en-US">
                <a:latin typeface="Arial Narrow"/>
                <a:cs typeface="Arial"/>
              </a:rPr>
              <a:t>Historic Character</a:t>
            </a:r>
          </a:p>
          <a:p>
            <a:pPr marL="0" indent="0">
              <a:buNone/>
            </a:pPr>
            <a:r>
              <a:rPr lang="en-US">
                <a:latin typeface="Arial Narrow"/>
                <a:cs typeface="Arial"/>
              </a:rPr>
              <a:t>Shoreline Tourism</a:t>
            </a:r>
          </a:p>
          <a:p>
            <a:pPr marL="0" indent="0">
              <a:buNone/>
            </a:pPr>
            <a:r>
              <a:rPr lang="en-US">
                <a:latin typeface="Arial Narrow"/>
                <a:cs typeface="Arial"/>
              </a:rPr>
              <a:t>Connectivity </a:t>
            </a:r>
            <a:endParaRPr lang="en-US">
              <a:solidFill>
                <a:srgbClr val="CC0099"/>
              </a:solidFill>
            </a:endParaRPr>
          </a:p>
          <a:p>
            <a:pPr marL="0" indent="0">
              <a:buNone/>
            </a:pPr>
            <a:r>
              <a:rPr lang="en-US">
                <a:latin typeface="Arial Narrow"/>
                <a:cs typeface="Arial"/>
              </a:rPr>
              <a:t>Agritourism</a:t>
            </a:r>
          </a:p>
          <a:p>
            <a:pPr marL="0" indent="0">
              <a:buNone/>
            </a:pPr>
            <a:r>
              <a:rPr lang="en-US">
                <a:latin typeface="Arial Narrow"/>
                <a:cs typeface="Arial"/>
              </a:rPr>
              <a:t>Eco-Tourism</a:t>
            </a:r>
          </a:p>
          <a:p>
            <a:pPr marL="0" indent="0">
              <a:buNone/>
            </a:pPr>
            <a:r>
              <a:rPr lang="en-US">
                <a:latin typeface="Arial Narrow"/>
                <a:cs typeface="Arial"/>
              </a:rPr>
              <a:t>Lifestyle Economy</a:t>
            </a:r>
          </a:p>
          <a:p>
            <a:pPr marL="0" indent="0">
              <a:buNone/>
            </a:pPr>
            <a:r>
              <a:rPr lang="en-US">
                <a:latin typeface="Arial Narrow"/>
                <a:cs typeface="Arial"/>
              </a:rPr>
              <a:t>Diversity of Business</a:t>
            </a:r>
            <a:endParaRPr lang="en-US"/>
          </a:p>
          <a:p>
            <a:pPr marL="0" indent="0">
              <a:buNone/>
            </a:pPr>
            <a:r>
              <a:rPr lang="en-US">
                <a:latin typeface="Arial Narrow"/>
                <a:cs typeface="Arial"/>
              </a:rPr>
              <a:t>Historic Character</a:t>
            </a:r>
          </a:p>
          <a:p>
            <a:pPr marL="0" indent="0">
              <a:buNone/>
            </a:pPr>
            <a:r>
              <a:rPr lang="en-US">
                <a:latin typeface="Arial Narrow"/>
                <a:ea typeface="Roboto Cn" pitchFamily="2" charset="0"/>
                <a:cs typeface="Arial"/>
              </a:rPr>
              <a:t>River/Waterfront</a:t>
            </a:r>
          </a:p>
          <a:p>
            <a:pPr marL="0" indent="0">
              <a:buNone/>
            </a:pPr>
            <a:r>
              <a:rPr lang="en-US">
                <a:latin typeface="Arial Narrow"/>
                <a:cs typeface="Arial"/>
              </a:rPr>
              <a:t>Arts and Culture</a:t>
            </a:r>
          </a:p>
          <a:p>
            <a:pPr marL="0" indent="0">
              <a:buNone/>
            </a:pPr>
            <a:r>
              <a:rPr lang="en-US">
                <a:latin typeface="Arial Narrow"/>
                <a:cs typeface="Arial"/>
              </a:rPr>
              <a:t>Diversity </a:t>
            </a:r>
            <a:endParaRPr lang="en-US"/>
          </a:p>
          <a:p>
            <a:endParaRPr lang="en-US"/>
          </a:p>
          <a:p>
            <a:r>
              <a:rPr lang="en-US">
                <a:cs typeface="Calibri"/>
              </a:rPr>
              <a:t>These concepts were sometimes mentioned in terms of things we have and should protect (like Natural Environment or the Connecticut River) or things we should improve upon or have more of (like Connectivity and Eco-Tourism), but they were all identified as important to the future vision, or where we need to go as a region.</a:t>
            </a:r>
          </a:p>
        </p:txBody>
      </p:sp>
      <p:sp>
        <p:nvSpPr>
          <p:cNvPr id="4" name="Slide Number Placeholder 3"/>
          <p:cNvSpPr>
            <a:spLocks noGrp="1"/>
          </p:cNvSpPr>
          <p:nvPr>
            <p:ph type="sldNum" sz="quarter" idx="5"/>
          </p:nvPr>
        </p:nvSpPr>
        <p:spPr/>
        <p:txBody>
          <a:bodyPr/>
          <a:lstStyle/>
          <a:p>
            <a:fld id="{7358EBF8-A24A-497A-BE11-018292C05DE0}" type="slidenum">
              <a:rPr lang="en-US" smtClean="0"/>
              <a:t>5</a:t>
            </a:fld>
            <a:endParaRPr lang="en-US"/>
          </a:p>
        </p:txBody>
      </p:sp>
    </p:spTree>
    <p:extLst>
      <p:ext uri="{BB962C8B-B14F-4D97-AF65-F5344CB8AC3E}">
        <p14:creationId xmlns:p14="http://schemas.microsoft.com/office/powerpoint/2010/main" val="2797663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Interestingly, though maybe not surprisingly, we found that certain concepts were repeatedly mentioned across all of the municipal meetings:</a:t>
            </a:r>
          </a:p>
          <a:p>
            <a:endParaRPr lang="en-US">
              <a:cs typeface="Calibri"/>
            </a:endParaRPr>
          </a:p>
          <a:p>
            <a:r>
              <a:rPr lang="en-US">
                <a:cs typeface="Calibri"/>
              </a:rPr>
              <a:t>Natural Environment/Eco-Tourism, as well as the River or Waterfront came up in 13 of 17 towns</a:t>
            </a:r>
          </a:p>
          <a:p>
            <a:r>
              <a:rPr lang="en-US">
                <a:cs typeface="Calibri"/>
              </a:rPr>
              <a:t>Historic Character and/or Arts &amp; Culture came up in 9 of 17 towns</a:t>
            </a:r>
          </a:p>
          <a:p>
            <a:r>
              <a:rPr lang="en-US">
                <a:cs typeface="Calibri"/>
              </a:rPr>
              <a:t>Connectivity came up in 16 of 17 towns</a:t>
            </a:r>
          </a:p>
          <a:p>
            <a:r>
              <a:rPr lang="en-US">
                <a:cs typeface="Calibri"/>
              </a:rPr>
              <a:t>And Tourism was mentioned (whether shoreline, eco, agritourism, or just in general) in 11 of 17 towns.</a:t>
            </a:r>
          </a:p>
          <a:p>
            <a:endParaRPr lang="en-US">
              <a:cs typeface="Calibri"/>
            </a:endParaRPr>
          </a:p>
          <a:p>
            <a:r>
              <a:rPr lang="en-US">
                <a:cs typeface="Calibri"/>
              </a:rPr>
              <a:t>This chart represents how these elements, widely mentioned across by towns across the region, comprise the pieces of one unified vision.</a:t>
            </a:r>
          </a:p>
          <a:p>
            <a:endParaRPr lang="en-US">
              <a:cs typeface="Calibri"/>
            </a:endParaRPr>
          </a:p>
        </p:txBody>
      </p:sp>
      <p:sp>
        <p:nvSpPr>
          <p:cNvPr id="4" name="Slide Number Placeholder 3"/>
          <p:cNvSpPr>
            <a:spLocks noGrp="1"/>
          </p:cNvSpPr>
          <p:nvPr>
            <p:ph type="sldNum" sz="quarter" idx="5"/>
          </p:nvPr>
        </p:nvSpPr>
        <p:spPr/>
        <p:txBody>
          <a:bodyPr/>
          <a:lstStyle/>
          <a:p>
            <a:fld id="{7358EBF8-A24A-497A-BE11-018292C05DE0}" type="slidenum">
              <a:rPr lang="en-US"/>
              <a:t>6</a:t>
            </a:fld>
            <a:endParaRPr lang="en-US"/>
          </a:p>
        </p:txBody>
      </p:sp>
    </p:spTree>
    <p:extLst>
      <p:ext uri="{BB962C8B-B14F-4D97-AF65-F5344CB8AC3E}">
        <p14:creationId xmlns:p14="http://schemas.microsoft.com/office/powerpoint/2010/main" val="2501906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And this is consistent with what we found when we looked at the POCDs for each of the towns.  You'll see the towns listed across the top and goal topics down the left hand side. We looked through the plans from each of the towns and put an "x" in the boxes where a town had a goal or policy related to a specific topic. You'll notice the boxes are almost entirely filled in with "x's".</a:t>
            </a:r>
          </a:p>
          <a:p>
            <a:endParaRPr lang="en-US">
              <a:cs typeface="Calibri"/>
            </a:endParaRPr>
          </a:p>
          <a:p>
            <a:r>
              <a:rPr lang="en-US">
                <a:cs typeface="Calibri"/>
              </a:rPr>
              <a:t>You may also notice (with the color coded headings) that these goals relate to the elements we heard at the municipal meetings (shown on the previous slide). We've distilled what we read in the plans to showcase the unity in these particular goals – Natural Environment, Historic/Cultural Resources, Economic Development (which in this case shows goals related to tourism), and circulation (which is largely related to the idea of connectivity – walkability, wayfinding, bike connections, etc.)</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358EBF8-A24A-497A-BE11-018292C05DE0}" type="slidenum">
              <a:rPr lang="en-US"/>
              <a:t>7</a:t>
            </a:fld>
            <a:endParaRPr lang="en-US"/>
          </a:p>
        </p:txBody>
      </p:sp>
    </p:spTree>
    <p:extLst>
      <p:ext uri="{BB962C8B-B14F-4D97-AF65-F5344CB8AC3E}">
        <p14:creationId xmlns:p14="http://schemas.microsoft.com/office/powerpoint/2010/main" val="565093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Despite these consistencies, we also recognize each town is different – no town has everything and every town has something -  so really,  it's only together that we can realize our overall vision. </a:t>
            </a:r>
          </a:p>
          <a:p>
            <a:endParaRPr lang="en-US">
              <a:cs typeface="Calibri"/>
            </a:endParaRPr>
          </a:p>
          <a:p>
            <a:r>
              <a:rPr lang="en-US">
                <a:cs typeface="Calibri"/>
              </a:rPr>
              <a:t>The second question that we asked at the municipal meetings was, "What do you see as your town's role in the region?" [ review slide – continue to next slide]</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358EBF8-A24A-497A-BE11-018292C05DE0}" type="slidenum">
              <a:rPr lang="en-US"/>
              <a:t>8</a:t>
            </a:fld>
            <a:endParaRPr lang="en-US"/>
          </a:p>
        </p:txBody>
      </p:sp>
    </p:spTree>
    <p:extLst>
      <p:ext uri="{BB962C8B-B14F-4D97-AF65-F5344CB8AC3E}">
        <p14:creationId xmlns:p14="http://schemas.microsoft.com/office/powerpoint/2010/main" val="3092687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Based on these responses, we distilled the information we heard from the towns and came up with these groupings.</a:t>
            </a:r>
          </a:p>
          <a:p>
            <a:endParaRPr lang="en-US">
              <a:cs typeface="Calibri"/>
            </a:endParaRPr>
          </a:p>
          <a:p>
            <a:r>
              <a:rPr lang="en-US">
                <a:cs typeface="Calibri"/>
              </a:rPr>
              <a:t>[animations]</a:t>
            </a:r>
          </a:p>
          <a:p>
            <a:endParaRPr lang="en-US">
              <a:cs typeface="Calibri"/>
            </a:endParaRPr>
          </a:p>
          <a:p>
            <a:r>
              <a:rPr lang="en-US">
                <a:cs typeface="Calibri"/>
              </a:rPr>
              <a:t>As you can see from the map, some clear trendsemerged based on regional geography. </a:t>
            </a:r>
            <a:r>
              <a:rPr lang="en-US"/>
              <a:t>We have our eco-centers to the east, farms to the west, a bustling shoreline to the south, a commercial hub to the north, and a historic central core.</a:t>
            </a:r>
            <a:endParaRPr lang="en-US">
              <a:cs typeface="Calibri"/>
            </a:endParaRPr>
          </a:p>
          <a:p>
            <a:endParaRPr lang="en-US">
              <a:cs typeface="Calibri"/>
            </a:endParaRPr>
          </a:p>
          <a:p>
            <a:r>
              <a:rPr lang="en-US">
                <a:cs typeface="Calibri"/>
              </a:rPr>
              <a:t>And while we know that each town (has and will continue to have) multiple priorities and elements from all of these groups,  these are the roles we heard the towns wanted to play in the greater regional vision.</a:t>
            </a:r>
            <a:endParaRPr lang="en-US"/>
          </a:p>
          <a:p>
            <a:endParaRPr lang="en-US">
              <a:cs typeface="Calibri"/>
            </a:endParaRPr>
          </a:p>
          <a:p>
            <a:r>
              <a:rPr lang="en-US">
                <a:cs typeface="Calibri"/>
              </a:rPr>
              <a:t>Now we need to take these responses and identities, and try to consolidate that into a global vision statement – What will our region be?</a:t>
            </a:r>
          </a:p>
        </p:txBody>
      </p:sp>
      <p:sp>
        <p:nvSpPr>
          <p:cNvPr id="4" name="Slide Number Placeholder 3"/>
          <p:cNvSpPr>
            <a:spLocks noGrp="1"/>
          </p:cNvSpPr>
          <p:nvPr>
            <p:ph type="sldNum" sz="quarter" idx="5"/>
          </p:nvPr>
        </p:nvSpPr>
        <p:spPr/>
        <p:txBody>
          <a:bodyPr/>
          <a:lstStyle/>
          <a:p>
            <a:fld id="{7358EBF8-A24A-497A-BE11-018292C05DE0}" type="slidenum">
              <a:rPr lang="en-US"/>
              <a:t>10</a:t>
            </a:fld>
            <a:endParaRPr lang="en-US"/>
          </a:p>
        </p:txBody>
      </p:sp>
    </p:spTree>
    <p:extLst>
      <p:ext uri="{BB962C8B-B14F-4D97-AF65-F5344CB8AC3E}">
        <p14:creationId xmlns:p14="http://schemas.microsoft.com/office/powerpoint/2010/main" val="3493350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0BC6-EC02-4F82-B613-88D610A4B2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9D316E-8ECB-4F88-9996-96BACA7938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D4F5DE-50C7-4DC2-BE45-2CF3934B7065}"/>
              </a:ext>
            </a:extLst>
          </p:cNvPr>
          <p:cNvSpPr>
            <a:spLocks noGrp="1"/>
          </p:cNvSpPr>
          <p:nvPr>
            <p:ph type="dt" sz="half" idx="10"/>
          </p:nvPr>
        </p:nvSpPr>
        <p:spPr/>
        <p:txBody>
          <a:bodyPr/>
          <a:lstStyle/>
          <a:p>
            <a:fld id="{20B2EF9C-3BED-4B3A-A138-33B049C6A1E1}" type="datetimeFigureOut">
              <a:rPr lang="en-US" smtClean="0"/>
              <a:t>12/15/2020</a:t>
            </a:fld>
            <a:endParaRPr lang="en-US"/>
          </a:p>
        </p:txBody>
      </p:sp>
      <p:sp>
        <p:nvSpPr>
          <p:cNvPr id="5" name="Footer Placeholder 4">
            <a:extLst>
              <a:ext uri="{FF2B5EF4-FFF2-40B4-BE49-F238E27FC236}">
                <a16:creationId xmlns:a16="http://schemas.microsoft.com/office/drawing/2014/main" id="{C4AAFF06-FA3B-4B1D-947C-E0051984D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1147B-685B-4FF9-9A60-C6D0F0C54DEA}"/>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358231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E106-A385-4DED-B598-8FA9EF3468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BFF99F-2381-4AFF-B80F-388D4135E9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F7E5F8-32C2-493D-86A0-3C0C7F3C718E}"/>
              </a:ext>
            </a:extLst>
          </p:cNvPr>
          <p:cNvSpPr>
            <a:spLocks noGrp="1"/>
          </p:cNvSpPr>
          <p:nvPr>
            <p:ph type="dt" sz="half" idx="10"/>
          </p:nvPr>
        </p:nvSpPr>
        <p:spPr/>
        <p:txBody>
          <a:bodyPr/>
          <a:lstStyle/>
          <a:p>
            <a:fld id="{20B2EF9C-3BED-4B3A-A138-33B049C6A1E1}" type="datetimeFigureOut">
              <a:rPr lang="en-US" smtClean="0"/>
              <a:t>12/15/2020</a:t>
            </a:fld>
            <a:endParaRPr lang="en-US"/>
          </a:p>
        </p:txBody>
      </p:sp>
      <p:sp>
        <p:nvSpPr>
          <p:cNvPr id="5" name="Footer Placeholder 4">
            <a:extLst>
              <a:ext uri="{FF2B5EF4-FFF2-40B4-BE49-F238E27FC236}">
                <a16:creationId xmlns:a16="http://schemas.microsoft.com/office/drawing/2014/main" id="{0E75BC27-672F-4EF7-8104-FD2AF079B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6C96D-6F0F-4D50-BD34-149D45C5EC1E}"/>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347600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2BA71A-EE96-4846-953D-A7896302E7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6C1AD8-3359-490E-989B-19A2794C8B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8AD8E-6053-4D69-AA1F-DDBC2163C7CB}"/>
              </a:ext>
            </a:extLst>
          </p:cNvPr>
          <p:cNvSpPr>
            <a:spLocks noGrp="1"/>
          </p:cNvSpPr>
          <p:nvPr>
            <p:ph type="dt" sz="half" idx="10"/>
          </p:nvPr>
        </p:nvSpPr>
        <p:spPr/>
        <p:txBody>
          <a:bodyPr/>
          <a:lstStyle/>
          <a:p>
            <a:fld id="{20B2EF9C-3BED-4B3A-A138-33B049C6A1E1}" type="datetimeFigureOut">
              <a:rPr lang="en-US" smtClean="0"/>
              <a:t>12/15/2020</a:t>
            </a:fld>
            <a:endParaRPr lang="en-US"/>
          </a:p>
        </p:txBody>
      </p:sp>
      <p:sp>
        <p:nvSpPr>
          <p:cNvPr id="5" name="Footer Placeholder 4">
            <a:extLst>
              <a:ext uri="{FF2B5EF4-FFF2-40B4-BE49-F238E27FC236}">
                <a16:creationId xmlns:a16="http://schemas.microsoft.com/office/drawing/2014/main" id="{0BD6554E-849E-4190-9D0B-4385D44FF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86AE5-FBB1-428F-9E8C-2C1007A7058F}"/>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2786209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8A61A-01A3-4904-8C73-CAFB8D3441B5}"/>
              </a:ext>
            </a:extLst>
          </p:cNvPr>
          <p:cNvSpPr>
            <a:spLocks noGrp="1"/>
          </p:cNvSpPr>
          <p:nvPr>
            <p:ph type="title"/>
          </p:nvPr>
        </p:nvSpPr>
        <p:spPr/>
        <p:txBody>
          <a:bodyPr/>
          <a:lstStyle>
            <a:lvl1pPr>
              <a:defRPr b="1">
                <a:latin typeface="Swis721 BT"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3CA4C57-0C32-4F9F-B27E-39E872C87D88}"/>
              </a:ext>
            </a:extLst>
          </p:cNvPr>
          <p:cNvSpPr>
            <a:spLocks noGrp="1"/>
          </p:cNvSpPr>
          <p:nvPr>
            <p:ph idx="1" hasCustomPrompt="1"/>
          </p:nvPr>
        </p:nvSpPr>
        <p:spPr/>
        <p:txBody>
          <a:bodyPr/>
          <a:lstStyle/>
          <a:p>
            <a:pPr marL="0" indent="0">
              <a:buNone/>
            </a:pPr>
            <a:r>
              <a:rPr lang="en-US" b="1">
                <a:solidFill>
                  <a:srgbClr val="CC0099"/>
                </a:solidFill>
                <a:ea typeface="Roboto Cn" pitchFamily="2" charset="0"/>
              </a:rPr>
              <a:t>Introduction</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BC29BB-65B8-4B72-9363-EA29BC138F8E}"/>
              </a:ext>
            </a:extLst>
          </p:cNvPr>
          <p:cNvSpPr>
            <a:spLocks noGrp="1"/>
          </p:cNvSpPr>
          <p:nvPr>
            <p:ph type="dt" sz="half" idx="10"/>
          </p:nvPr>
        </p:nvSpPr>
        <p:spPr/>
        <p:txBody>
          <a:bodyPr/>
          <a:lstStyle/>
          <a:p>
            <a:fld id="{20B2EF9C-3BED-4B3A-A138-33B049C6A1E1}" type="datetimeFigureOut">
              <a:rPr lang="en-US" smtClean="0"/>
              <a:t>12/15/2020</a:t>
            </a:fld>
            <a:endParaRPr lang="en-US"/>
          </a:p>
        </p:txBody>
      </p:sp>
      <p:sp>
        <p:nvSpPr>
          <p:cNvPr id="5" name="Footer Placeholder 4">
            <a:extLst>
              <a:ext uri="{FF2B5EF4-FFF2-40B4-BE49-F238E27FC236}">
                <a16:creationId xmlns:a16="http://schemas.microsoft.com/office/drawing/2014/main" id="{A0611A18-B7A7-4962-B3C5-18034B691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FD10A-2D7C-46B6-86BC-C98CF1F4AD3F}"/>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358725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EC70-93D9-4A26-BBD4-8A81A8779C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752F24-3BC5-4C5A-AA1D-D7480093B8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2F6B00-A267-4305-BF8C-217E28F23E29}"/>
              </a:ext>
            </a:extLst>
          </p:cNvPr>
          <p:cNvSpPr>
            <a:spLocks noGrp="1"/>
          </p:cNvSpPr>
          <p:nvPr>
            <p:ph type="dt" sz="half" idx="10"/>
          </p:nvPr>
        </p:nvSpPr>
        <p:spPr/>
        <p:txBody>
          <a:bodyPr/>
          <a:lstStyle/>
          <a:p>
            <a:fld id="{20B2EF9C-3BED-4B3A-A138-33B049C6A1E1}" type="datetimeFigureOut">
              <a:rPr lang="en-US" smtClean="0"/>
              <a:t>12/15/2020</a:t>
            </a:fld>
            <a:endParaRPr lang="en-US"/>
          </a:p>
        </p:txBody>
      </p:sp>
      <p:sp>
        <p:nvSpPr>
          <p:cNvPr id="5" name="Footer Placeholder 4">
            <a:extLst>
              <a:ext uri="{FF2B5EF4-FFF2-40B4-BE49-F238E27FC236}">
                <a16:creationId xmlns:a16="http://schemas.microsoft.com/office/drawing/2014/main" id="{BDA19E9C-7DDB-4356-B911-9FD16FF61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118ED-516B-4FB6-91F3-406FE95F2AF0}"/>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21022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2F81-B703-44E7-BC43-8078A94A72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E48349-8FD6-43F4-B5A8-E8FA813964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A9FD56-C23C-4FDC-AE9F-B5F222CD93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307909-8646-48F3-96CF-764057DB8404}"/>
              </a:ext>
            </a:extLst>
          </p:cNvPr>
          <p:cNvSpPr>
            <a:spLocks noGrp="1"/>
          </p:cNvSpPr>
          <p:nvPr>
            <p:ph type="dt" sz="half" idx="10"/>
          </p:nvPr>
        </p:nvSpPr>
        <p:spPr/>
        <p:txBody>
          <a:bodyPr/>
          <a:lstStyle/>
          <a:p>
            <a:fld id="{20B2EF9C-3BED-4B3A-A138-33B049C6A1E1}" type="datetimeFigureOut">
              <a:rPr lang="en-US" smtClean="0"/>
              <a:t>12/15/2020</a:t>
            </a:fld>
            <a:endParaRPr lang="en-US"/>
          </a:p>
        </p:txBody>
      </p:sp>
      <p:sp>
        <p:nvSpPr>
          <p:cNvPr id="6" name="Footer Placeholder 5">
            <a:extLst>
              <a:ext uri="{FF2B5EF4-FFF2-40B4-BE49-F238E27FC236}">
                <a16:creationId xmlns:a16="http://schemas.microsoft.com/office/drawing/2014/main" id="{D7C11EE9-A0E9-4D48-98E2-75AE25A72D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7E221-6884-4629-A698-EBE73AE671FA}"/>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398285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246E2-B4D8-48A9-AD30-F01F38137E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B66A3B-C5D2-464F-9CCB-9E2D832BFB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C2554-6097-444D-9C2B-9C960B9713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1C72F6-6A68-476B-A970-3FED3192A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6763C4-3C94-48E1-853F-7EF2903DBA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63A8FC-526F-4F46-94AE-F6EEB368C279}"/>
              </a:ext>
            </a:extLst>
          </p:cNvPr>
          <p:cNvSpPr>
            <a:spLocks noGrp="1"/>
          </p:cNvSpPr>
          <p:nvPr>
            <p:ph type="dt" sz="half" idx="10"/>
          </p:nvPr>
        </p:nvSpPr>
        <p:spPr/>
        <p:txBody>
          <a:bodyPr/>
          <a:lstStyle/>
          <a:p>
            <a:fld id="{20B2EF9C-3BED-4B3A-A138-33B049C6A1E1}" type="datetimeFigureOut">
              <a:rPr lang="en-US" smtClean="0"/>
              <a:t>12/15/2020</a:t>
            </a:fld>
            <a:endParaRPr lang="en-US"/>
          </a:p>
        </p:txBody>
      </p:sp>
      <p:sp>
        <p:nvSpPr>
          <p:cNvPr id="8" name="Footer Placeholder 7">
            <a:extLst>
              <a:ext uri="{FF2B5EF4-FFF2-40B4-BE49-F238E27FC236}">
                <a16:creationId xmlns:a16="http://schemas.microsoft.com/office/drawing/2014/main" id="{09CC0536-72DB-462A-9A6D-04941D453A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8F89BE-7D38-46FD-ACF0-C092C296B44C}"/>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97252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0FC0-2381-4FBF-874B-F4C1DFA315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53085C-3A61-4302-9D46-2E7F3D98A4D2}"/>
              </a:ext>
            </a:extLst>
          </p:cNvPr>
          <p:cNvSpPr>
            <a:spLocks noGrp="1"/>
          </p:cNvSpPr>
          <p:nvPr>
            <p:ph type="dt" sz="half" idx="10"/>
          </p:nvPr>
        </p:nvSpPr>
        <p:spPr/>
        <p:txBody>
          <a:bodyPr/>
          <a:lstStyle/>
          <a:p>
            <a:fld id="{20B2EF9C-3BED-4B3A-A138-33B049C6A1E1}" type="datetimeFigureOut">
              <a:rPr lang="en-US" smtClean="0"/>
              <a:t>12/15/2020</a:t>
            </a:fld>
            <a:endParaRPr lang="en-US"/>
          </a:p>
        </p:txBody>
      </p:sp>
      <p:sp>
        <p:nvSpPr>
          <p:cNvPr id="4" name="Footer Placeholder 3">
            <a:extLst>
              <a:ext uri="{FF2B5EF4-FFF2-40B4-BE49-F238E27FC236}">
                <a16:creationId xmlns:a16="http://schemas.microsoft.com/office/drawing/2014/main" id="{6E363E01-F4BD-446E-9E0F-DE04614A3A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7888FF-8C60-4884-967D-FED6CB3368C9}"/>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392425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B13DA2-AA75-498B-BD07-A851A61BE670}"/>
              </a:ext>
            </a:extLst>
          </p:cNvPr>
          <p:cNvSpPr>
            <a:spLocks noGrp="1"/>
          </p:cNvSpPr>
          <p:nvPr>
            <p:ph type="dt" sz="half" idx="10"/>
          </p:nvPr>
        </p:nvSpPr>
        <p:spPr/>
        <p:txBody>
          <a:bodyPr/>
          <a:lstStyle/>
          <a:p>
            <a:fld id="{20B2EF9C-3BED-4B3A-A138-33B049C6A1E1}" type="datetimeFigureOut">
              <a:rPr lang="en-US" smtClean="0"/>
              <a:t>12/15/2020</a:t>
            </a:fld>
            <a:endParaRPr lang="en-US"/>
          </a:p>
        </p:txBody>
      </p:sp>
      <p:sp>
        <p:nvSpPr>
          <p:cNvPr id="3" name="Footer Placeholder 2">
            <a:extLst>
              <a:ext uri="{FF2B5EF4-FFF2-40B4-BE49-F238E27FC236}">
                <a16:creationId xmlns:a16="http://schemas.microsoft.com/office/drawing/2014/main" id="{3D569560-7D2A-4537-847F-E4A25C3407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3AB063-DE41-49A0-A41B-55CF9106B3EC}"/>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33897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8E1D-3AFF-476A-940E-1DEB8E005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9D67C7-72FA-456E-94C4-C8D4F791F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DAEB19-0024-4188-8E20-42247D573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3DB87F-617E-40CC-A258-77A510D30AD8}"/>
              </a:ext>
            </a:extLst>
          </p:cNvPr>
          <p:cNvSpPr>
            <a:spLocks noGrp="1"/>
          </p:cNvSpPr>
          <p:nvPr>
            <p:ph type="dt" sz="half" idx="10"/>
          </p:nvPr>
        </p:nvSpPr>
        <p:spPr/>
        <p:txBody>
          <a:bodyPr/>
          <a:lstStyle/>
          <a:p>
            <a:fld id="{20B2EF9C-3BED-4B3A-A138-33B049C6A1E1}" type="datetimeFigureOut">
              <a:rPr lang="en-US" smtClean="0"/>
              <a:t>12/15/2020</a:t>
            </a:fld>
            <a:endParaRPr lang="en-US"/>
          </a:p>
        </p:txBody>
      </p:sp>
      <p:sp>
        <p:nvSpPr>
          <p:cNvPr id="6" name="Footer Placeholder 5">
            <a:extLst>
              <a:ext uri="{FF2B5EF4-FFF2-40B4-BE49-F238E27FC236}">
                <a16:creationId xmlns:a16="http://schemas.microsoft.com/office/drawing/2014/main" id="{23BA47DA-F801-49D5-8ABC-3620A2EE2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9E779-75C2-4A43-8B33-FCAFFC052617}"/>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252501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09DF-1583-46CC-ADB1-BEA538BBB0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DBA4B3-4157-4DC1-83EE-BA153DC43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F9AF68-DAF2-40EB-8A81-5F2397F62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96D0D-1566-480E-90A1-CDA8ED0CED1D}"/>
              </a:ext>
            </a:extLst>
          </p:cNvPr>
          <p:cNvSpPr>
            <a:spLocks noGrp="1"/>
          </p:cNvSpPr>
          <p:nvPr>
            <p:ph type="dt" sz="half" idx="10"/>
          </p:nvPr>
        </p:nvSpPr>
        <p:spPr/>
        <p:txBody>
          <a:bodyPr/>
          <a:lstStyle/>
          <a:p>
            <a:fld id="{20B2EF9C-3BED-4B3A-A138-33B049C6A1E1}" type="datetimeFigureOut">
              <a:rPr lang="en-US" smtClean="0"/>
              <a:t>12/15/2020</a:t>
            </a:fld>
            <a:endParaRPr lang="en-US"/>
          </a:p>
        </p:txBody>
      </p:sp>
      <p:sp>
        <p:nvSpPr>
          <p:cNvPr id="6" name="Footer Placeholder 5">
            <a:extLst>
              <a:ext uri="{FF2B5EF4-FFF2-40B4-BE49-F238E27FC236}">
                <a16:creationId xmlns:a16="http://schemas.microsoft.com/office/drawing/2014/main" id="{B827B5DD-8E7B-4DC9-B85E-219CE6811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C6454B-6301-4D40-A80E-02525EC5D855}"/>
              </a:ext>
            </a:extLst>
          </p:cNvPr>
          <p:cNvSpPr>
            <a:spLocks noGrp="1"/>
          </p:cNvSpPr>
          <p:nvPr>
            <p:ph type="sldNum" sz="quarter" idx="12"/>
          </p:nvPr>
        </p:nvSpPr>
        <p:spPr/>
        <p:txBody>
          <a:bodyPr/>
          <a:lstStyle/>
          <a:p>
            <a:fld id="{3595F48C-DDFD-4B82-B52C-0A66014213A9}" type="slidenum">
              <a:rPr lang="en-US" smtClean="0"/>
              <a:t>‹#›</a:t>
            </a:fld>
            <a:endParaRPr lang="en-US"/>
          </a:p>
        </p:txBody>
      </p:sp>
    </p:spTree>
    <p:extLst>
      <p:ext uri="{BB962C8B-B14F-4D97-AF65-F5344CB8AC3E}">
        <p14:creationId xmlns:p14="http://schemas.microsoft.com/office/powerpoint/2010/main" val="292802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6086DA-C4A8-44A4-878B-6C03DE784E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0" indent="0">
              <a:buNone/>
            </a:pPr>
            <a:r>
              <a:rPr lang="en-US" b="1">
                <a:solidFill>
                  <a:srgbClr val="CC0099"/>
                </a:solidFill>
                <a:ea typeface="Roboto Cn" pitchFamily="2" charset="0"/>
              </a:rPr>
              <a:t>Introduction</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961E9-ACFB-4C09-B42D-7D1FC7956B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2EF9C-3BED-4B3A-A138-33B049C6A1E1}" type="datetimeFigureOut">
              <a:rPr lang="en-US" smtClean="0"/>
              <a:t>12/15/2020</a:t>
            </a:fld>
            <a:endParaRPr lang="en-US"/>
          </a:p>
        </p:txBody>
      </p:sp>
      <p:sp>
        <p:nvSpPr>
          <p:cNvPr id="5" name="Footer Placeholder 4">
            <a:extLst>
              <a:ext uri="{FF2B5EF4-FFF2-40B4-BE49-F238E27FC236}">
                <a16:creationId xmlns:a16="http://schemas.microsoft.com/office/drawing/2014/main" id="{0FC24DFC-3884-4B4D-B2F0-55933F541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3D31A6-BCB1-4C94-92AB-69CC63486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5F48C-DDFD-4B82-B52C-0A66014213A9}" type="slidenum">
              <a:rPr lang="en-US" smtClean="0"/>
              <a:t>‹#›</a:t>
            </a:fld>
            <a:endParaRPr lang="en-US"/>
          </a:p>
        </p:txBody>
      </p:sp>
      <p:sp>
        <p:nvSpPr>
          <p:cNvPr id="7" name="Rectangle 6">
            <a:extLst>
              <a:ext uri="{FF2B5EF4-FFF2-40B4-BE49-F238E27FC236}">
                <a16:creationId xmlns:a16="http://schemas.microsoft.com/office/drawing/2014/main" id="{B17308F6-D878-4618-9F2E-4A072FF41776}"/>
              </a:ext>
            </a:extLst>
          </p:cNvPr>
          <p:cNvSpPr/>
          <p:nvPr userDrawn="1"/>
        </p:nvSpPr>
        <p:spPr>
          <a:xfrm>
            <a:off x="0" y="0"/>
            <a:ext cx="12192000" cy="1089061"/>
          </a:xfrm>
          <a:prstGeom prst="rect">
            <a:avLst/>
          </a:prstGeom>
          <a:solidFill>
            <a:srgbClr val="359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C4A2F5-C1F5-41CE-B27B-7C11B88AF702}"/>
              </a:ext>
            </a:extLst>
          </p:cNvPr>
          <p:cNvSpPr>
            <a:spLocks noGrp="1"/>
          </p:cNvSpPr>
          <p:nvPr>
            <p:ph type="title"/>
          </p:nvPr>
        </p:nvSpPr>
        <p:spPr>
          <a:xfrm>
            <a:off x="838200" y="265113"/>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05206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mailto:EastHaddamRPC@gmail.com" TargetMode="External"/><Relationship Id="rId13" Type="http://schemas.openxmlformats.org/officeDocument/2006/relationships/hyperlink" Target="mailto:LymeRPC@gmail.com" TargetMode="External"/><Relationship Id="rId18" Type="http://schemas.openxmlformats.org/officeDocument/2006/relationships/hyperlink" Target="mailto:PortlandRPC1@gmail.com" TargetMode="External"/><Relationship Id="rId3" Type="http://schemas.openxmlformats.org/officeDocument/2006/relationships/hyperlink" Target="mailto:ChesterRPC@gmail.com" TargetMode="External"/><Relationship Id="rId7" Type="http://schemas.openxmlformats.org/officeDocument/2006/relationships/hyperlink" Target="mailto:DurhamRPC@gmail.com" TargetMode="External"/><Relationship Id="rId12" Type="http://schemas.openxmlformats.org/officeDocument/2006/relationships/hyperlink" Target="mailto:KillingworthRPC@gmail.com" TargetMode="External"/><Relationship Id="rId17" Type="http://schemas.openxmlformats.org/officeDocument/2006/relationships/hyperlink" Target="mailto:OldSaybrookRPC@gmail.com" TargetMode="External"/><Relationship Id="rId2" Type="http://schemas.openxmlformats.org/officeDocument/2006/relationships/notesSlide" Target="../notesSlides/notesSlide21.xml"/><Relationship Id="rId16" Type="http://schemas.openxmlformats.org/officeDocument/2006/relationships/hyperlink" Target="mailto:OldLymeRPC@gmail.com" TargetMode="External"/><Relationship Id="rId20" Type="http://schemas.openxmlformats.org/officeDocument/2006/relationships/hyperlink" Target="mailto:MJouflas@Rivercog.org" TargetMode="External"/><Relationship Id="rId1" Type="http://schemas.openxmlformats.org/officeDocument/2006/relationships/slideLayout" Target="../slideLayouts/slideLayout4.xml"/><Relationship Id="rId6" Type="http://schemas.openxmlformats.org/officeDocument/2006/relationships/hyperlink" Target="mailto:DeepRiverRPC@gmail.com" TargetMode="External"/><Relationship Id="rId11" Type="http://schemas.openxmlformats.org/officeDocument/2006/relationships/hyperlink" Target="mailto:HaddamRPC@gmail.com" TargetMode="External"/><Relationship Id="rId5" Type="http://schemas.openxmlformats.org/officeDocument/2006/relationships/hyperlink" Target="mailto:CromwellRPC@gmail.com" TargetMode="External"/><Relationship Id="rId15" Type="http://schemas.openxmlformats.org/officeDocument/2006/relationships/hyperlink" Target="mailto:MiddletownRPC@gmail.com" TargetMode="External"/><Relationship Id="rId10" Type="http://schemas.openxmlformats.org/officeDocument/2006/relationships/hyperlink" Target="mailto:EssexRPC@gmail.com" TargetMode="External"/><Relationship Id="rId19" Type="http://schemas.openxmlformats.org/officeDocument/2006/relationships/hyperlink" Target="mailto:WestbrookRPC1@gmail.com" TargetMode="External"/><Relationship Id="rId4" Type="http://schemas.openxmlformats.org/officeDocument/2006/relationships/hyperlink" Target="mailto:ClintonRPC@gmail.com" TargetMode="External"/><Relationship Id="rId9" Type="http://schemas.openxmlformats.org/officeDocument/2006/relationships/hyperlink" Target="mailto:EastHamptonRPC@gmail.com" TargetMode="External"/><Relationship Id="rId14" Type="http://schemas.openxmlformats.org/officeDocument/2006/relationships/hyperlink" Target="mailto:MiddlefieldRPC@gmail.co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FFCAC6E0-54F3-4563-A5DE-CF48B54DD71A}"/>
              </a:ext>
            </a:extLst>
          </p:cNvPr>
          <p:cNvPicPr>
            <a:picLocks noChangeAspect="1"/>
          </p:cNvPicPr>
          <p:nvPr/>
        </p:nvPicPr>
        <p:blipFill rotWithShape="1">
          <a:blip r:embed="rId3">
            <a:extLst>
              <a:ext uri="{28A0092B-C50C-407E-A947-70E740481C1C}">
                <a14:useLocalDpi xmlns:a14="http://schemas.microsoft.com/office/drawing/2010/main" val="0"/>
              </a:ext>
            </a:extLst>
          </a:blip>
          <a:srcRect b="69358"/>
          <a:stretch/>
        </p:blipFill>
        <p:spPr>
          <a:xfrm>
            <a:off x="0" y="632"/>
            <a:ext cx="12192000" cy="2101013"/>
          </a:xfrm>
          <a:prstGeom prst="rect">
            <a:avLst/>
          </a:prstGeom>
        </p:spPr>
      </p:pic>
      <p:sp>
        <p:nvSpPr>
          <p:cNvPr id="3" name="Content Placeholder 2">
            <a:extLst>
              <a:ext uri="{FF2B5EF4-FFF2-40B4-BE49-F238E27FC236}">
                <a16:creationId xmlns:a16="http://schemas.microsoft.com/office/drawing/2014/main" id="{02DC5444-D5C8-423A-9C82-5C65542165A2}"/>
              </a:ext>
            </a:extLst>
          </p:cNvPr>
          <p:cNvSpPr txBox="1">
            <a:spLocks/>
          </p:cNvSpPr>
          <p:nvPr/>
        </p:nvSpPr>
        <p:spPr>
          <a:xfrm>
            <a:off x="3821175" y="2502146"/>
            <a:ext cx="4790613" cy="31548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Roboto" pitchFamily="2" charset="0"/>
                <a:ea typeface="Roboto"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pitchFamily="2" charset="0"/>
                <a:ea typeface="Roboto"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pitchFamily="2" charset="0"/>
                <a:ea typeface="Roboto"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pitchFamily="2" charset="0"/>
                <a:ea typeface="Roboto"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pitchFamily="2" charset="0"/>
                <a:ea typeface="Roboto"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a:solidFill>
                  <a:srgbClr val="CC0099"/>
                </a:solidFill>
                <a:latin typeface="Arial" panose="020B0604020202020204" pitchFamily="34" charset="0"/>
                <a:ea typeface="Roboto Cn" pitchFamily="2" charset="0"/>
                <a:cs typeface="Arial" panose="020B0604020202020204" pitchFamily="34" charset="0"/>
              </a:rPr>
              <a:t>Workshop Two</a:t>
            </a:r>
          </a:p>
          <a:p>
            <a:r>
              <a:rPr lang="en-US" sz="3600" b="1">
                <a:solidFill>
                  <a:schemeClr val="tx1">
                    <a:lumMod val="75000"/>
                    <a:lumOff val="25000"/>
                  </a:schemeClr>
                </a:solidFill>
                <a:latin typeface="Arial" panose="020B0604020202020204" pitchFamily="34" charset="0"/>
                <a:ea typeface="Roboto Cn" pitchFamily="2" charset="0"/>
                <a:cs typeface="Arial" panose="020B0604020202020204" pitchFamily="34" charset="0"/>
              </a:rPr>
              <a:t>Visioning and Branding for the Region</a:t>
            </a:r>
          </a:p>
          <a:p>
            <a:r>
              <a:rPr lang="en-US" sz="3600" b="1">
                <a:solidFill>
                  <a:schemeClr val="tx1">
                    <a:lumMod val="75000"/>
                    <a:lumOff val="25000"/>
                  </a:schemeClr>
                </a:solidFill>
                <a:latin typeface="Arial" panose="020B0604020202020204" pitchFamily="34" charset="0"/>
                <a:ea typeface="Roboto Cn" pitchFamily="2" charset="0"/>
                <a:cs typeface="Arial" panose="020B0604020202020204" pitchFamily="34" charset="0"/>
              </a:rPr>
              <a:t>12/15/20</a:t>
            </a:r>
            <a:endParaRPr lang="en-US" sz="3600">
              <a:solidFill>
                <a:schemeClr val="tx1">
                  <a:lumMod val="75000"/>
                  <a:lumOff val="25000"/>
                </a:schemeClr>
              </a:solidFill>
              <a:latin typeface="Arial" panose="020B0604020202020204" pitchFamily="34" charset="0"/>
              <a:ea typeface="Roboto Cn" pitchFamily="2" charset="0"/>
              <a:cs typeface="Arial" panose="020B0604020202020204" pitchFamily="34" charset="0"/>
            </a:endParaRPr>
          </a:p>
        </p:txBody>
      </p:sp>
    </p:spTree>
    <p:extLst>
      <p:ext uri="{BB962C8B-B14F-4D97-AF65-F5344CB8AC3E}">
        <p14:creationId xmlns:p14="http://schemas.microsoft.com/office/powerpoint/2010/main" val="1055899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1E61-CD14-46D7-8626-FEA04E24FB57}"/>
              </a:ext>
            </a:extLst>
          </p:cNvPr>
          <p:cNvSpPr>
            <a:spLocks noGrp="1"/>
          </p:cNvSpPr>
          <p:nvPr>
            <p:ph type="title"/>
          </p:nvPr>
        </p:nvSpPr>
        <p:spPr/>
        <p:txBody>
          <a:bodyPr/>
          <a:lstStyle/>
          <a:p>
            <a:r>
              <a:rPr lang="en-US"/>
              <a:t>VISION FOR THE REGION</a:t>
            </a:r>
          </a:p>
        </p:txBody>
      </p:sp>
      <p:sp>
        <p:nvSpPr>
          <p:cNvPr id="3" name="Content Placeholder 2">
            <a:extLst>
              <a:ext uri="{FF2B5EF4-FFF2-40B4-BE49-F238E27FC236}">
                <a16:creationId xmlns:a16="http://schemas.microsoft.com/office/drawing/2014/main" id="{5A7DDAD9-70DF-429C-A6D6-2B0A213B5052}"/>
              </a:ext>
            </a:extLst>
          </p:cNvPr>
          <p:cNvSpPr>
            <a:spLocks noGrp="1"/>
          </p:cNvSpPr>
          <p:nvPr>
            <p:ph idx="1"/>
          </p:nvPr>
        </p:nvSpPr>
        <p:spPr>
          <a:xfrm>
            <a:off x="838200" y="1825625"/>
            <a:ext cx="4398817" cy="4351338"/>
          </a:xfrm>
        </p:spPr>
        <p:txBody>
          <a:bodyPr/>
          <a:lstStyle/>
          <a:p>
            <a:pPr marL="0" indent="0">
              <a:buNone/>
            </a:pPr>
            <a:r>
              <a:rPr lang="en-US" b="1">
                <a:solidFill>
                  <a:srgbClr val="CC0099"/>
                </a:solidFill>
                <a:ea typeface="Roboto Cn" pitchFamily="2" charset="0"/>
              </a:rPr>
              <a:t>Each Town or City plays a role, or multiple roles, in the Region’s vision and identity.</a:t>
            </a:r>
          </a:p>
        </p:txBody>
      </p:sp>
      <p:pic>
        <p:nvPicPr>
          <p:cNvPr id="9" name="Picture 8">
            <a:extLst>
              <a:ext uri="{FF2B5EF4-FFF2-40B4-BE49-F238E27FC236}">
                <a16:creationId xmlns:a16="http://schemas.microsoft.com/office/drawing/2014/main" id="{95554DEE-2610-435B-BD8C-B147274116D5}"/>
              </a:ext>
            </a:extLst>
          </p:cNvPr>
          <p:cNvPicPr>
            <a:picLocks noChangeAspect="1"/>
          </p:cNvPicPr>
          <p:nvPr/>
        </p:nvPicPr>
        <p:blipFill>
          <a:blip r:embed="rId3"/>
          <a:stretch>
            <a:fillRect/>
          </a:stretch>
        </p:blipFill>
        <p:spPr>
          <a:xfrm>
            <a:off x="2742349" y="4735253"/>
            <a:ext cx="3515216" cy="1857634"/>
          </a:xfrm>
          <a:prstGeom prst="rect">
            <a:avLst/>
          </a:prstGeom>
        </p:spPr>
      </p:pic>
      <p:pic>
        <p:nvPicPr>
          <p:cNvPr id="13" name="Picture 12" descr="Map&#10;&#10;Description automatically generated">
            <a:extLst>
              <a:ext uri="{FF2B5EF4-FFF2-40B4-BE49-F238E27FC236}">
                <a16:creationId xmlns:a16="http://schemas.microsoft.com/office/drawing/2014/main" id="{5930AC18-69D7-45A6-B444-0CC26FDDD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1787" y="1121903"/>
            <a:ext cx="5571281" cy="5758776"/>
          </a:xfrm>
          <a:prstGeom prst="rect">
            <a:avLst/>
          </a:prstGeom>
        </p:spPr>
      </p:pic>
      <p:pic>
        <p:nvPicPr>
          <p:cNvPr id="15" name="Picture 14" descr="Map&#10;&#10;Description automatically generated">
            <a:extLst>
              <a:ext uri="{FF2B5EF4-FFF2-40B4-BE49-F238E27FC236}">
                <a16:creationId xmlns:a16="http://schemas.microsoft.com/office/drawing/2014/main" id="{49C99C58-8A57-4064-99F3-5B215FA892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1787" y="1121903"/>
            <a:ext cx="5580210" cy="5758777"/>
          </a:xfrm>
          <a:prstGeom prst="rect">
            <a:avLst/>
          </a:prstGeom>
        </p:spPr>
      </p:pic>
      <p:pic>
        <p:nvPicPr>
          <p:cNvPr id="17" name="Picture 16" descr="Map&#10;&#10;Description automatically generated">
            <a:extLst>
              <a:ext uri="{FF2B5EF4-FFF2-40B4-BE49-F238E27FC236}">
                <a16:creationId xmlns:a16="http://schemas.microsoft.com/office/drawing/2014/main" id="{D9313051-1EF3-49EF-8E1D-7094453ADE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1787" y="1121903"/>
            <a:ext cx="5580211" cy="5758778"/>
          </a:xfrm>
          <a:prstGeom prst="rect">
            <a:avLst/>
          </a:prstGeom>
        </p:spPr>
      </p:pic>
      <p:pic>
        <p:nvPicPr>
          <p:cNvPr id="19" name="Picture 18" descr="Map&#10;&#10;Description automatically generated">
            <a:extLst>
              <a:ext uri="{FF2B5EF4-FFF2-40B4-BE49-F238E27FC236}">
                <a16:creationId xmlns:a16="http://schemas.microsoft.com/office/drawing/2014/main" id="{C438BD5E-0DC5-4692-BB2B-B3985585EB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1787" y="1121903"/>
            <a:ext cx="5580212" cy="5758779"/>
          </a:xfrm>
          <a:prstGeom prst="rect">
            <a:avLst/>
          </a:prstGeom>
        </p:spPr>
      </p:pic>
      <p:pic>
        <p:nvPicPr>
          <p:cNvPr id="21" name="Picture 20" descr="Map&#10;&#10;Description automatically generated">
            <a:extLst>
              <a:ext uri="{FF2B5EF4-FFF2-40B4-BE49-F238E27FC236}">
                <a16:creationId xmlns:a16="http://schemas.microsoft.com/office/drawing/2014/main" id="{F4740E8B-C88E-4CB0-9CA6-097A5FEF0B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1787" y="1121903"/>
            <a:ext cx="5580213" cy="5758780"/>
          </a:xfrm>
          <a:prstGeom prst="rect">
            <a:avLst/>
          </a:prstGeom>
        </p:spPr>
      </p:pic>
      <p:pic>
        <p:nvPicPr>
          <p:cNvPr id="25" name="Picture 24" descr="Map&#10;&#10;Description automatically generated">
            <a:extLst>
              <a:ext uri="{FF2B5EF4-FFF2-40B4-BE49-F238E27FC236}">
                <a16:creationId xmlns:a16="http://schemas.microsoft.com/office/drawing/2014/main" id="{5A816CD4-0661-4698-865E-79BC4467C4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11787" y="1121903"/>
            <a:ext cx="5580213" cy="5758780"/>
          </a:xfrm>
          <a:prstGeom prst="rect">
            <a:avLst/>
          </a:prstGeom>
        </p:spPr>
      </p:pic>
      <p:pic>
        <p:nvPicPr>
          <p:cNvPr id="23" name="Picture 22" descr="Map&#10;&#10;Description automatically generated">
            <a:extLst>
              <a:ext uri="{FF2B5EF4-FFF2-40B4-BE49-F238E27FC236}">
                <a16:creationId xmlns:a16="http://schemas.microsoft.com/office/drawing/2014/main" id="{3418FA8C-0B67-4D99-A0F5-FD51B1E485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11787" y="1121903"/>
            <a:ext cx="5580213" cy="5758780"/>
          </a:xfrm>
          <a:prstGeom prst="rect">
            <a:avLst/>
          </a:prstGeom>
        </p:spPr>
      </p:pic>
    </p:spTree>
    <p:extLst>
      <p:ext uri="{BB962C8B-B14F-4D97-AF65-F5344CB8AC3E}">
        <p14:creationId xmlns:p14="http://schemas.microsoft.com/office/powerpoint/2010/main" val="217906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1E61-CD14-46D7-8626-FEA04E24FB57}"/>
              </a:ext>
            </a:extLst>
          </p:cNvPr>
          <p:cNvSpPr>
            <a:spLocks noGrp="1"/>
          </p:cNvSpPr>
          <p:nvPr>
            <p:ph type="title"/>
          </p:nvPr>
        </p:nvSpPr>
        <p:spPr/>
        <p:txBody>
          <a:bodyPr/>
          <a:lstStyle/>
          <a:p>
            <a:r>
              <a:rPr lang="en-US"/>
              <a:t>VISION FOR THE REGION</a:t>
            </a:r>
          </a:p>
        </p:txBody>
      </p:sp>
      <p:sp>
        <p:nvSpPr>
          <p:cNvPr id="3" name="Content Placeholder 2">
            <a:extLst>
              <a:ext uri="{FF2B5EF4-FFF2-40B4-BE49-F238E27FC236}">
                <a16:creationId xmlns:a16="http://schemas.microsoft.com/office/drawing/2014/main" id="{5A7DDAD9-70DF-429C-A6D6-2B0A213B5052}"/>
              </a:ext>
            </a:extLst>
          </p:cNvPr>
          <p:cNvSpPr>
            <a:spLocks noGrp="1"/>
          </p:cNvSpPr>
          <p:nvPr>
            <p:ph idx="1"/>
          </p:nvPr>
        </p:nvSpPr>
        <p:spPr>
          <a:xfrm>
            <a:off x="838200" y="1825625"/>
            <a:ext cx="10666535" cy="4351338"/>
          </a:xfrm>
        </p:spPr>
        <p:txBody>
          <a:bodyPr vert="horz" lIns="91440" tIns="45720" rIns="91440" bIns="45720" rtlCol="0" anchor="t">
            <a:normAutofit/>
          </a:bodyPr>
          <a:lstStyle/>
          <a:p>
            <a:pPr marL="0" indent="0">
              <a:buNone/>
            </a:pPr>
            <a:r>
              <a:rPr lang="en-US" b="1">
                <a:solidFill>
                  <a:srgbClr val="CC0099"/>
                </a:solidFill>
                <a:latin typeface="Arial Narrow"/>
                <a:cs typeface="Arial"/>
              </a:rPr>
              <a:t>How do we tie this vision together? What is our "elevator pitch"?</a:t>
            </a:r>
          </a:p>
          <a:p>
            <a:r>
              <a:rPr lang="en-US">
                <a:latin typeface="Arial Narrow"/>
                <a:cs typeface="Arial"/>
              </a:rPr>
              <a:t>x</a:t>
            </a:r>
          </a:p>
          <a:p>
            <a:pPr marL="0" indent="0">
              <a:buNone/>
            </a:pPr>
            <a:endParaRPr lang="en-US" b="1">
              <a:solidFill>
                <a:srgbClr val="CC0099"/>
              </a:solidFill>
            </a:endParaRPr>
          </a:p>
        </p:txBody>
      </p:sp>
    </p:spTree>
    <p:extLst>
      <p:ext uri="{BB962C8B-B14F-4D97-AF65-F5344CB8AC3E}">
        <p14:creationId xmlns:p14="http://schemas.microsoft.com/office/powerpoint/2010/main" val="344373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EBF8-0D16-4927-816B-CC553E8F3107}"/>
              </a:ext>
            </a:extLst>
          </p:cNvPr>
          <p:cNvSpPr>
            <a:spLocks noGrp="1"/>
          </p:cNvSpPr>
          <p:nvPr>
            <p:ph type="title"/>
          </p:nvPr>
        </p:nvSpPr>
        <p:spPr/>
        <p:txBody>
          <a:bodyPr/>
          <a:lstStyle/>
          <a:p>
            <a:r>
              <a:rPr lang="en-US"/>
              <a:t>VISION FOR THE REGION</a:t>
            </a:r>
          </a:p>
        </p:txBody>
      </p:sp>
      <p:sp>
        <p:nvSpPr>
          <p:cNvPr id="3" name="Content Placeholder 2">
            <a:extLst>
              <a:ext uri="{FF2B5EF4-FFF2-40B4-BE49-F238E27FC236}">
                <a16:creationId xmlns:a16="http://schemas.microsoft.com/office/drawing/2014/main" id="{44454DA1-B74E-4282-893D-1C6B637AEEA2}"/>
              </a:ext>
            </a:extLst>
          </p:cNvPr>
          <p:cNvSpPr>
            <a:spLocks noGrp="1"/>
          </p:cNvSpPr>
          <p:nvPr>
            <p:ph idx="1"/>
          </p:nvPr>
        </p:nvSpPr>
        <p:spPr>
          <a:xfrm>
            <a:off x="4646629" y="3267926"/>
            <a:ext cx="2234938" cy="719612"/>
          </a:xfrm>
        </p:spPr>
        <p:txBody>
          <a:bodyPr/>
          <a:lstStyle/>
          <a:p>
            <a:pPr marL="0" indent="0">
              <a:buNone/>
            </a:pPr>
            <a:r>
              <a:rPr lang="en-US" b="1">
                <a:solidFill>
                  <a:srgbClr val="CC0099"/>
                </a:solidFill>
                <a:latin typeface="Arial Narrow"/>
                <a:cs typeface="Arial"/>
              </a:rPr>
              <a:t>Report Back</a:t>
            </a:r>
          </a:p>
        </p:txBody>
      </p:sp>
    </p:spTree>
    <p:extLst>
      <p:ext uri="{BB962C8B-B14F-4D97-AF65-F5344CB8AC3E}">
        <p14:creationId xmlns:p14="http://schemas.microsoft.com/office/powerpoint/2010/main" val="295636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578D-A100-4FDF-B5CC-246E6D2E191C}"/>
              </a:ext>
            </a:extLst>
          </p:cNvPr>
          <p:cNvSpPr>
            <a:spLocks noGrp="1"/>
          </p:cNvSpPr>
          <p:nvPr>
            <p:ph type="title"/>
          </p:nvPr>
        </p:nvSpPr>
        <p:spPr/>
        <p:txBody>
          <a:bodyPr/>
          <a:lstStyle/>
          <a:p>
            <a:r>
              <a:rPr lang="en-US"/>
              <a:t>THEMES IN PLANNING</a:t>
            </a:r>
          </a:p>
        </p:txBody>
      </p:sp>
      <p:sp>
        <p:nvSpPr>
          <p:cNvPr id="3" name="Content Placeholder 2">
            <a:extLst>
              <a:ext uri="{FF2B5EF4-FFF2-40B4-BE49-F238E27FC236}">
                <a16:creationId xmlns:a16="http://schemas.microsoft.com/office/drawing/2014/main" id="{66DDCAD9-9DEB-4668-9C51-77CEE440C332}"/>
              </a:ext>
            </a:extLst>
          </p:cNvPr>
          <p:cNvSpPr>
            <a:spLocks noGrp="1"/>
          </p:cNvSpPr>
          <p:nvPr>
            <p:ph idx="1"/>
          </p:nvPr>
        </p:nvSpPr>
        <p:spPr>
          <a:xfrm>
            <a:off x="838200" y="1595587"/>
            <a:ext cx="10522241" cy="4351338"/>
          </a:xfrm>
        </p:spPr>
        <p:txBody>
          <a:bodyPr vert="horz" lIns="91440" tIns="45720" rIns="91440" bIns="45720" rtlCol="0" anchor="t">
            <a:normAutofit/>
          </a:bodyPr>
          <a:lstStyle/>
          <a:p>
            <a:pPr marL="0" indent="0">
              <a:buNone/>
            </a:pPr>
            <a:r>
              <a:rPr lang="en-US" b="1">
                <a:solidFill>
                  <a:srgbClr val="CC0099"/>
                </a:solidFill>
                <a:latin typeface="Arial Narrow"/>
                <a:ea typeface="Roboto Cn" pitchFamily="2" charset="0"/>
                <a:cs typeface="Arial"/>
              </a:rPr>
              <a:t>What do we mean by themes?</a:t>
            </a:r>
          </a:p>
          <a:p>
            <a:pPr marL="457200" indent="-457200"/>
            <a:r>
              <a:rPr lang="en-US">
                <a:latin typeface="Arial Narrow"/>
                <a:cs typeface="Arial"/>
              </a:rPr>
              <a:t>Themes:</a:t>
            </a:r>
          </a:p>
          <a:p>
            <a:pPr marL="914400" lvl="1"/>
            <a:r>
              <a:rPr lang="en-US">
                <a:latin typeface="Arial Narrow"/>
                <a:cs typeface="Arial"/>
              </a:rPr>
              <a:t>Summarize the core values and aspirations for a community or region</a:t>
            </a:r>
            <a:endParaRPr lang="en-US"/>
          </a:p>
          <a:p>
            <a:pPr marL="914400" lvl="1"/>
            <a:r>
              <a:rPr lang="en-US">
                <a:latin typeface="Arial Narrow"/>
                <a:cs typeface="Arial"/>
              </a:rPr>
              <a:t>Are big picture ideas that build toward the vision statement</a:t>
            </a:r>
          </a:p>
          <a:p>
            <a:pPr marL="457200" indent="-457200"/>
            <a:r>
              <a:rPr lang="en-US">
                <a:latin typeface="Arial Narrow"/>
                <a:cs typeface="Arial"/>
              </a:rPr>
              <a:t>Goals and recommendations in the RPOCD will be geared toward and categorized by three/four themes</a:t>
            </a:r>
          </a:p>
          <a:p>
            <a:pPr marL="457200" indent="-457200"/>
            <a:r>
              <a:rPr lang="en-US">
                <a:latin typeface="Arial Narrow"/>
                <a:cs typeface="Arial"/>
              </a:rPr>
              <a:t>Themes will build toward the future land use map</a:t>
            </a:r>
          </a:p>
          <a:p>
            <a:endParaRPr lang="en-US" b="1">
              <a:solidFill>
                <a:srgbClr val="CC0099"/>
              </a:solidFill>
            </a:endParaRPr>
          </a:p>
          <a:p>
            <a:pPr marL="457200" lvl="1" indent="0">
              <a:buNone/>
            </a:pPr>
            <a:endParaRPr lang="en-US" sz="2800">
              <a:latin typeface="Arial Narrow"/>
              <a:cs typeface="Arial"/>
            </a:endParaRPr>
          </a:p>
          <a:p>
            <a:endParaRPr lang="en-US" b="1">
              <a:solidFill>
                <a:srgbClr val="CC0099"/>
              </a:solidFill>
            </a:endParaRPr>
          </a:p>
          <a:p>
            <a:endParaRPr lang="en-US" b="1">
              <a:solidFill>
                <a:srgbClr val="CC0099"/>
              </a:solidFill>
            </a:endParaRPr>
          </a:p>
          <a:p>
            <a:endParaRPr lang="en-US"/>
          </a:p>
        </p:txBody>
      </p:sp>
    </p:spTree>
    <p:extLst>
      <p:ext uri="{BB962C8B-B14F-4D97-AF65-F5344CB8AC3E}">
        <p14:creationId xmlns:p14="http://schemas.microsoft.com/office/powerpoint/2010/main" val="3351558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578D-A100-4FDF-B5CC-246E6D2E191C}"/>
              </a:ext>
            </a:extLst>
          </p:cNvPr>
          <p:cNvSpPr>
            <a:spLocks noGrp="1"/>
          </p:cNvSpPr>
          <p:nvPr>
            <p:ph type="title"/>
          </p:nvPr>
        </p:nvSpPr>
        <p:spPr/>
        <p:txBody>
          <a:bodyPr/>
          <a:lstStyle/>
          <a:p>
            <a:r>
              <a:rPr lang="en-US"/>
              <a:t>THEMES IN PLANNING</a:t>
            </a:r>
          </a:p>
        </p:txBody>
      </p:sp>
      <p:sp>
        <p:nvSpPr>
          <p:cNvPr id="3" name="TextBox 2">
            <a:extLst>
              <a:ext uri="{FF2B5EF4-FFF2-40B4-BE49-F238E27FC236}">
                <a16:creationId xmlns:a16="http://schemas.microsoft.com/office/drawing/2014/main" id="{72BE314F-A409-459E-BF96-3C1A5310BEC2}"/>
              </a:ext>
            </a:extLst>
          </p:cNvPr>
          <p:cNvSpPr txBox="1"/>
          <p:nvPr/>
        </p:nvSpPr>
        <p:spPr>
          <a:xfrm>
            <a:off x="838200" y="1590676"/>
            <a:ext cx="6712670" cy="4278094"/>
          </a:xfrm>
          <a:prstGeom prst="rect">
            <a:avLst/>
          </a:prstGeom>
          <a:noFill/>
        </p:spPr>
        <p:txBody>
          <a:bodyPr wrap="square" rtlCol="0">
            <a:spAutoFit/>
          </a:bodyPr>
          <a:lstStyle/>
          <a:p>
            <a:r>
              <a:rPr lang="en-US" sz="2800" b="1">
                <a:solidFill>
                  <a:srgbClr val="CC0099"/>
                </a:solidFill>
                <a:latin typeface="Arial Narrow"/>
                <a:ea typeface="Roboto Cn" pitchFamily="2" charset="0"/>
                <a:cs typeface="Arial"/>
              </a:rPr>
              <a:t>Example: Themes (principles) expressed in </a:t>
            </a:r>
            <a:br>
              <a:rPr lang="en-US" sz="2800" b="1">
                <a:solidFill>
                  <a:srgbClr val="CC0099"/>
                </a:solidFill>
                <a:latin typeface="Arial Narrow"/>
                <a:ea typeface="Roboto Cn" pitchFamily="2" charset="0"/>
                <a:cs typeface="Arial"/>
              </a:rPr>
            </a:br>
            <a:r>
              <a:rPr lang="en-US" sz="2800" b="1">
                <a:solidFill>
                  <a:srgbClr val="CC0099"/>
                </a:solidFill>
                <a:latin typeface="Arial Narrow"/>
                <a:ea typeface="Roboto Cn" pitchFamily="2" charset="0"/>
                <a:cs typeface="Arial"/>
              </a:rPr>
              <a:t>the Statewide Plan</a:t>
            </a:r>
          </a:p>
          <a:p>
            <a:pPr marL="342900" indent="-342900">
              <a:buFont typeface="Arial" panose="020B0604020202020204" pitchFamily="34" charset="0"/>
              <a:buChar char="•"/>
            </a:pPr>
            <a:endParaRPr lang="en-US" sz="2400">
              <a:latin typeface="Arial Narrow" panose="020B0606020202030204" pitchFamily="34" charset="0"/>
            </a:endParaRPr>
          </a:p>
          <a:p>
            <a:pPr marL="342900" indent="-342900">
              <a:buFont typeface="Arial" panose="020B0604020202020204" pitchFamily="34" charset="0"/>
              <a:buChar char="•"/>
            </a:pPr>
            <a:r>
              <a:rPr lang="en-US" sz="2400">
                <a:latin typeface="Arial Narrow" panose="020B0606020202030204" pitchFamily="34" charset="0"/>
              </a:rPr>
              <a:t>Integrated Planning or investment </a:t>
            </a:r>
          </a:p>
          <a:p>
            <a:pPr marL="342900" indent="-342900">
              <a:buFont typeface="Arial" panose="020B0604020202020204" pitchFamily="34" charset="0"/>
              <a:buChar char="•"/>
            </a:pPr>
            <a:r>
              <a:rPr lang="en-US" sz="2400">
                <a:latin typeface="Arial Narrow" panose="020B0606020202030204" pitchFamily="34" charset="0"/>
              </a:rPr>
              <a:t>Efficiencies and coordination of services </a:t>
            </a:r>
          </a:p>
          <a:p>
            <a:pPr marL="342900" indent="-342900">
              <a:buFont typeface="Arial" panose="020B0604020202020204" pitchFamily="34" charset="0"/>
              <a:buChar char="•"/>
            </a:pPr>
            <a:r>
              <a:rPr lang="en-US" sz="2400">
                <a:latin typeface="Arial Narrow" panose="020B0606020202030204" pitchFamily="34" charset="0"/>
              </a:rPr>
              <a:t>Redevelopment of existing infrastructure </a:t>
            </a:r>
          </a:p>
          <a:p>
            <a:pPr marL="342900" indent="-342900">
              <a:buFont typeface="Arial" panose="020B0604020202020204" pitchFamily="34" charset="0"/>
              <a:buChar char="•"/>
            </a:pPr>
            <a:r>
              <a:rPr lang="en-US" sz="2400">
                <a:latin typeface="Arial Narrow" panose="020B0606020202030204" pitchFamily="34" charset="0"/>
              </a:rPr>
              <a:t>Transportation choices </a:t>
            </a:r>
          </a:p>
          <a:p>
            <a:pPr marL="342900" indent="-342900">
              <a:buFont typeface="Arial" panose="020B0604020202020204" pitchFamily="34" charset="0"/>
              <a:buChar char="•"/>
            </a:pPr>
            <a:r>
              <a:rPr lang="en-US" sz="2400">
                <a:latin typeface="Arial Narrow" panose="020B0606020202030204" pitchFamily="34" charset="0"/>
              </a:rPr>
              <a:t>Development of housing affordable to households of varying income </a:t>
            </a:r>
          </a:p>
          <a:p>
            <a:pPr marL="342900" indent="-342900">
              <a:buFont typeface="Arial" panose="020B0604020202020204" pitchFamily="34" charset="0"/>
              <a:buChar char="•"/>
            </a:pPr>
            <a:r>
              <a:rPr lang="en-US" sz="2400">
                <a:latin typeface="Arial Narrow" panose="020B0606020202030204" pitchFamily="34" charset="0"/>
              </a:rPr>
              <a:t>Concentrated, mixed use, mixed income development</a:t>
            </a:r>
          </a:p>
          <a:p>
            <a:pPr marL="342900" indent="-342900">
              <a:buFont typeface="Arial" panose="020B0604020202020204" pitchFamily="34" charset="0"/>
              <a:buChar char="•"/>
            </a:pPr>
            <a:r>
              <a:rPr lang="en-US" sz="2400">
                <a:latin typeface="Arial Narrow" panose="020B0606020202030204" pitchFamily="34" charset="0"/>
              </a:rPr>
              <a:t>Conservation and protection of natural resources</a:t>
            </a:r>
          </a:p>
        </p:txBody>
      </p:sp>
      <p:pic>
        <p:nvPicPr>
          <p:cNvPr id="10" name="Picture 9">
            <a:extLst>
              <a:ext uri="{FF2B5EF4-FFF2-40B4-BE49-F238E27FC236}">
                <a16:creationId xmlns:a16="http://schemas.microsoft.com/office/drawing/2014/main" id="{5530CF1F-334E-4B64-B45E-6966FD7C3A1C}"/>
              </a:ext>
            </a:extLst>
          </p:cNvPr>
          <p:cNvPicPr>
            <a:picLocks noChangeAspect="1"/>
          </p:cNvPicPr>
          <p:nvPr/>
        </p:nvPicPr>
        <p:blipFill>
          <a:blip r:embed="rId3"/>
          <a:stretch>
            <a:fillRect/>
          </a:stretch>
        </p:blipFill>
        <p:spPr>
          <a:xfrm>
            <a:off x="7550870" y="1150070"/>
            <a:ext cx="4244843" cy="54428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8011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6932B6-B168-4715-9097-30A1235835BD}"/>
              </a:ext>
            </a:extLst>
          </p:cNvPr>
          <p:cNvPicPr>
            <a:picLocks noChangeAspect="1"/>
          </p:cNvPicPr>
          <p:nvPr/>
        </p:nvPicPr>
        <p:blipFill rotWithShape="1">
          <a:blip r:embed="rId3"/>
          <a:srcRect t="7037"/>
          <a:stretch/>
        </p:blipFill>
        <p:spPr>
          <a:xfrm>
            <a:off x="3502611" y="1139068"/>
            <a:ext cx="7364972" cy="5174725"/>
          </a:xfrm>
          <a:prstGeom prst="rect">
            <a:avLst/>
          </a:prstGeom>
        </p:spPr>
      </p:pic>
      <p:sp>
        <p:nvSpPr>
          <p:cNvPr id="2" name="Title 1">
            <a:extLst>
              <a:ext uri="{FF2B5EF4-FFF2-40B4-BE49-F238E27FC236}">
                <a16:creationId xmlns:a16="http://schemas.microsoft.com/office/drawing/2014/main" id="{269B578D-A100-4FDF-B5CC-246E6D2E191C}"/>
              </a:ext>
            </a:extLst>
          </p:cNvPr>
          <p:cNvSpPr>
            <a:spLocks noGrp="1"/>
          </p:cNvSpPr>
          <p:nvPr>
            <p:ph type="title"/>
          </p:nvPr>
        </p:nvSpPr>
        <p:spPr/>
        <p:txBody>
          <a:bodyPr/>
          <a:lstStyle/>
          <a:p>
            <a:r>
              <a:rPr lang="en-US"/>
              <a:t>THEMES IN PLANNING</a:t>
            </a:r>
          </a:p>
        </p:txBody>
      </p:sp>
      <p:pic>
        <p:nvPicPr>
          <p:cNvPr id="6" name="Picture 5">
            <a:extLst>
              <a:ext uri="{FF2B5EF4-FFF2-40B4-BE49-F238E27FC236}">
                <a16:creationId xmlns:a16="http://schemas.microsoft.com/office/drawing/2014/main" id="{17B6CA50-1460-47EE-BFA1-D2C00A69A0B6}"/>
              </a:ext>
            </a:extLst>
          </p:cNvPr>
          <p:cNvPicPr>
            <a:picLocks noChangeAspect="1"/>
          </p:cNvPicPr>
          <p:nvPr/>
        </p:nvPicPr>
        <p:blipFill rotWithShape="1">
          <a:blip r:embed="rId3"/>
          <a:srcRect l="20386" t="60043" r="21376" b="32166"/>
          <a:stretch/>
        </p:blipFill>
        <p:spPr>
          <a:xfrm>
            <a:off x="2762053" y="4062953"/>
            <a:ext cx="9137854" cy="92382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F85A29A7-BE75-4A26-8EAB-A4E594D0929E}"/>
              </a:ext>
            </a:extLst>
          </p:cNvPr>
          <p:cNvSpPr txBox="1"/>
          <p:nvPr/>
        </p:nvSpPr>
        <p:spPr>
          <a:xfrm>
            <a:off x="537327" y="1700184"/>
            <a:ext cx="2828041" cy="954107"/>
          </a:xfrm>
          <a:prstGeom prst="rect">
            <a:avLst/>
          </a:prstGeom>
          <a:noFill/>
        </p:spPr>
        <p:txBody>
          <a:bodyPr wrap="square">
            <a:spAutoFit/>
          </a:bodyPr>
          <a:lstStyle/>
          <a:p>
            <a:r>
              <a:rPr lang="en-US" sz="2800" b="1">
                <a:solidFill>
                  <a:srgbClr val="CC0099"/>
                </a:solidFill>
                <a:latin typeface="Arial Narrow"/>
                <a:ea typeface="Roboto Cn" pitchFamily="2" charset="0"/>
                <a:cs typeface="Arial"/>
              </a:rPr>
              <a:t>Example from the Capitol Region</a:t>
            </a:r>
          </a:p>
        </p:txBody>
      </p:sp>
    </p:spTree>
    <p:extLst>
      <p:ext uri="{BB962C8B-B14F-4D97-AF65-F5344CB8AC3E}">
        <p14:creationId xmlns:p14="http://schemas.microsoft.com/office/powerpoint/2010/main" val="31074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578D-A100-4FDF-B5CC-246E6D2E191C}"/>
              </a:ext>
            </a:extLst>
          </p:cNvPr>
          <p:cNvSpPr>
            <a:spLocks noGrp="1"/>
          </p:cNvSpPr>
          <p:nvPr>
            <p:ph type="title"/>
          </p:nvPr>
        </p:nvSpPr>
        <p:spPr/>
        <p:txBody>
          <a:bodyPr/>
          <a:lstStyle/>
          <a:p>
            <a:r>
              <a:rPr lang="en-US"/>
              <a:t>THEMES IN PLANNING</a:t>
            </a:r>
          </a:p>
        </p:txBody>
      </p:sp>
      <p:grpSp>
        <p:nvGrpSpPr>
          <p:cNvPr id="8" name="Group 7">
            <a:extLst>
              <a:ext uri="{FF2B5EF4-FFF2-40B4-BE49-F238E27FC236}">
                <a16:creationId xmlns:a16="http://schemas.microsoft.com/office/drawing/2014/main" id="{2C8C366C-DB1E-4AA8-B75E-3292F8C48EA7}"/>
              </a:ext>
            </a:extLst>
          </p:cNvPr>
          <p:cNvGrpSpPr/>
          <p:nvPr/>
        </p:nvGrpSpPr>
        <p:grpSpPr>
          <a:xfrm>
            <a:off x="3878482" y="1150070"/>
            <a:ext cx="7326444" cy="5585381"/>
            <a:chOff x="2511595" y="1150070"/>
            <a:chExt cx="7326444" cy="5585381"/>
          </a:xfrm>
        </p:grpSpPr>
        <p:pic>
          <p:nvPicPr>
            <p:cNvPr id="4" name="Picture 3">
              <a:extLst>
                <a:ext uri="{FF2B5EF4-FFF2-40B4-BE49-F238E27FC236}">
                  <a16:creationId xmlns:a16="http://schemas.microsoft.com/office/drawing/2014/main" id="{67E2E2D7-9E4E-4E19-A4D9-47528F2F211B}"/>
                </a:ext>
              </a:extLst>
            </p:cNvPr>
            <p:cNvPicPr>
              <a:picLocks noChangeAspect="1"/>
            </p:cNvPicPr>
            <p:nvPr/>
          </p:nvPicPr>
          <p:blipFill>
            <a:blip r:embed="rId3"/>
            <a:stretch>
              <a:fillRect/>
            </a:stretch>
          </p:blipFill>
          <p:spPr>
            <a:xfrm>
              <a:off x="2511595" y="1150070"/>
              <a:ext cx="7326444" cy="558538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69881FE-F69D-4953-A7DE-C5AAEBB9A102}"/>
                </a:ext>
              </a:extLst>
            </p:cNvPr>
            <p:cNvPicPr>
              <a:picLocks noChangeAspect="1"/>
            </p:cNvPicPr>
            <p:nvPr/>
          </p:nvPicPr>
          <p:blipFill rotWithShape="1">
            <a:blip r:embed="rId3"/>
            <a:srcRect l="26201" t="22893" r="28458" b="19496"/>
            <a:stretch/>
          </p:blipFill>
          <p:spPr>
            <a:xfrm>
              <a:off x="4041494" y="2119157"/>
              <a:ext cx="4442749" cy="4303431"/>
            </a:xfrm>
            <a:prstGeom prst="rect">
              <a:avLst/>
            </a:prstGeom>
            <a:ln>
              <a:noFill/>
            </a:ln>
            <a:effectLst/>
          </p:spPr>
        </p:pic>
      </p:grpSp>
      <p:sp>
        <p:nvSpPr>
          <p:cNvPr id="9" name="TextBox 8">
            <a:extLst>
              <a:ext uri="{FF2B5EF4-FFF2-40B4-BE49-F238E27FC236}">
                <a16:creationId xmlns:a16="http://schemas.microsoft.com/office/drawing/2014/main" id="{0235DCB6-8853-42A2-9157-7B2C82E75571}"/>
              </a:ext>
            </a:extLst>
          </p:cNvPr>
          <p:cNvSpPr txBox="1"/>
          <p:nvPr/>
        </p:nvSpPr>
        <p:spPr>
          <a:xfrm>
            <a:off x="537327" y="1700184"/>
            <a:ext cx="2969443" cy="954107"/>
          </a:xfrm>
          <a:prstGeom prst="rect">
            <a:avLst/>
          </a:prstGeom>
          <a:noFill/>
        </p:spPr>
        <p:txBody>
          <a:bodyPr wrap="square">
            <a:spAutoFit/>
          </a:bodyPr>
          <a:lstStyle/>
          <a:p>
            <a:r>
              <a:rPr lang="en-US" sz="2800" b="1">
                <a:solidFill>
                  <a:srgbClr val="CC0099"/>
                </a:solidFill>
                <a:latin typeface="Arial Narrow"/>
                <a:ea typeface="Roboto Cn" pitchFamily="2" charset="0"/>
                <a:cs typeface="Arial"/>
              </a:rPr>
              <a:t>Example from the Town of Woodbury</a:t>
            </a:r>
          </a:p>
        </p:txBody>
      </p:sp>
    </p:spTree>
    <p:extLst>
      <p:ext uri="{BB962C8B-B14F-4D97-AF65-F5344CB8AC3E}">
        <p14:creationId xmlns:p14="http://schemas.microsoft.com/office/powerpoint/2010/main" val="2790443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AEEDA-3BCA-42FF-957F-CA01FB09C0BC}"/>
              </a:ext>
            </a:extLst>
          </p:cNvPr>
          <p:cNvSpPr>
            <a:spLocks noGrp="1"/>
          </p:cNvSpPr>
          <p:nvPr>
            <p:ph type="title"/>
          </p:nvPr>
        </p:nvSpPr>
        <p:spPr/>
        <p:txBody>
          <a:bodyPr/>
          <a:lstStyle/>
          <a:p>
            <a:r>
              <a:rPr lang="en-US"/>
              <a:t>THEMES IN PLANNING</a:t>
            </a:r>
          </a:p>
        </p:txBody>
      </p:sp>
      <p:sp>
        <p:nvSpPr>
          <p:cNvPr id="3" name="Content Placeholder 2">
            <a:extLst>
              <a:ext uri="{FF2B5EF4-FFF2-40B4-BE49-F238E27FC236}">
                <a16:creationId xmlns:a16="http://schemas.microsoft.com/office/drawing/2014/main" id="{2A35990F-8DB6-4093-A61C-286BBDF907FD}"/>
              </a:ext>
            </a:extLst>
          </p:cNvPr>
          <p:cNvSpPr>
            <a:spLocks noGrp="1"/>
          </p:cNvSpPr>
          <p:nvPr>
            <p:ph idx="1"/>
          </p:nvPr>
        </p:nvSpPr>
        <p:spPr/>
        <p:txBody>
          <a:bodyPr/>
          <a:lstStyle/>
          <a:p>
            <a:pPr marL="0" indent="0">
              <a:buNone/>
            </a:pPr>
            <a:r>
              <a:rPr lang="en-US" b="1">
                <a:solidFill>
                  <a:srgbClr val="CC0099"/>
                </a:solidFill>
                <a:ea typeface="Roboto Cn" pitchFamily="2" charset="0"/>
              </a:rPr>
              <a:t>What are common themes that are representative of our values and priorities for the region?</a:t>
            </a:r>
          </a:p>
          <a:p>
            <a:r>
              <a:rPr lang="en-US">
                <a:ea typeface="Roboto Cn" pitchFamily="2" charset="0"/>
              </a:rPr>
              <a:t>x</a:t>
            </a:r>
          </a:p>
          <a:p>
            <a:pPr marL="0" indent="0">
              <a:buNone/>
            </a:pPr>
            <a:endParaRPr lang="en-US"/>
          </a:p>
        </p:txBody>
      </p:sp>
    </p:spTree>
    <p:extLst>
      <p:ext uri="{BB962C8B-B14F-4D97-AF65-F5344CB8AC3E}">
        <p14:creationId xmlns:p14="http://schemas.microsoft.com/office/powerpoint/2010/main" val="373191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AEEDA-3BCA-42FF-957F-CA01FB09C0BC}"/>
              </a:ext>
            </a:extLst>
          </p:cNvPr>
          <p:cNvSpPr>
            <a:spLocks noGrp="1"/>
          </p:cNvSpPr>
          <p:nvPr>
            <p:ph type="title"/>
          </p:nvPr>
        </p:nvSpPr>
        <p:spPr/>
        <p:txBody>
          <a:bodyPr/>
          <a:lstStyle/>
          <a:p>
            <a:r>
              <a:rPr lang="en-US"/>
              <a:t>THEMES IN PLANNING</a:t>
            </a:r>
          </a:p>
        </p:txBody>
      </p:sp>
      <p:sp>
        <p:nvSpPr>
          <p:cNvPr id="6" name="Content Placeholder 2">
            <a:extLst>
              <a:ext uri="{FF2B5EF4-FFF2-40B4-BE49-F238E27FC236}">
                <a16:creationId xmlns:a16="http://schemas.microsoft.com/office/drawing/2014/main" id="{0163123A-6BC4-4BF4-AD59-A3437CF201FE}"/>
              </a:ext>
            </a:extLst>
          </p:cNvPr>
          <p:cNvSpPr txBox="1">
            <a:spLocks/>
          </p:cNvSpPr>
          <p:nvPr/>
        </p:nvSpPr>
        <p:spPr>
          <a:xfrm>
            <a:off x="4646629" y="3267926"/>
            <a:ext cx="2234938" cy="719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CC0099"/>
                </a:solidFill>
                <a:latin typeface="Arial Narrow"/>
                <a:cs typeface="Arial"/>
              </a:rPr>
              <a:t>Report Back</a:t>
            </a:r>
          </a:p>
        </p:txBody>
      </p:sp>
    </p:spTree>
    <p:extLst>
      <p:ext uri="{BB962C8B-B14F-4D97-AF65-F5344CB8AC3E}">
        <p14:creationId xmlns:p14="http://schemas.microsoft.com/office/powerpoint/2010/main" val="3892948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B63AF-5395-49C8-942F-FC94E65E79B5}"/>
              </a:ext>
            </a:extLst>
          </p:cNvPr>
          <p:cNvSpPr>
            <a:spLocks noGrp="1"/>
          </p:cNvSpPr>
          <p:nvPr>
            <p:ph type="title"/>
          </p:nvPr>
        </p:nvSpPr>
        <p:spPr/>
        <p:txBody>
          <a:bodyPr/>
          <a:lstStyle/>
          <a:p>
            <a:r>
              <a:rPr lang="en-US">
                <a:latin typeface="Swis721 BT" panose="020B0504020202020204" pitchFamily="34" charset="0"/>
              </a:rPr>
              <a:t>ANTICIPATED TIMELINE</a:t>
            </a:r>
          </a:p>
        </p:txBody>
      </p:sp>
      <p:pic>
        <p:nvPicPr>
          <p:cNvPr id="6" name="Picture 6" descr="Diagram&#10;&#10;Description automatically generated">
            <a:extLst>
              <a:ext uri="{FF2B5EF4-FFF2-40B4-BE49-F238E27FC236}">
                <a16:creationId xmlns:a16="http://schemas.microsoft.com/office/drawing/2014/main" id="{73195FA0-A2C5-4FBB-8C66-699D6691CC6E}"/>
              </a:ext>
            </a:extLst>
          </p:cNvPr>
          <p:cNvPicPr>
            <a:picLocks noGrp="1" noChangeAspect="1"/>
          </p:cNvPicPr>
          <p:nvPr>
            <p:ph sz="half" idx="1"/>
          </p:nvPr>
        </p:nvPicPr>
        <p:blipFill rotWithShape="1">
          <a:blip r:embed="rId3"/>
          <a:srcRect l="913" t="16707" r="-1233"/>
          <a:stretch/>
        </p:blipFill>
        <p:spPr>
          <a:xfrm>
            <a:off x="603371" y="1451472"/>
            <a:ext cx="10994452" cy="5158342"/>
          </a:xfrm>
        </p:spPr>
      </p:pic>
    </p:spTree>
    <p:extLst>
      <p:ext uri="{BB962C8B-B14F-4D97-AF65-F5344CB8AC3E}">
        <p14:creationId xmlns:p14="http://schemas.microsoft.com/office/powerpoint/2010/main" val="114483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B58B-64D2-4448-B5F1-7EEB0AC27F30}"/>
              </a:ext>
            </a:extLst>
          </p:cNvPr>
          <p:cNvSpPr>
            <a:spLocks noGrp="1"/>
          </p:cNvSpPr>
          <p:nvPr>
            <p:ph type="title"/>
          </p:nvPr>
        </p:nvSpPr>
        <p:spPr/>
        <p:txBody>
          <a:bodyPr/>
          <a:lstStyle/>
          <a:p>
            <a:r>
              <a:rPr lang="en-US"/>
              <a:t>THE PROJECT</a:t>
            </a:r>
          </a:p>
        </p:txBody>
      </p:sp>
      <p:sp>
        <p:nvSpPr>
          <p:cNvPr id="3" name="Content Placeholder 2">
            <a:extLst>
              <a:ext uri="{FF2B5EF4-FFF2-40B4-BE49-F238E27FC236}">
                <a16:creationId xmlns:a16="http://schemas.microsoft.com/office/drawing/2014/main" id="{B1D1CDEE-41D5-4EA6-BA50-3AB3825234AE}"/>
              </a:ext>
            </a:extLst>
          </p:cNvPr>
          <p:cNvSpPr>
            <a:spLocks noGrp="1"/>
          </p:cNvSpPr>
          <p:nvPr>
            <p:ph sz="half" idx="1"/>
          </p:nvPr>
        </p:nvSpPr>
        <p:spPr>
          <a:xfrm>
            <a:off x="838200" y="1391480"/>
            <a:ext cx="10515599" cy="4900501"/>
          </a:xfrm>
        </p:spPr>
        <p:txBody>
          <a:bodyPr vert="horz" lIns="91440" tIns="45720" rIns="91440" bIns="45720" rtlCol="0" anchor="t">
            <a:normAutofit lnSpcReduction="10000"/>
          </a:bodyPr>
          <a:lstStyle/>
          <a:p>
            <a:r>
              <a:rPr lang="en-US" b="1">
                <a:solidFill>
                  <a:srgbClr val="CC0099"/>
                </a:solidFill>
              </a:rPr>
              <a:t>Regional Plan of Conservation and Development (RPOCD)</a:t>
            </a:r>
          </a:p>
          <a:p>
            <a:pPr lvl="1"/>
            <a:r>
              <a:rPr lang="en-US">
                <a:solidFill>
                  <a:srgbClr val="000000"/>
                </a:solidFill>
              </a:rPr>
              <a:t>Policy document that sets goals and makes recommendations for the region</a:t>
            </a:r>
          </a:p>
          <a:p>
            <a:r>
              <a:rPr lang="en-US" b="1">
                <a:solidFill>
                  <a:srgbClr val="CC0099"/>
                </a:solidFill>
              </a:rPr>
              <a:t>Previous Public Outreach </a:t>
            </a:r>
            <a:endParaRPr lang="en-US">
              <a:solidFill>
                <a:srgbClr val="000000"/>
              </a:solidFill>
            </a:endParaRPr>
          </a:p>
          <a:p>
            <a:pPr lvl="1"/>
            <a:r>
              <a:rPr lang="en-US"/>
              <a:t>Introductory Presentations (June 29, 2020 and July 7, 2020)</a:t>
            </a:r>
            <a:endParaRPr lang="en-US" b="1"/>
          </a:p>
          <a:p>
            <a:pPr lvl="1"/>
            <a:r>
              <a:rPr lang="en-US">
                <a:solidFill>
                  <a:srgbClr val="000000"/>
                </a:solidFill>
              </a:rPr>
              <a:t>Municipal Meetings (July 2020 – September 2020)</a:t>
            </a:r>
          </a:p>
          <a:p>
            <a:r>
              <a:rPr lang="en-US" b="1">
                <a:solidFill>
                  <a:srgbClr val="CC0099"/>
                </a:solidFill>
              </a:rPr>
              <a:t>Existing Conditions Report</a:t>
            </a:r>
            <a:endParaRPr lang="en-US"/>
          </a:p>
          <a:p>
            <a:pPr lvl="1"/>
            <a:r>
              <a:rPr lang="en-US"/>
              <a:t>Statistical data on current trends and key issues in the region</a:t>
            </a:r>
          </a:p>
          <a:p>
            <a:r>
              <a:rPr lang="en-US" b="1">
                <a:solidFill>
                  <a:srgbClr val="CC0099"/>
                </a:solidFill>
              </a:rPr>
              <a:t>Regional Thematic Meetings (Virtual Workshops)</a:t>
            </a:r>
          </a:p>
          <a:p>
            <a:pPr lvl="1"/>
            <a:r>
              <a:rPr lang="en-US"/>
              <a:t>Demographics (December 9, 2020)</a:t>
            </a:r>
          </a:p>
          <a:p>
            <a:pPr lvl="1"/>
            <a:r>
              <a:rPr lang="en-US"/>
              <a:t>Visioning/Branding (December 15, 2020)</a:t>
            </a:r>
          </a:p>
          <a:p>
            <a:pPr lvl="1"/>
            <a:r>
              <a:rPr lang="en-US"/>
              <a:t>Future Land Use Map – Part A (December 21, 2020) </a:t>
            </a:r>
          </a:p>
          <a:p>
            <a:pPr lvl="1"/>
            <a:r>
              <a:rPr lang="en-US">
                <a:latin typeface="Arial Narrow"/>
                <a:cs typeface="Arial"/>
              </a:rPr>
              <a:t>Future Land Use Map – Part B (January 5, 2021)</a:t>
            </a:r>
            <a:endParaRPr lang="en-US" sz="2800" b="1">
              <a:solidFill>
                <a:srgbClr val="CC0099"/>
              </a:solidFill>
              <a:latin typeface="Arial Narrow"/>
              <a:cs typeface="Arial"/>
            </a:endParaRPr>
          </a:p>
        </p:txBody>
      </p:sp>
      <p:sp>
        <p:nvSpPr>
          <p:cNvPr id="6" name="Content Placeholder 2">
            <a:extLst>
              <a:ext uri="{FF2B5EF4-FFF2-40B4-BE49-F238E27FC236}">
                <a16:creationId xmlns:a16="http://schemas.microsoft.com/office/drawing/2014/main" id="{515712A9-2AA0-4209-9433-3589B8752411}"/>
              </a:ext>
            </a:extLst>
          </p:cNvPr>
          <p:cNvSpPr txBox="1">
            <a:spLocks/>
          </p:cNvSpPr>
          <p:nvPr/>
        </p:nvSpPr>
        <p:spPr>
          <a:xfrm>
            <a:off x="7815464" y="6094267"/>
            <a:ext cx="4298765" cy="6301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CC0099"/>
                </a:solidFill>
                <a:latin typeface="Arial Narrow"/>
                <a:ea typeface="Roboto Cn" pitchFamily="2" charset="0"/>
                <a:cs typeface="Arial"/>
              </a:rPr>
              <a:t>RiverCOGRegionalPlan.org</a:t>
            </a:r>
          </a:p>
        </p:txBody>
      </p:sp>
    </p:spTree>
    <p:extLst>
      <p:ext uri="{BB962C8B-B14F-4D97-AF65-F5344CB8AC3E}">
        <p14:creationId xmlns:p14="http://schemas.microsoft.com/office/powerpoint/2010/main" val="1621117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A1006-1D10-4B13-8A3A-23FDE43156D0}"/>
              </a:ext>
            </a:extLst>
          </p:cNvPr>
          <p:cNvSpPr>
            <a:spLocks noGrp="1"/>
          </p:cNvSpPr>
          <p:nvPr>
            <p:ph type="title"/>
          </p:nvPr>
        </p:nvSpPr>
        <p:spPr/>
        <p:txBody>
          <a:bodyPr/>
          <a:lstStyle/>
          <a:p>
            <a:r>
              <a:rPr lang="en-US">
                <a:latin typeface="Swis721 BT" panose="020B0504020202020204" pitchFamily="34" charset="0"/>
              </a:rPr>
              <a:t>GET INVOLVED</a:t>
            </a:r>
          </a:p>
        </p:txBody>
      </p:sp>
      <p:sp>
        <p:nvSpPr>
          <p:cNvPr id="3" name="Content Placeholder 2">
            <a:extLst>
              <a:ext uri="{FF2B5EF4-FFF2-40B4-BE49-F238E27FC236}">
                <a16:creationId xmlns:a16="http://schemas.microsoft.com/office/drawing/2014/main" id="{4772B146-BFD9-4B6B-92D8-87E565DFF67A}"/>
              </a:ext>
            </a:extLst>
          </p:cNvPr>
          <p:cNvSpPr>
            <a:spLocks noGrp="1"/>
          </p:cNvSpPr>
          <p:nvPr>
            <p:ph sz="half" idx="1"/>
          </p:nvPr>
        </p:nvSpPr>
        <p:spPr>
          <a:xfrm>
            <a:off x="838200" y="1595587"/>
            <a:ext cx="10903787" cy="4883300"/>
          </a:xfrm>
        </p:spPr>
        <p:txBody>
          <a:bodyPr vert="horz" lIns="91440" tIns="45720" rIns="91440" bIns="45720" rtlCol="0" anchor="t">
            <a:normAutofit/>
          </a:bodyPr>
          <a:lstStyle/>
          <a:p>
            <a:pPr>
              <a:lnSpc>
                <a:spcPct val="130000"/>
              </a:lnSpc>
            </a:pPr>
            <a:r>
              <a:rPr lang="en-US"/>
              <a:t>Visit the website for project updates:</a:t>
            </a:r>
            <a:r>
              <a:rPr lang="en-US" b="1">
                <a:solidFill>
                  <a:srgbClr val="CC0099"/>
                </a:solidFill>
              </a:rPr>
              <a:t> RiverCOGRegionalPlan.org</a:t>
            </a:r>
            <a:endParaRPr lang="en-US">
              <a:solidFill>
                <a:srgbClr val="000000"/>
              </a:solidFill>
            </a:endParaRPr>
          </a:p>
          <a:p>
            <a:pPr>
              <a:lnSpc>
                <a:spcPct val="130000"/>
              </a:lnSpc>
            </a:pPr>
            <a:r>
              <a:rPr lang="en-US"/>
              <a:t>Sign up for email notifications</a:t>
            </a:r>
          </a:p>
          <a:p>
            <a:pPr>
              <a:lnSpc>
                <a:spcPct val="130000"/>
              </a:lnSpc>
            </a:pPr>
            <a:r>
              <a:rPr lang="en-US"/>
              <a:t>Share this presentation with others in your community</a:t>
            </a:r>
          </a:p>
          <a:p>
            <a:pPr>
              <a:lnSpc>
                <a:spcPct val="130000"/>
              </a:lnSpc>
            </a:pPr>
            <a:r>
              <a:rPr lang="en-US"/>
              <a:t>Interact with your RPC Member</a:t>
            </a:r>
          </a:p>
          <a:p>
            <a:pPr>
              <a:lnSpc>
                <a:spcPct val="130000"/>
              </a:lnSpc>
            </a:pPr>
            <a:r>
              <a:rPr lang="en-US"/>
              <a:t>Provide comments on the draft document</a:t>
            </a:r>
          </a:p>
          <a:p>
            <a:pPr>
              <a:lnSpc>
                <a:spcPct val="130000"/>
              </a:lnSpc>
            </a:pPr>
            <a:r>
              <a:rPr lang="en-US"/>
              <a:t>Join us at the next meeting!</a:t>
            </a:r>
          </a:p>
          <a:p>
            <a:endParaRPr lang="en-US"/>
          </a:p>
        </p:txBody>
      </p:sp>
    </p:spTree>
    <p:extLst>
      <p:ext uri="{BB962C8B-B14F-4D97-AF65-F5344CB8AC3E}">
        <p14:creationId xmlns:p14="http://schemas.microsoft.com/office/powerpoint/2010/main" val="214811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B6F4-EA10-485A-BD90-7AF31CCCDFF0}"/>
              </a:ext>
            </a:extLst>
          </p:cNvPr>
          <p:cNvSpPr>
            <a:spLocks noGrp="1"/>
          </p:cNvSpPr>
          <p:nvPr>
            <p:ph type="title"/>
          </p:nvPr>
        </p:nvSpPr>
        <p:spPr/>
        <p:txBody>
          <a:bodyPr/>
          <a:lstStyle/>
          <a:p>
            <a:r>
              <a:rPr lang="en-US">
                <a:latin typeface="Swis721 BT"/>
              </a:rPr>
              <a:t>YOUR RPC MEMBERS</a:t>
            </a:r>
            <a:endParaRPr lang="en-US">
              <a:latin typeface="Swis721 BT" panose="020B0504020202020204" pitchFamily="34" charset="0"/>
            </a:endParaRPr>
          </a:p>
        </p:txBody>
      </p:sp>
      <p:pic>
        <p:nvPicPr>
          <p:cNvPr id="4" name="Picture 4" descr="Table&#10;&#10;Description automatically generated">
            <a:extLst>
              <a:ext uri="{FF2B5EF4-FFF2-40B4-BE49-F238E27FC236}">
                <a16:creationId xmlns:a16="http://schemas.microsoft.com/office/drawing/2014/main" id="{2573F218-FBE8-49A6-A218-E85AD6DB5D35}"/>
              </a:ext>
            </a:extLst>
          </p:cNvPr>
          <p:cNvPicPr>
            <a:picLocks noChangeAspect="1"/>
          </p:cNvPicPr>
          <p:nvPr/>
        </p:nvPicPr>
        <p:blipFill rotWithShape="1">
          <a:blip r:embed="rId3"/>
          <a:srcRect t="21028" r="264" b="467"/>
          <a:stretch/>
        </p:blipFill>
        <p:spPr>
          <a:xfrm>
            <a:off x="842513" y="1521760"/>
            <a:ext cx="10521360" cy="4650498"/>
          </a:xfrm>
          <a:prstGeom prst="rect">
            <a:avLst/>
          </a:prstGeom>
        </p:spPr>
      </p:pic>
    </p:spTree>
    <p:extLst>
      <p:ext uri="{BB962C8B-B14F-4D97-AF65-F5344CB8AC3E}">
        <p14:creationId xmlns:p14="http://schemas.microsoft.com/office/powerpoint/2010/main" val="2604117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2CE10-5D5C-493C-A9E8-053A4B2C196C}"/>
              </a:ext>
            </a:extLst>
          </p:cNvPr>
          <p:cNvSpPr>
            <a:spLocks noGrp="1"/>
          </p:cNvSpPr>
          <p:nvPr>
            <p:ph type="title"/>
          </p:nvPr>
        </p:nvSpPr>
        <p:spPr/>
        <p:txBody>
          <a:bodyPr/>
          <a:lstStyle/>
          <a:p>
            <a:r>
              <a:rPr lang="en-US">
                <a:latin typeface="Arial"/>
                <a:cs typeface="Arial"/>
              </a:rPr>
              <a:t>Contact Us</a:t>
            </a:r>
            <a:endParaRPr lang="en-US"/>
          </a:p>
        </p:txBody>
      </p:sp>
      <p:sp>
        <p:nvSpPr>
          <p:cNvPr id="3" name="Content Placeholder 2">
            <a:extLst>
              <a:ext uri="{FF2B5EF4-FFF2-40B4-BE49-F238E27FC236}">
                <a16:creationId xmlns:a16="http://schemas.microsoft.com/office/drawing/2014/main" id="{267151AB-5781-472A-8C18-E13BB9F54A24}"/>
              </a:ext>
            </a:extLst>
          </p:cNvPr>
          <p:cNvSpPr>
            <a:spLocks noGrp="1"/>
          </p:cNvSpPr>
          <p:nvPr>
            <p:ph sz="half" idx="1"/>
          </p:nvPr>
        </p:nvSpPr>
        <p:spPr>
          <a:xfrm>
            <a:off x="125832" y="1335614"/>
            <a:ext cx="5972353" cy="4998318"/>
          </a:xfrm>
        </p:spPr>
        <p:txBody>
          <a:bodyPr vert="horz" lIns="91440" tIns="45720" rIns="91440" bIns="45720" rtlCol="0" anchor="t">
            <a:normAutofit lnSpcReduction="10000"/>
          </a:bodyPr>
          <a:lstStyle/>
          <a:p>
            <a:r>
              <a:rPr lang="en-US">
                <a:latin typeface="Arial Narrow"/>
                <a:cs typeface="Arial"/>
              </a:rPr>
              <a:t>Chester  </a:t>
            </a:r>
            <a:r>
              <a:rPr lang="en-US">
                <a:latin typeface="Arial Narrow"/>
                <a:cs typeface="Arial"/>
                <a:hlinkClick r:id="rId3"/>
              </a:rPr>
              <a:t>ChesterRPC@gmail.com</a:t>
            </a:r>
            <a:endParaRPr lang="en-US"/>
          </a:p>
          <a:p>
            <a:r>
              <a:rPr lang="en-US">
                <a:latin typeface="Arial Narrow"/>
                <a:cs typeface="Arial"/>
              </a:rPr>
              <a:t>Clinton </a:t>
            </a:r>
            <a:r>
              <a:rPr lang="en-US">
                <a:latin typeface="Arial Narrow"/>
                <a:cs typeface="Arial"/>
                <a:hlinkClick r:id="rId4"/>
              </a:rPr>
              <a:t>ClintonRPC@gmail.com</a:t>
            </a:r>
            <a:endParaRPr lang="en-US"/>
          </a:p>
          <a:p>
            <a:r>
              <a:rPr lang="en-US">
                <a:latin typeface="Arial Narrow"/>
                <a:cs typeface="Arial"/>
              </a:rPr>
              <a:t>Cromwell </a:t>
            </a:r>
            <a:r>
              <a:rPr lang="en-US">
                <a:latin typeface="Arial Narrow"/>
                <a:cs typeface="Arial"/>
                <a:hlinkClick r:id="rId5"/>
              </a:rPr>
              <a:t>CromwellRPC@gmail.com</a:t>
            </a:r>
            <a:r>
              <a:rPr lang="en-US">
                <a:latin typeface="Arial Narrow"/>
                <a:cs typeface="Arial"/>
              </a:rPr>
              <a:t> </a:t>
            </a:r>
          </a:p>
          <a:p>
            <a:r>
              <a:rPr lang="en-US">
                <a:latin typeface="Arial Narrow"/>
                <a:cs typeface="Arial"/>
              </a:rPr>
              <a:t>Deep River  </a:t>
            </a:r>
            <a:r>
              <a:rPr lang="en-US">
                <a:latin typeface="Arial Narrow"/>
                <a:cs typeface="Arial"/>
                <a:hlinkClick r:id="rId6"/>
              </a:rPr>
              <a:t>DeepRiverRPC@gmail.com</a:t>
            </a:r>
            <a:r>
              <a:rPr lang="en-US">
                <a:latin typeface="Arial Narrow"/>
                <a:cs typeface="Arial"/>
              </a:rPr>
              <a:t>  </a:t>
            </a:r>
            <a:endParaRPr lang="en-US"/>
          </a:p>
          <a:p>
            <a:r>
              <a:rPr lang="en-US">
                <a:latin typeface="Arial Narrow"/>
                <a:cs typeface="Arial"/>
              </a:rPr>
              <a:t>Durham </a:t>
            </a:r>
            <a:r>
              <a:rPr lang="en-US">
                <a:latin typeface="Arial Narrow"/>
                <a:cs typeface="Arial"/>
                <a:hlinkClick r:id="rId7"/>
              </a:rPr>
              <a:t>DurhamRPC@gmail.com</a:t>
            </a:r>
            <a:endParaRPr lang="en-US"/>
          </a:p>
          <a:p>
            <a:r>
              <a:rPr lang="en-US">
                <a:latin typeface="Arial Narrow"/>
                <a:cs typeface="Arial"/>
              </a:rPr>
              <a:t>East Haddam </a:t>
            </a:r>
            <a:r>
              <a:rPr lang="en-US">
                <a:latin typeface="Arial Narrow"/>
                <a:cs typeface="Arial"/>
                <a:hlinkClick r:id="rId8"/>
              </a:rPr>
              <a:t>EastHaddamRPC@gmail.com</a:t>
            </a:r>
            <a:endParaRPr lang="en-US"/>
          </a:p>
          <a:p>
            <a:r>
              <a:rPr lang="en-US">
                <a:latin typeface="Arial Narrow"/>
                <a:cs typeface="Arial"/>
              </a:rPr>
              <a:t>East Hampton </a:t>
            </a:r>
            <a:r>
              <a:rPr lang="en-US">
                <a:latin typeface="Arial Narrow"/>
                <a:cs typeface="Arial"/>
                <a:hlinkClick r:id="rId9"/>
              </a:rPr>
              <a:t>EastHamptonRPC@gmail.com</a:t>
            </a:r>
            <a:endParaRPr lang="en-US">
              <a:latin typeface="Arial Narrow"/>
              <a:cs typeface="Arial"/>
            </a:endParaRPr>
          </a:p>
          <a:p>
            <a:r>
              <a:rPr lang="en-US">
                <a:latin typeface="Arial Narrow"/>
                <a:cs typeface="Arial"/>
              </a:rPr>
              <a:t>Essex </a:t>
            </a:r>
            <a:r>
              <a:rPr lang="en-US">
                <a:latin typeface="Arial Narrow"/>
                <a:cs typeface="Arial"/>
                <a:hlinkClick r:id="rId10"/>
              </a:rPr>
              <a:t>EssexRPC1@gmail.com</a:t>
            </a:r>
            <a:endParaRPr lang="en-US">
              <a:latin typeface="Arial Narrow"/>
              <a:cs typeface="Arial"/>
            </a:endParaRPr>
          </a:p>
          <a:p>
            <a:r>
              <a:rPr lang="en-US">
                <a:latin typeface="Arial Narrow"/>
                <a:cs typeface="Arial"/>
              </a:rPr>
              <a:t>Haddam – </a:t>
            </a:r>
            <a:r>
              <a:rPr lang="en-US">
                <a:latin typeface="Arial Narrow"/>
                <a:cs typeface="Arial"/>
                <a:hlinkClick r:id="rId11"/>
              </a:rPr>
              <a:t>HaddamRPC@gmail.com</a:t>
            </a:r>
            <a:r>
              <a:rPr lang="en-US">
                <a:latin typeface="Arial Narrow"/>
                <a:cs typeface="Arial"/>
              </a:rPr>
              <a:t> </a:t>
            </a:r>
            <a:endParaRPr lang="en-US"/>
          </a:p>
          <a:p>
            <a:endParaRPr lang="en-US"/>
          </a:p>
        </p:txBody>
      </p:sp>
      <p:sp>
        <p:nvSpPr>
          <p:cNvPr id="4" name="Content Placeholder 3">
            <a:extLst>
              <a:ext uri="{FF2B5EF4-FFF2-40B4-BE49-F238E27FC236}">
                <a16:creationId xmlns:a16="http://schemas.microsoft.com/office/drawing/2014/main" id="{60BA21FA-3E4A-4580-BFE2-F57EC5BCFD37}"/>
              </a:ext>
            </a:extLst>
          </p:cNvPr>
          <p:cNvSpPr>
            <a:spLocks noGrp="1"/>
          </p:cNvSpPr>
          <p:nvPr>
            <p:ph sz="half" idx="2"/>
          </p:nvPr>
        </p:nvSpPr>
        <p:spPr>
          <a:xfrm>
            <a:off x="5982933" y="1262545"/>
            <a:ext cx="6059798" cy="5142092"/>
          </a:xfrm>
        </p:spPr>
        <p:txBody>
          <a:bodyPr vert="horz" lIns="91440" tIns="45720" rIns="91440" bIns="45720" rtlCol="0" anchor="t">
            <a:normAutofit lnSpcReduction="10000"/>
          </a:bodyPr>
          <a:lstStyle/>
          <a:p>
            <a:r>
              <a:rPr lang="en-US">
                <a:latin typeface="Arial Narrow"/>
                <a:cs typeface="Arial"/>
              </a:rPr>
              <a:t>Killingworth </a:t>
            </a:r>
            <a:r>
              <a:rPr lang="en-US">
                <a:latin typeface="Arial Narrow"/>
                <a:cs typeface="Arial"/>
                <a:hlinkClick r:id="rId12"/>
              </a:rPr>
              <a:t>KillingworthRPC@gmail.com</a:t>
            </a:r>
            <a:endParaRPr lang="en-US">
              <a:latin typeface="Arial Narrow"/>
              <a:cs typeface="Arial"/>
            </a:endParaRPr>
          </a:p>
          <a:p>
            <a:r>
              <a:rPr lang="en-US">
                <a:latin typeface="Arial Narrow"/>
                <a:cs typeface="Arial"/>
              </a:rPr>
              <a:t>Lyme </a:t>
            </a:r>
            <a:r>
              <a:rPr lang="en-US">
                <a:latin typeface="Arial Narrow"/>
                <a:cs typeface="Arial"/>
                <a:hlinkClick r:id="rId13"/>
              </a:rPr>
              <a:t>LymeRPC@gmail.com</a:t>
            </a:r>
            <a:endParaRPr lang="en-US">
              <a:latin typeface="Arial Narrow"/>
              <a:cs typeface="Arial"/>
            </a:endParaRPr>
          </a:p>
          <a:p>
            <a:r>
              <a:rPr lang="en-US">
                <a:latin typeface="Arial Narrow"/>
                <a:cs typeface="Arial"/>
              </a:rPr>
              <a:t>Middlefield </a:t>
            </a:r>
            <a:r>
              <a:rPr lang="en-US">
                <a:latin typeface="Arial Narrow"/>
                <a:cs typeface="Arial"/>
                <a:hlinkClick r:id="rId14"/>
              </a:rPr>
              <a:t>MiddlefieldRPC@gmail.com</a:t>
            </a:r>
            <a:endParaRPr lang="en-US">
              <a:latin typeface="Arial Narrow"/>
              <a:cs typeface="Arial"/>
            </a:endParaRPr>
          </a:p>
          <a:p>
            <a:r>
              <a:rPr lang="en-US">
                <a:latin typeface="Arial Narrow"/>
                <a:cs typeface="Arial"/>
              </a:rPr>
              <a:t>Middletown </a:t>
            </a:r>
            <a:r>
              <a:rPr lang="en-US">
                <a:latin typeface="Arial Narrow"/>
                <a:cs typeface="Arial"/>
                <a:hlinkClick r:id="rId15"/>
              </a:rPr>
              <a:t>MiddletownRPC@gmail.com</a:t>
            </a:r>
            <a:endParaRPr lang="en-US"/>
          </a:p>
          <a:p>
            <a:r>
              <a:rPr lang="en-US">
                <a:latin typeface="Arial Narrow"/>
                <a:cs typeface="Arial"/>
              </a:rPr>
              <a:t>Old Lyme </a:t>
            </a:r>
            <a:r>
              <a:rPr lang="en-US">
                <a:latin typeface="Arial Narrow"/>
                <a:cs typeface="Arial"/>
                <a:hlinkClick r:id="rId16"/>
              </a:rPr>
              <a:t>OldLymeRPC@gmail.com</a:t>
            </a:r>
            <a:endParaRPr lang="en-US">
              <a:latin typeface="Arial Narrow"/>
              <a:cs typeface="Arial"/>
            </a:endParaRPr>
          </a:p>
          <a:p>
            <a:r>
              <a:rPr lang="en-US">
                <a:latin typeface="Arial Narrow"/>
                <a:cs typeface="Arial"/>
              </a:rPr>
              <a:t>Old </a:t>
            </a:r>
            <a:r>
              <a:rPr lang="en-US" err="1">
                <a:latin typeface="Arial Narrow"/>
                <a:cs typeface="Arial"/>
              </a:rPr>
              <a:t>Saybrook</a:t>
            </a:r>
            <a:r>
              <a:rPr lang="en-US">
                <a:latin typeface="Arial Narrow"/>
                <a:cs typeface="Arial"/>
              </a:rPr>
              <a:t> </a:t>
            </a:r>
            <a:r>
              <a:rPr lang="en-US">
                <a:latin typeface="Arial Narrow"/>
                <a:cs typeface="Arial"/>
                <a:hlinkClick r:id="rId17"/>
              </a:rPr>
              <a:t>OldSaybrookRPC@gmail.com</a:t>
            </a:r>
            <a:endParaRPr lang="en-US"/>
          </a:p>
          <a:p>
            <a:r>
              <a:rPr lang="en-US">
                <a:latin typeface="Arial Narrow"/>
                <a:cs typeface="Arial"/>
              </a:rPr>
              <a:t>Portland </a:t>
            </a:r>
            <a:r>
              <a:rPr lang="en-US">
                <a:latin typeface="Arial Narrow"/>
                <a:cs typeface="Arial"/>
                <a:hlinkClick r:id="rId18"/>
              </a:rPr>
              <a:t>PortlandRPC1@gmail.com</a:t>
            </a:r>
            <a:endParaRPr lang="en-US"/>
          </a:p>
          <a:p>
            <a:r>
              <a:rPr lang="en-US">
                <a:latin typeface="Arial Narrow"/>
                <a:cs typeface="Arial"/>
              </a:rPr>
              <a:t>Westbrook </a:t>
            </a:r>
            <a:r>
              <a:rPr lang="en-US">
                <a:latin typeface="Arial Narrow"/>
                <a:cs typeface="Arial"/>
                <a:hlinkClick r:id="rId19"/>
              </a:rPr>
              <a:t>WestbrookRPC1@gmail.com</a:t>
            </a:r>
            <a:r>
              <a:rPr lang="en-US">
                <a:latin typeface="Arial Narrow"/>
                <a:cs typeface="Arial"/>
              </a:rPr>
              <a:t> </a:t>
            </a:r>
          </a:p>
          <a:p>
            <a:r>
              <a:rPr lang="en-US">
                <a:latin typeface="Arial Narrow"/>
                <a:cs typeface="Arial"/>
              </a:rPr>
              <a:t>Megan </a:t>
            </a:r>
            <a:r>
              <a:rPr lang="en-US" err="1">
                <a:latin typeface="Arial Narrow"/>
                <a:cs typeface="Arial"/>
              </a:rPr>
              <a:t>Jouflas</a:t>
            </a:r>
            <a:r>
              <a:rPr lang="en-US">
                <a:latin typeface="Arial Narrow"/>
                <a:cs typeface="Arial"/>
              </a:rPr>
              <a:t> </a:t>
            </a:r>
            <a:r>
              <a:rPr lang="en-US">
                <a:latin typeface="Arial Narrow"/>
                <a:cs typeface="Arial"/>
                <a:hlinkClick r:id="rId20"/>
              </a:rPr>
              <a:t>MJouflas@Rivercog.org</a:t>
            </a:r>
            <a:r>
              <a:rPr lang="en-US">
                <a:latin typeface="Arial Narrow"/>
                <a:cs typeface="Arial"/>
              </a:rPr>
              <a:t> </a:t>
            </a:r>
          </a:p>
          <a:p>
            <a:r>
              <a:rPr lang="en-US" b="1">
                <a:solidFill>
                  <a:srgbClr val="CC0099"/>
                </a:solidFill>
                <a:latin typeface="Arial Narrow"/>
                <a:cs typeface="Arial"/>
              </a:rPr>
              <a:t>RiverCOGRegionalPlan.org </a:t>
            </a:r>
          </a:p>
        </p:txBody>
      </p:sp>
    </p:spTree>
    <p:extLst>
      <p:ext uri="{BB962C8B-B14F-4D97-AF65-F5344CB8AC3E}">
        <p14:creationId xmlns:p14="http://schemas.microsoft.com/office/powerpoint/2010/main" val="3455141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332-E2DD-452A-9C15-70EC0AC1A84F}"/>
              </a:ext>
            </a:extLst>
          </p:cNvPr>
          <p:cNvSpPr>
            <a:spLocks noGrp="1"/>
          </p:cNvSpPr>
          <p:nvPr>
            <p:ph type="title"/>
          </p:nvPr>
        </p:nvSpPr>
        <p:spPr/>
        <p:txBody>
          <a:bodyPr/>
          <a:lstStyle/>
          <a:p>
            <a:r>
              <a:rPr lang="en-US"/>
              <a:t>NEXT STEPS</a:t>
            </a:r>
          </a:p>
        </p:txBody>
      </p:sp>
      <p:sp>
        <p:nvSpPr>
          <p:cNvPr id="4" name="Content Placeholder 2">
            <a:extLst>
              <a:ext uri="{FF2B5EF4-FFF2-40B4-BE49-F238E27FC236}">
                <a16:creationId xmlns:a16="http://schemas.microsoft.com/office/drawing/2014/main" id="{4D5DF4D0-737E-4BD0-853B-15AB35DB7B96}"/>
              </a:ext>
            </a:extLst>
          </p:cNvPr>
          <p:cNvSpPr txBox="1">
            <a:spLocks/>
          </p:cNvSpPr>
          <p:nvPr/>
        </p:nvSpPr>
        <p:spPr>
          <a:xfrm>
            <a:off x="838200" y="1509560"/>
            <a:ext cx="10516480" cy="48536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CC0099"/>
                </a:solidFill>
                <a:latin typeface="Roboto Cn"/>
                <a:ea typeface="Roboto Cn" pitchFamily="2" charset="0"/>
              </a:rPr>
              <a:t>Upcoming Workshops:</a:t>
            </a:r>
          </a:p>
          <a:p>
            <a:r>
              <a:rPr lang="en-US" sz="2000">
                <a:latin typeface="Roboto Cn"/>
                <a:ea typeface="Roboto Cn" pitchFamily="2" charset="0"/>
              </a:rPr>
              <a:t>Mapping Workshop (Part a) - December 21, 2020 at 6:00pm</a:t>
            </a:r>
          </a:p>
          <a:p>
            <a:r>
              <a:rPr lang="en-US" sz="2000">
                <a:latin typeface="Roboto Cn"/>
                <a:ea typeface="Roboto Cn" pitchFamily="2" charset="0"/>
              </a:rPr>
              <a:t>Mapping Workshop (Part b) - January 5, 2021 at 6:00pm</a:t>
            </a:r>
          </a:p>
        </p:txBody>
      </p:sp>
    </p:spTree>
    <p:extLst>
      <p:ext uri="{BB962C8B-B14F-4D97-AF65-F5344CB8AC3E}">
        <p14:creationId xmlns:p14="http://schemas.microsoft.com/office/powerpoint/2010/main" val="1339972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B87A-A8E1-4F90-B9AD-F96397432C64}"/>
              </a:ext>
            </a:extLst>
          </p:cNvPr>
          <p:cNvSpPr>
            <a:spLocks noGrp="1"/>
          </p:cNvSpPr>
          <p:nvPr>
            <p:ph type="title"/>
          </p:nvPr>
        </p:nvSpPr>
        <p:spPr/>
        <p:txBody>
          <a:bodyPr/>
          <a:lstStyle/>
          <a:p>
            <a:r>
              <a:rPr lang="en-US"/>
              <a:t>Extra Slides</a:t>
            </a:r>
          </a:p>
        </p:txBody>
      </p:sp>
      <p:sp>
        <p:nvSpPr>
          <p:cNvPr id="3" name="Content Placeholder 2">
            <a:extLst>
              <a:ext uri="{FF2B5EF4-FFF2-40B4-BE49-F238E27FC236}">
                <a16:creationId xmlns:a16="http://schemas.microsoft.com/office/drawing/2014/main" id="{D8DD5172-4D22-48FF-BCE6-9ECB590BBFA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36671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1E61-CD14-46D7-8626-FEA04E24FB57}"/>
              </a:ext>
            </a:extLst>
          </p:cNvPr>
          <p:cNvSpPr>
            <a:spLocks noGrp="1"/>
          </p:cNvSpPr>
          <p:nvPr>
            <p:ph type="title"/>
          </p:nvPr>
        </p:nvSpPr>
        <p:spPr/>
        <p:txBody>
          <a:bodyPr/>
          <a:lstStyle/>
          <a:p>
            <a:r>
              <a:rPr lang="en-US">
                <a:latin typeface="Swis721 BT"/>
                <a:cs typeface="Arial"/>
              </a:rPr>
              <a:t>VISION FOR THE REGION</a:t>
            </a:r>
            <a:endParaRPr lang="en-US"/>
          </a:p>
        </p:txBody>
      </p:sp>
      <p:sp>
        <p:nvSpPr>
          <p:cNvPr id="3" name="Content Placeholder 2">
            <a:extLst>
              <a:ext uri="{FF2B5EF4-FFF2-40B4-BE49-F238E27FC236}">
                <a16:creationId xmlns:a16="http://schemas.microsoft.com/office/drawing/2014/main" id="{5A7DDAD9-70DF-429C-A6D6-2B0A213B5052}"/>
              </a:ext>
            </a:extLst>
          </p:cNvPr>
          <p:cNvSpPr>
            <a:spLocks noGrp="1"/>
          </p:cNvSpPr>
          <p:nvPr>
            <p:ph idx="1"/>
          </p:nvPr>
        </p:nvSpPr>
        <p:spPr>
          <a:xfrm>
            <a:off x="842339" y="1464610"/>
            <a:ext cx="10506456" cy="4836245"/>
          </a:xfrm>
        </p:spPr>
        <p:txBody>
          <a:bodyPr vert="horz" lIns="91440" tIns="45720" rIns="91440" bIns="45720" rtlCol="0" anchor="t">
            <a:normAutofit/>
          </a:bodyPr>
          <a:lstStyle/>
          <a:p>
            <a:pPr marL="0" indent="0">
              <a:buNone/>
            </a:pPr>
            <a:r>
              <a:rPr lang="en-US" b="1">
                <a:solidFill>
                  <a:srgbClr val="CC0099"/>
                </a:solidFill>
                <a:latin typeface="Arial Narrow"/>
                <a:ea typeface="Roboto Cn" pitchFamily="2" charset="0"/>
                <a:cs typeface="Arial"/>
              </a:rPr>
              <a:t>Question 1: </a:t>
            </a:r>
            <a:r>
              <a:rPr lang="en-US" b="1">
                <a:solidFill>
                  <a:srgbClr val="CC0099"/>
                </a:solidFill>
                <a:latin typeface="Arial Narrow"/>
                <a:cs typeface="Arial"/>
              </a:rPr>
              <a:t>What is your vision for the Lower Connecticut River Valley?</a:t>
            </a:r>
          </a:p>
          <a:p>
            <a:r>
              <a:rPr lang="en-US" u="sng">
                <a:latin typeface="Arial Narrow"/>
                <a:cs typeface="Arial"/>
              </a:rPr>
              <a:t>Old </a:t>
            </a:r>
            <a:r>
              <a:rPr lang="en-US" u="sng" err="1">
                <a:latin typeface="Arial Narrow"/>
                <a:cs typeface="Arial"/>
              </a:rPr>
              <a:t>Saybrook</a:t>
            </a:r>
            <a:r>
              <a:rPr lang="en-US">
                <a:latin typeface="Arial Narrow"/>
                <a:cs typeface="Arial"/>
              </a:rPr>
              <a:t>: Natural Environment, Historic Character, Shoreline Tourism, Connectivity </a:t>
            </a:r>
            <a:endParaRPr lang="en-US">
              <a:solidFill>
                <a:srgbClr val="CC0099"/>
              </a:solidFill>
            </a:endParaRPr>
          </a:p>
          <a:p>
            <a:r>
              <a:rPr lang="en-US" u="sng">
                <a:latin typeface="Arial Narrow"/>
                <a:cs typeface="Arial"/>
              </a:rPr>
              <a:t>Durham/Middlefield</a:t>
            </a:r>
            <a:r>
              <a:rPr lang="en-US">
                <a:latin typeface="Arial Narrow"/>
                <a:cs typeface="Arial"/>
              </a:rPr>
              <a:t>: Agritourism, Eco-Tourism, Lifestyle Economy, Connectivity </a:t>
            </a:r>
            <a:endParaRPr lang="en-US"/>
          </a:p>
          <a:p>
            <a:r>
              <a:rPr lang="en-US" u="sng">
                <a:latin typeface="Arial Narrow"/>
                <a:cs typeface="Arial"/>
              </a:rPr>
              <a:t>Middletown</a:t>
            </a:r>
            <a:r>
              <a:rPr lang="en-US">
                <a:latin typeface="Arial Narrow"/>
                <a:cs typeface="Arial"/>
              </a:rPr>
              <a:t>: Eco-Tourism, River, Diversity of Business, Connectivity </a:t>
            </a:r>
            <a:endParaRPr lang="en-US"/>
          </a:p>
          <a:p>
            <a:r>
              <a:rPr lang="en-US" u="sng">
                <a:latin typeface="Arial Narrow"/>
                <a:cs typeface="Arial"/>
              </a:rPr>
              <a:t>Haddam</a:t>
            </a:r>
            <a:r>
              <a:rPr lang="en-US">
                <a:latin typeface="Arial Narrow"/>
                <a:cs typeface="Arial"/>
              </a:rPr>
              <a:t>: Natural Environment, Eco-Tourism, Historic Character, Connectivity </a:t>
            </a:r>
            <a:endParaRPr lang="en-US"/>
          </a:p>
          <a:p>
            <a:r>
              <a:rPr lang="en-US" u="sng">
                <a:latin typeface="Arial Narrow"/>
                <a:cs typeface="Arial"/>
              </a:rPr>
              <a:t>Clinton</a:t>
            </a:r>
            <a:r>
              <a:rPr lang="en-US">
                <a:latin typeface="Arial Narrow"/>
                <a:cs typeface="Arial"/>
              </a:rPr>
              <a:t>: Shoreline Tourism, Connectivity</a:t>
            </a:r>
          </a:p>
          <a:p>
            <a:r>
              <a:rPr lang="en-US" u="sng">
                <a:latin typeface="Arial Narrow"/>
                <a:ea typeface="Roboto Cn" pitchFamily="2" charset="0"/>
                <a:cs typeface="Arial"/>
              </a:rPr>
              <a:t>Westbrook</a:t>
            </a:r>
            <a:r>
              <a:rPr lang="en-US">
                <a:latin typeface="Arial Narrow"/>
                <a:ea typeface="Roboto Cn" pitchFamily="2" charset="0"/>
                <a:cs typeface="Arial"/>
              </a:rPr>
              <a:t>: Natural Environment, Shoreline Tourism, River/Waterfront, Historic Character, Lifestyle Economy, Connectivity</a:t>
            </a:r>
            <a:endParaRPr lang="en-US">
              <a:solidFill>
                <a:srgbClr val="000000"/>
              </a:solidFill>
              <a:latin typeface="Arial Narrow"/>
              <a:ea typeface="Roboto Cn" pitchFamily="2" charset="0"/>
              <a:cs typeface="Arial"/>
            </a:endParaRPr>
          </a:p>
          <a:p>
            <a:endParaRPr lang="en-US">
              <a:solidFill>
                <a:srgbClr val="CC0099"/>
              </a:solidFill>
              <a:ea typeface="Roboto Cn" pitchFamily="2" charset="0"/>
            </a:endParaRPr>
          </a:p>
          <a:p>
            <a:pPr marL="0" indent="0">
              <a:buNone/>
            </a:pPr>
            <a:endParaRPr lang="en-US" b="1">
              <a:solidFill>
                <a:srgbClr val="CC0099"/>
              </a:solidFill>
              <a:ea typeface="Roboto Cn" pitchFamily="2" charset="0"/>
            </a:endParaRPr>
          </a:p>
          <a:p>
            <a:pPr marL="0" indent="0">
              <a:buNone/>
            </a:pPr>
            <a:endParaRPr lang="en-US" b="1">
              <a:solidFill>
                <a:srgbClr val="CC0099"/>
              </a:solidFill>
              <a:ea typeface="Roboto Cn" pitchFamily="2" charset="0"/>
            </a:endParaRPr>
          </a:p>
        </p:txBody>
      </p:sp>
    </p:spTree>
    <p:extLst>
      <p:ext uri="{BB962C8B-B14F-4D97-AF65-F5344CB8AC3E}">
        <p14:creationId xmlns:p14="http://schemas.microsoft.com/office/powerpoint/2010/main" val="43448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1E61-CD14-46D7-8626-FEA04E24FB57}"/>
              </a:ext>
            </a:extLst>
          </p:cNvPr>
          <p:cNvSpPr>
            <a:spLocks noGrp="1"/>
          </p:cNvSpPr>
          <p:nvPr>
            <p:ph type="title"/>
          </p:nvPr>
        </p:nvSpPr>
        <p:spPr/>
        <p:txBody>
          <a:bodyPr/>
          <a:lstStyle/>
          <a:p>
            <a:r>
              <a:rPr lang="en-US">
                <a:latin typeface="Swis721 BT"/>
                <a:cs typeface="Arial"/>
              </a:rPr>
              <a:t>VISION FOR THE REGION</a:t>
            </a:r>
            <a:endParaRPr lang="en-US"/>
          </a:p>
        </p:txBody>
      </p:sp>
      <p:sp>
        <p:nvSpPr>
          <p:cNvPr id="3" name="Content Placeholder 2">
            <a:extLst>
              <a:ext uri="{FF2B5EF4-FFF2-40B4-BE49-F238E27FC236}">
                <a16:creationId xmlns:a16="http://schemas.microsoft.com/office/drawing/2014/main" id="{5A7DDAD9-70DF-429C-A6D6-2B0A213B5052}"/>
              </a:ext>
            </a:extLst>
          </p:cNvPr>
          <p:cNvSpPr>
            <a:spLocks noGrp="1"/>
          </p:cNvSpPr>
          <p:nvPr>
            <p:ph idx="1"/>
          </p:nvPr>
        </p:nvSpPr>
        <p:spPr>
          <a:xfrm>
            <a:off x="842339" y="1464610"/>
            <a:ext cx="10506456" cy="4836245"/>
          </a:xfrm>
        </p:spPr>
        <p:txBody>
          <a:bodyPr vert="horz" lIns="91440" tIns="45720" rIns="91440" bIns="45720" rtlCol="0" anchor="t">
            <a:normAutofit/>
          </a:bodyPr>
          <a:lstStyle/>
          <a:p>
            <a:pPr marL="0" indent="0">
              <a:buNone/>
            </a:pPr>
            <a:r>
              <a:rPr lang="en-US" b="1">
                <a:solidFill>
                  <a:srgbClr val="CC0099"/>
                </a:solidFill>
                <a:latin typeface="Arial Narrow"/>
                <a:ea typeface="Roboto Cn" pitchFamily="2" charset="0"/>
                <a:cs typeface="Arial"/>
              </a:rPr>
              <a:t>Question 1: </a:t>
            </a:r>
            <a:r>
              <a:rPr lang="en-US" b="1">
                <a:solidFill>
                  <a:srgbClr val="CC0099"/>
                </a:solidFill>
                <a:latin typeface="Arial Narrow"/>
                <a:cs typeface="Arial"/>
              </a:rPr>
              <a:t>What is your vision for the Lower Connecticut River Valley?</a:t>
            </a:r>
          </a:p>
          <a:p>
            <a:r>
              <a:rPr lang="en-US" u="sng">
                <a:latin typeface="Arial Narrow"/>
                <a:cs typeface="Arial"/>
              </a:rPr>
              <a:t>Lyme/Old Lyme</a:t>
            </a:r>
            <a:r>
              <a:rPr lang="en-US">
                <a:latin typeface="Arial Narrow"/>
                <a:cs typeface="Arial"/>
              </a:rPr>
              <a:t>: Natural Environment, River/Waterfront, Connectivity </a:t>
            </a:r>
            <a:endParaRPr lang="en-US">
              <a:solidFill>
                <a:srgbClr val="000000"/>
              </a:solidFill>
              <a:latin typeface="Arial Narrow"/>
              <a:cs typeface="Arial"/>
            </a:endParaRPr>
          </a:p>
          <a:p>
            <a:r>
              <a:rPr lang="en-US" u="sng">
                <a:latin typeface="Arial Narrow"/>
                <a:cs typeface="Arial"/>
              </a:rPr>
              <a:t>Chester/Essex/Deep River</a:t>
            </a:r>
            <a:r>
              <a:rPr lang="en-US">
                <a:latin typeface="Arial Narrow"/>
                <a:cs typeface="Arial"/>
              </a:rPr>
              <a:t>: Natural Environment, River, Historic Character, Eco-Tourism, Arts and Culture, Connectivity </a:t>
            </a:r>
            <a:endParaRPr lang="en-US"/>
          </a:p>
          <a:p>
            <a:r>
              <a:rPr lang="en-US" u="sng">
                <a:latin typeface="Arial Narrow"/>
                <a:cs typeface="Arial"/>
              </a:rPr>
              <a:t>Killingworth</a:t>
            </a:r>
            <a:r>
              <a:rPr lang="en-US">
                <a:latin typeface="Arial Narrow"/>
                <a:cs typeface="Arial"/>
              </a:rPr>
              <a:t>: Natural Environment, Historic Character, River/Waterfront, Connectivity </a:t>
            </a:r>
            <a:endParaRPr lang="en-US"/>
          </a:p>
          <a:p>
            <a:r>
              <a:rPr lang="en-US" u="sng">
                <a:latin typeface="Arial Narrow"/>
                <a:cs typeface="Arial"/>
              </a:rPr>
              <a:t>East Hampton/Portland</a:t>
            </a:r>
            <a:r>
              <a:rPr lang="en-US">
                <a:latin typeface="Arial Narrow"/>
                <a:cs typeface="Arial"/>
              </a:rPr>
              <a:t>: Agriculture, Arts and Culture, River/Waterfront, Connectivity, Diversity </a:t>
            </a:r>
            <a:endParaRPr lang="en-US"/>
          </a:p>
          <a:p>
            <a:r>
              <a:rPr lang="en-US" u="sng">
                <a:latin typeface="Arial Narrow"/>
                <a:cs typeface="Arial"/>
              </a:rPr>
              <a:t>Cromwell</a:t>
            </a:r>
            <a:r>
              <a:rPr lang="en-US">
                <a:latin typeface="Arial Narrow"/>
                <a:cs typeface="Arial"/>
              </a:rPr>
              <a:t>: River/Waterfront, Connectivity </a:t>
            </a:r>
            <a:endParaRPr lang="en-US"/>
          </a:p>
          <a:p>
            <a:r>
              <a:rPr lang="en-US" u="sng">
                <a:latin typeface="Arial Narrow"/>
                <a:cs typeface="Arial"/>
              </a:rPr>
              <a:t>East Haddam</a:t>
            </a:r>
            <a:r>
              <a:rPr lang="en-US">
                <a:latin typeface="Arial Narrow"/>
                <a:cs typeface="Arial"/>
              </a:rPr>
              <a:t>: Eco-Tourism, Waterfront</a:t>
            </a:r>
            <a:endParaRPr lang="en-US"/>
          </a:p>
          <a:p>
            <a:endParaRPr lang="en-US">
              <a:solidFill>
                <a:srgbClr val="CC0099"/>
              </a:solidFill>
              <a:ea typeface="Roboto Cn" pitchFamily="2" charset="0"/>
            </a:endParaRPr>
          </a:p>
          <a:p>
            <a:pPr marL="0" indent="0">
              <a:buNone/>
            </a:pPr>
            <a:endParaRPr lang="en-US" b="1">
              <a:solidFill>
                <a:srgbClr val="CC0099"/>
              </a:solidFill>
              <a:ea typeface="Roboto Cn" pitchFamily="2" charset="0"/>
            </a:endParaRPr>
          </a:p>
          <a:p>
            <a:pPr marL="0" indent="0">
              <a:buNone/>
            </a:pPr>
            <a:endParaRPr lang="en-US" b="1">
              <a:solidFill>
                <a:srgbClr val="CC0099"/>
              </a:solidFill>
              <a:ea typeface="Roboto Cn" pitchFamily="2" charset="0"/>
            </a:endParaRPr>
          </a:p>
        </p:txBody>
      </p:sp>
    </p:spTree>
    <p:extLst>
      <p:ext uri="{BB962C8B-B14F-4D97-AF65-F5344CB8AC3E}">
        <p14:creationId xmlns:p14="http://schemas.microsoft.com/office/powerpoint/2010/main" val="3212458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9608-F4E6-43E9-A248-B87ACA67CC93}"/>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39C67BE7-E8DD-4517-9110-BC1EF21031E8}"/>
              </a:ext>
            </a:extLst>
          </p:cNvPr>
          <p:cNvSpPr>
            <a:spLocks noGrp="1"/>
          </p:cNvSpPr>
          <p:nvPr>
            <p:ph idx="1"/>
          </p:nvPr>
        </p:nvSpPr>
        <p:spPr>
          <a:xfrm>
            <a:off x="838200" y="1473798"/>
            <a:ext cx="10515600" cy="4971390"/>
          </a:xfrm>
        </p:spPr>
        <p:txBody>
          <a:bodyPr>
            <a:normAutofit/>
          </a:bodyPr>
          <a:lstStyle/>
          <a:p>
            <a:pPr marL="0" indent="0">
              <a:buNone/>
            </a:pPr>
            <a:r>
              <a:rPr lang="en-US" b="1">
                <a:solidFill>
                  <a:srgbClr val="CC0099"/>
                </a:solidFill>
                <a:ea typeface="Roboto Cn" pitchFamily="2" charset="0"/>
              </a:rPr>
              <a:t>Introduction</a:t>
            </a:r>
          </a:p>
          <a:p>
            <a:pPr marL="0" indent="0">
              <a:buNone/>
            </a:pPr>
            <a:r>
              <a:rPr lang="en-US" b="1">
                <a:solidFill>
                  <a:srgbClr val="CC0099"/>
                </a:solidFill>
                <a:ea typeface="Roboto Cn" pitchFamily="2" charset="0"/>
              </a:rPr>
              <a:t>Vision for the Region</a:t>
            </a:r>
          </a:p>
          <a:p>
            <a:r>
              <a:rPr lang="en-US">
                <a:ea typeface="Roboto Cn" pitchFamily="2" charset="0"/>
              </a:rPr>
              <a:t>Breakout Discussion</a:t>
            </a:r>
          </a:p>
          <a:p>
            <a:r>
              <a:rPr lang="en-US">
                <a:ea typeface="Roboto Cn" pitchFamily="2" charset="0"/>
              </a:rPr>
              <a:t>Reporting Back</a:t>
            </a:r>
          </a:p>
          <a:p>
            <a:pPr marL="0" indent="0">
              <a:buNone/>
            </a:pPr>
            <a:r>
              <a:rPr lang="en-US" b="1">
                <a:solidFill>
                  <a:srgbClr val="CC0099"/>
                </a:solidFill>
                <a:ea typeface="Roboto Cn" pitchFamily="2" charset="0"/>
              </a:rPr>
              <a:t>Themes in Planning</a:t>
            </a:r>
          </a:p>
          <a:p>
            <a:r>
              <a:rPr lang="en-US">
                <a:ea typeface="Roboto Cn" pitchFamily="2" charset="0"/>
              </a:rPr>
              <a:t>Breakout Discussion</a:t>
            </a:r>
          </a:p>
          <a:p>
            <a:r>
              <a:rPr lang="en-US">
                <a:ea typeface="Roboto Cn" pitchFamily="2" charset="0"/>
              </a:rPr>
              <a:t>Reporting Back</a:t>
            </a:r>
          </a:p>
          <a:p>
            <a:pPr marL="0" indent="0">
              <a:spcBef>
                <a:spcPts val="1800"/>
              </a:spcBef>
              <a:buNone/>
            </a:pPr>
            <a:r>
              <a:rPr lang="en-US" b="1">
                <a:solidFill>
                  <a:srgbClr val="CC0099"/>
                </a:solidFill>
                <a:ea typeface="Roboto Cn" pitchFamily="2" charset="0"/>
              </a:rPr>
              <a:t>Next Steps</a:t>
            </a:r>
          </a:p>
          <a:p>
            <a:pPr marL="0" indent="0">
              <a:buNone/>
            </a:pPr>
            <a:endParaRPr lang="en-US" b="1">
              <a:solidFill>
                <a:srgbClr val="CC0099"/>
              </a:solidFill>
              <a:latin typeface="Roboto Cn" pitchFamily="2" charset="0"/>
              <a:ea typeface="Roboto Cn" pitchFamily="2" charset="0"/>
            </a:endParaRPr>
          </a:p>
        </p:txBody>
      </p:sp>
    </p:spTree>
    <p:extLst>
      <p:ext uri="{BB962C8B-B14F-4D97-AF65-F5344CB8AC3E}">
        <p14:creationId xmlns:p14="http://schemas.microsoft.com/office/powerpoint/2010/main" val="119249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1E61-CD14-46D7-8626-FEA04E24FB57}"/>
              </a:ext>
            </a:extLst>
          </p:cNvPr>
          <p:cNvSpPr>
            <a:spLocks noGrp="1"/>
          </p:cNvSpPr>
          <p:nvPr>
            <p:ph type="title"/>
          </p:nvPr>
        </p:nvSpPr>
        <p:spPr/>
        <p:txBody>
          <a:bodyPr/>
          <a:lstStyle/>
          <a:p>
            <a:r>
              <a:rPr lang="en-US"/>
              <a:t>VISION FOR THE REGION</a:t>
            </a:r>
          </a:p>
        </p:txBody>
      </p:sp>
      <p:sp>
        <p:nvSpPr>
          <p:cNvPr id="3" name="Content Placeholder 2">
            <a:extLst>
              <a:ext uri="{FF2B5EF4-FFF2-40B4-BE49-F238E27FC236}">
                <a16:creationId xmlns:a16="http://schemas.microsoft.com/office/drawing/2014/main" id="{5A7DDAD9-70DF-429C-A6D6-2B0A213B5052}"/>
              </a:ext>
            </a:extLst>
          </p:cNvPr>
          <p:cNvSpPr>
            <a:spLocks noGrp="1"/>
          </p:cNvSpPr>
          <p:nvPr>
            <p:ph idx="1"/>
          </p:nvPr>
        </p:nvSpPr>
        <p:spPr>
          <a:xfrm>
            <a:off x="838400" y="1594716"/>
            <a:ext cx="10510843" cy="4593792"/>
          </a:xfrm>
        </p:spPr>
        <p:txBody>
          <a:bodyPr vert="horz" lIns="91440" tIns="45720" rIns="91440" bIns="45720" rtlCol="0" anchor="t">
            <a:normAutofit/>
          </a:bodyPr>
          <a:lstStyle/>
          <a:p>
            <a:pPr marL="0" indent="0">
              <a:buNone/>
            </a:pPr>
            <a:r>
              <a:rPr lang="en-US" b="1">
                <a:solidFill>
                  <a:srgbClr val="CC0099"/>
                </a:solidFill>
                <a:latin typeface="Arial Narrow"/>
                <a:cs typeface="Arial"/>
              </a:rPr>
              <a:t>What do we mean by vision?</a:t>
            </a:r>
          </a:p>
          <a:p>
            <a:pPr marL="457200" indent="-457200"/>
            <a:r>
              <a:rPr lang="en-US">
                <a:latin typeface="Arial Narrow"/>
                <a:ea typeface="Roboto Cn" pitchFamily="2" charset="0"/>
                <a:cs typeface="Arial"/>
              </a:rPr>
              <a:t>A vision statement for a community or region, as expressed in a comprehensive plan, is an aspirational description of the community.  </a:t>
            </a:r>
            <a:endParaRPr lang="en-US">
              <a:ea typeface="Roboto Cn" pitchFamily="2" charset="0"/>
            </a:endParaRPr>
          </a:p>
          <a:p>
            <a:pPr marL="457200" indent="-457200"/>
            <a:r>
              <a:rPr lang="en-US">
                <a:latin typeface="Arial Narrow"/>
                <a:ea typeface="Roboto Cn" pitchFamily="2" charset="0"/>
                <a:cs typeface="Arial"/>
              </a:rPr>
              <a:t>The plan, both in the process of creation and in its recommendations, is instrumental in achieving the vision.</a:t>
            </a:r>
            <a:endParaRPr lang="en-US"/>
          </a:p>
          <a:p>
            <a:pPr marL="457200" indent="-457200"/>
            <a:r>
              <a:rPr lang="en-US">
                <a:latin typeface="Arial Narrow"/>
                <a:cs typeface="Arial"/>
              </a:rPr>
              <a:t>What makes the LCRVR:</a:t>
            </a:r>
          </a:p>
          <a:p>
            <a:pPr marL="914400" lvl="2" indent="-457200">
              <a:spcBef>
                <a:spcPts val="1000"/>
              </a:spcBef>
            </a:pPr>
            <a:r>
              <a:rPr lang="en-US" sz="2400">
                <a:latin typeface="Arial Narrow"/>
                <a:cs typeface="Arial"/>
              </a:rPr>
              <a:t>A place where people want to live and work;</a:t>
            </a:r>
          </a:p>
          <a:p>
            <a:pPr marL="914400" lvl="2" indent="-457200">
              <a:spcBef>
                <a:spcPts val="1000"/>
              </a:spcBef>
            </a:pPr>
            <a:r>
              <a:rPr lang="en-US" sz="2400">
                <a:latin typeface="Arial Narrow"/>
                <a:cs typeface="Arial"/>
              </a:rPr>
              <a:t>A place where businesses want to locate; and</a:t>
            </a:r>
          </a:p>
          <a:p>
            <a:pPr marL="914400" lvl="2" indent="-457200">
              <a:spcBef>
                <a:spcPts val="1000"/>
              </a:spcBef>
            </a:pPr>
            <a:r>
              <a:rPr lang="en-US" sz="2400">
                <a:latin typeface="Arial Narrow"/>
                <a:cs typeface="Arial"/>
              </a:rPr>
              <a:t>A place that people want to visit.</a:t>
            </a:r>
          </a:p>
          <a:p>
            <a:pPr marL="0" indent="0">
              <a:buNone/>
            </a:pPr>
            <a:endParaRPr lang="en-US" b="1">
              <a:solidFill>
                <a:srgbClr val="CC0099"/>
              </a:solidFill>
              <a:ea typeface="Roboto Cn" pitchFamily="2" charset="0"/>
            </a:endParaRPr>
          </a:p>
          <a:p>
            <a:pPr marL="0" indent="0">
              <a:buNone/>
            </a:pPr>
            <a:endParaRPr lang="en-US" b="1">
              <a:solidFill>
                <a:srgbClr val="CC0099"/>
              </a:solidFill>
              <a:ea typeface="Roboto Cn" pitchFamily="2" charset="0"/>
            </a:endParaRPr>
          </a:p>
        </p:txBody>
      </p:sp>
    </p:spTree>
    <p:extLst>
      <p:ext uri="{BB962C8B-B14F-4D97-AF65-F5344CB8AC3E}">
        <p14:creationId xmlns:p14="http://schemas.microsoft.com/office/powerpoint/2010/main" val="4081578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1E61-CD14-46D7-8626-FEA04E24FB57}"/>
              </a:ext>
            </a:extLst>
          </p:cNvPr>
          <p:cNvSpPr>
            <a:spLocks noGrp="1"/>
          </p:cNvSpPr>
          <p:nvPr>
            <p:ph type="title"/>
          </p:nvPr>
        </p:nvSpPr>
        <p:spPr/>
        <p:txBody>
          <a:bodyPr/>
          <a:lstStyle/>
          <a:p>
            <a:r>
              <a:rPr lang="en-US">
                <a:latin typeface="Swis721 BT"/>
                <a:cs typeface="Arial"/>
              </a:rPr>
              <a:t>VISION FOR THE REGION</a:t>
            </a:r>
            <a:endParaRPr lang="en-US"/>
          </a:p>
        </p:txBody>
      </p:sp>
      <p:sp>
        <p:nvSpPr>
          <p:cNvPr id="3" name="Content Placeholder 2">
            <a:extLst>
              <a:ext uri="{FF2B5EF4-FFF2-40B4-BE49-F238E27FC236}">
                <a16:creationId xmlns:a16="http://schemas.microsoft.com/office/drawing/2014/main" id="{5A7DDAD9-70DF-429C-A6D6-2B0A213B5052}"/>
              </a:ext>
            </a:extLst>
          </p:cNvPr>
          <p:cNvSpPr>
            <a:spLocks noGrp="1"/>
          </p:cNvSpPr>
          <p:nvPr>
            <p:ph idx="1"/>
          </p:nvPr>
        </p:nvSpPr>
        <p:spPr>
          <a:xfrm>
            <a:off x="842339" y="1464610"/>
            <a:ext cx="4708716" cy="4836245"/>
          </a:xfrm>
        </p:spPr>
        <p:txBody>
          <a:bodyPr vert="horz" lIns="91440" tIns="45720" rIns="91440" bIns="45720" rtlCol="0" anchor="t">
            <a:normAutofit/>
          </a:bodyPr>
          <a:lstStyle/>
          <a:p>
            <a:pPr marL="0" indent="0">
              <a:buNone/>
            </a:pPr>
            <a:r>
              <a:rPr lang="en-US" b="1">
                <a:solidFill>
                  <a:srgbClr val="CC0099"/>
                </a:solidFill>
                <a:latin typeface="Arial Narrow"/>
                <a:ea typeface="Roboto Cn" pitchFamily="2" charset="0"/>
                <a:cs typeface="Arial"/>
              </a:rPr>
              <a:t>Question 1: </a:t>
            </a:r>
            <a:r>
              <a:rPr lang="en-US" b="1">
                <a:solidFill>
                  <a:srgbClr val="CC0099"/>
                </a:solidFill>
                <a:latin typeface="Arial Narrow"/>
                <a:cs typeface="Arial"/>
              </a:rPr>
              <a:t>What is your vision for the Lower Connecticut River Valley?</a:t>
            </a:r>
          </a:p>
          <a:p>
            <a:endParaRPr lang="en-US">
              <a:solidFill>
                <a:srgbClr val="CC0099"/>
              </a:solidFill>
              <a:ea typeface="Roboto Cn" pitchFamily="2" charset="0"/>
            </a:endParaRPr>
          </a:p>
          <a:p>
            <a:pPr marL="0" indent="0">
              <a:buNone/>
            </a:pPr>
            <a:endParaRPr lang="en-US" b="1">
              <a:solidFill>
                <a:srgbClr val="CC0099"/>
              </a:solidFill>
              <a:ea typeface="Roboto Cn" pitchFamily="2" charset="0"/>
            </a:endParaRPr>
          </a:p>
          <a:p>
            <a:pPr marL="0" indent="0">
              <a:buNone/>
            </a:pPr>
            <a:endParaRPr lang="en-US" b="1">
              <a:solidFill>
                <a:srgbClr val="CC0099"/>
              </a:solidFill>
              <a:ea typeface="Roboto Cn" pitchFamily="2" charset="0"/>
            </a:endParaRPr>
          </a:p>
        </p:txBody>
      </p:sp>
      <p:sp>
        <p:nvSpPr>
          <p:cNvPr id="5" name="TextBox 4">
            <a:extLst>
              <a:ext uri="{FF2B5EF4-FFF2-40B4-BE49-F238E27FC236}">
                <a16:creationId xmlns:a16="http://schemas.microsoft.com/office/drawing/2014/main" id="{80C9E640-66B0-460E-9246-CFA640FAEA4A}"/>
              </a:ext>
            </a:extLst>
          </p:cNvPr>
          <p:cNvSpPr txBox="1"/>
          <p:nvPr/>
        </p:nvSpPr>
        <p:spPr>
          <a:xfrm>
            <a:off x="5125473" y="5423211"/>
            <a:ext cx="2764762" cy="660612"/>
          </a:xfrm>
          <a:prstGeom prst="rect">
            <a:avLst/>
          </a:prstGeom>
          <a:noFill/>
        </p:spPr>
        <p:txBody>
          <a:bodyPr wrap="square" rtlCol="0">
            <a:prstTxWarp prst="textDeflateBottom">
              <a:avLst/>
            </a:prstTxWarp>
            <a:spAutoFit/>
          </a:bodyPr>
          <a:lstStyle/>
          <a:p>
            <a:r>
              <a:rPr lang="en-US" b="1">
                <a:solidFill>
                  <a:srgbClr val="002060"/>
                </a:solidFill>
                <a:effectLst>
                  <a:glow rad="63500">
                    <a:schemeClr val="accent2">
                      <a:satMod val="175000"/>
                      <a:alpha val="40000"/>
                    </a:schemeClr>
                  </a:glow>
                </a:effectLst>
                <a:latin typeface="Arial" panose="020B0604020202020204" pitchFamily="34" charset="0"/>
                <a:cs typeface="Arial" panose="020B0604020202020204" pitchFamily="34" charset="0"/>
              </a:rPr>
              <a:t>Arts and Culture</a:t>
            </a:r>
          </a:p>
        </p:txBody>
      </p:sp>
      <p:sp>
        <p:nvSpPr>
          <p:cNvPr id="6" name="TextBox 5">
            <a:extLst>
              <a:ext uri="{FF2B5EF4-FFF2-40B4-BE49-F238E27FC236}">
                <a16:creationId xmlns:a16="http://schemas.microsoft.com/office/drawing/2014/main" id="{8B31D00F-6041-465C-BCB9-D9945B8208F7}"/>
              </a:ext>
            </a:extLst>
          </p:cNvPr>
          <p:cNvSpPr txBox="1"/>
          <p:nvPr/>
        </p:nvSpPr>
        <p:spPr>
          <a:xfrm>
            <a:off x="7706658" y="3664550"/>
            <a:ext cx="4485342" cy="1569660"/>
          </a:xfrm>
          <a:prstGeom prst="rect">
            <a:avLst/>
          </a:prstGeom>
          <a:noFill/>
        </p:spPr>
        <p:txBody>
          <a:bodyPr wrap="square" rtlCol="0">
            <a:spAutoFit/>
          </a:bodyPr>
          <a:lstStyle/>
          <a:p>
            <a:pPr algn="ctr"/>
            <a:r>
              <a:rPr lang="en-US" sz="4800" b="1">
                <a:ln w="0"/>
                <a:solidFill>
                  <a:schemeClr val="bg1"/>
                </a:solidFill>
                <a:effectLst>
                  <a:glow rad="228600">
                    <a:schemeClr val="accent6">
                      <a:satMod val="175000"/>
                      <a:alpha val="40000"/>
                    </a:schemeClr>
                  </a:glow>
                </a:effectLst>
                <a:latin typeface="Arial" panose="020B0604020202020204" pitchFamily="34" charset="0"/>
                <a:cs typeface="Arial" panose="020B0604020202020204" pitchFamily="34" charset="0"/>
              </a:rPr>
              <a:t>Natural Environment</a:t>
            </a:r>
          </a:p>
        </p:txBody>
      </p:sp>
      <p:sp>
        <p:nvSpPr>
          <p:cNvPr id="7" name="TextBox 6">
            <a:extLst>
              <a:ext uri="{FF2B5EF4-FFF2-40B4-BE49-F238E27FC236}">
                <a16:creationId xmlns:a16="http://schemas.microsoft.com/office/drawing/2014/main" id="{E913BBCA-CB03-41BB-9ED5-4776CBB1B239}"/>
              </a:ext>
            </a:extLst>
          </p:cNvPr>
          <p:cNvSpPr txBox="1"/>
          <p:nvPr/>
        </p:nvSpPr>
        <p:spPr>
          <a:xfrm>
            <a:off x="8513707" y="5392558"/>
            <a:ext cx="2979882" cy="1200329"/>
          </a:xfrm>
          <a:prstGeom prst="rect">
            <a:avLst/>
          </a:prstGeom>
          <a:noFill/>
        </p:spPr>
        <p:txBody>
          <a:bodyPr wrap="square" rtlCol="0">
            <a:prstTxWarp prst="textTriangle">
              <a:avLst/>
            </a:prstTxWarp>
            <a:spAutoFit/>
          </a:bodyPr>
          <a:lstStyle/>
          <a:p>
            <a:pPr marL="0" indent="0" algn="ctr">
              <a:buNone/>
            </a:pPr>
            <a:r>
              <a:rPr lang="en-US" sz="3600" b="1">
                <a:solidFill>
                  <a:srgbClr val="993366"/>
                </a:solidFill>
                <a:latin typeface="Arial" panose="020B0604020202020204" pitchFamily="34" charset="0"/>
                <a:cs typeface="Arial" panose="020B0604020202020204" pitchFamily="34" charset="0"/>
              </a:rPr>
              <a:t>Historic Character</a:t>
            </a:r>
          </a:p>
        </p:txBody>
      </p:sp>
      <p:sp>
        <p:nvSpPr>
          <p:cNvPr id="10" name="TextBox 9">
            <a:extLst>
              <a:ext uri="{FF2B5EF4-FFF2-40B4-BE49-F238E27FC236}">
                <a16:creationId xmlns:a16="http://schemas.microsoft.com/office/drawing/2014/main" id="{C7E325FB-58F9-4CCE-B563-44EB9011238B}"/>
              </a:ext>
            </a:extLst>
          </p:cNvPr>
          <p:cNvSpPr txBox="1"/>
          <p:nvPr/>
        </p:nvSpPr>
        <p:spPr>
          <a:xfrm>
            <a:off x="1212007" y="3026278"/>
            <a:ext cx="3298357" cy="707886"/>
          </a:xfrm>
          <a:prstGeom prst="rect">
            <a:avLst/>
          </a:prstGeom>
          <a:noFill/>
        </p:spPr>
        <p:txBody>
          <a:bodyPr wrap="square" rtlCol="0">
            <a:spAutoFit/>
          </a:bodyPr>
          <a:lstStyle/>
          <a:p>
            <a:pPr marL="0" indent="0">
              <a:buNone/>
            </a:pPr>
            <a:r>
              <a:rPr lang="en-US" sz="4000" b="1">
                <a:solidFill>
                  <a:srgbClr val="92D050"/>
                </a:solidFill>
                <a:effectLst>
                  <a:glow rad="228600">
                    <a:schemeClr val="accent4">
                      <a:satMod val="175000"/>
                      <a:alpha val="40000"/>
                    </a:schemeClr>
                  </a:glow>
                </a:effectLst>
                <a:latin typeface="Arial" panose="020B0604020202020204" pitchFamily="34" charset="0"/>
                <a:cs typeface="Arial" panose="020B0604020202020204" pitchFamily="34" charset="0"/>
              </a:rPr>
              <a:t>Agritourism</a:t>
            </a:r>
          </a:p>
        </p:txBody>
      </p:sp>
      <p:sp>
        <p:nvSpPr>
          <p:cNvPr id="11" name="TextBox 10">
            <a:extLst>
              <a:ext uri="{FF2B5EF4-FFF2-40B4-BE49-F238E27FC236}">
                <a16:creationId xmlns:a16="http://schemas.microsoft.com/office/drawing/2014/main" id="{4BD4E1DF-ED5F-4FAF-BA79-F8FB73FB3DDE}"/>
              </a:ext>
            </a:extLst>
          </p:cNvPr>
          <p:cNvSpPr txBox="1"/>
          <p:nvPr/>
        </p:nvSpPr>
        <p:spPr>
          <a:xfrm>
            <a:off x="1425971" y="5471805"/>
            <a:ext cx="3324403" cy="707886"/>
          </a:xfrm>
          <a:prstGeom prst="rect">
            <a:avLst/>
          </a:prstGeom>
          <a:noFill/>
        </p:spPr>
        <p:txBody>
          <a:bodyPr wrap="square" rtlCol="0">
            <a:spAutoFit/>
          </a:bodyPr>
          <a:lstStyle/>
          <a:p>
            <a:pPr marL="0" indent="0">
              <a:buNone/>
            </a:pPr>
            <a:r>
              <a:rPr lang="en-US" sz="4000" b="1">
                <a:solidFill>
                  <a:srgbClr val="FFFF00"/>
                </a:solidFill>
                <a:effectLst>
                  <a:glow rad="228600">
                    <a:schemeClr val="accent6">
                      <a:satMod val="175000"/>
                      <a:alpha val="40000"/>
                    </a:schemeClr>
                  </a:glow>
                </a:effectLst>
                <a:latin typeface="Arial" panose="020B0604020202020204" pitchFamily="34" charset="0"/>
                <a:cs typeface="Arial" panose="020B0604020202020204" pitchFamily="34" charset="0"/>
              </a:rPr>
              <a:t>Eco-Tourism</a:t>
            </a:r>
          </a:p>
        </p:txBody>
      </p:sp>
      <p:sp>
        <p:nvSpPr>
          <p:cNvPr id="12" name="TextBox 11">
            <a:extLst>
              <a:ext uri="{FF2B5EF4-FFF2-40B4-BE49-F238E27FC236}">
                <a16:creationId xmlns:a16="http://schemas.microsoft.com/office/drawing/2014/main" id="{F7CA8FBF-66B4-4C38-868A-16884881D70A}"/>
              </a:ext>
            </a:extLst>
          </p:cNvPr>
          <p:cNvSpPr txBox="1"/>
          <p:nvPr/>
        </p:nvSpPr>
        <p:spPr>
          <a:xfrm>
            <a:off x="4030161" y="4430722"/>
            <a:ext cx="4105063" cy="553998"/>
          </a:xfrm>
          <a:prstGeom prst="rect">
            <a:avLst/>
          </a:prstGeom>
          <a:noFill/>
        </p:spPr>
        <p:txBody>
          <a:bodyPr wrap="square" rtlCol="0">
            <a:spAutoFit/>
          </a:bodyPr>
          <a:lstStyle/>
          <a:p>
            <a:pPr marL="0" indent="0">
              <a:buNone/>
            </a:pPr>
            <a:r>
              <a:rPr lang="en-US" sz="3000" b="1" i="1">
                <a:solidFill>
                  <a:srgbClr val="7030A0"/>
                </a:solidFill>
                <a:effectLst>
                  <a:outerShdw blurRad="50800" dist="38100" algn="l" rotWithShape="0">
                    <a:prstClr val="black">
                      <a:alpha val="40000"/>
                    </a:prstClr>
                  </a:outerShdw>
                </a:effectLst>
                <a:latin typeface="Arial Rounded MT Bold" panose="020F0704030504030204" pitchFamily="34" charset="0"/>
                <a:cs typeface="Arial" panose="020B0604020202020204" pitchFamily="34" charset="0"/>
              </a:rPr>
              <a:t>Lifestyle Economy</a:t>
            </a:r>
          </a:p>
        </p:txBody>
      </p:sp>
      <p:sp>
        <p:nvSpPr>
          <p:cNvPr id="13" name="TextBox 12">
            <a:extLst>
              <a:ext uri="{FF2B5EF4-FFF2-40B4-BE49-F238E27FC236}">
                <a16:creationId xmlns:a16="http://schemas.microsoft.com/office/drawing/2014/main" id="{9BA11C2B-6977-45AC-A3B4-26A3A5A29202}"/>
              </a:ext>
            </a:extLst>
          </p:cNvPr>
          <p:cNvSpPr txBox="1"/>
          <p:nvPr/>
        </p:nvSpPr>
        <p:spPr>
          <a:xfrm>
            <a:off x="706537" y="3882732"/>
            <a:ext cx="3459426" cy="1323439"/>
          </a:xfrm>
          <a:prstGeom prst="rect">
            <a:avLst/>
          </a:prstGeom>
          <a:noFill/>
        </p:spPr>
        <p:txBody>
          <a:bodyPr wrap="square" rtlCol="0">
            <a:spAutoFit/>
          </a:bodyPr>
          <a:lstStyle/>
          <a:p>
            <a:pPr marL="0" indent="0">
              <a:buNone/>
            </a:pPr>
            <a:r>
              <a:rPr lang="en-US" sz="4000" b="1">
                <a:solidFill>
                  <a:srgbClr val="CC0099"/>
                </a:solidFill>
                <a:effectLst>
                  <a:reflection blurRad="6350" stA="23000" endPos="58000" dir="5400000" sy="-100000" algn="bl" rotWithShape="0"/>
                </a:effectLst>
                <a:latin typeface="Arial" panose="020B0604020202020204" pitchFamily="34" charset="0"/>
                <a:cs typeface="Arial" panose="020B0604020202020204" pitchFamily="34" charset="0"/>
              </a:rPr>
              <a:t>Diversity of Businesses</a:t>
            </a:r>
          </a:p>
        </p:txBody>
      </p:sp>
      <p:sp>
        <p:nvSpPr>
          <p:cNvPr id="17" name="Rectangle 16">
            <a:extLst>
              <a:ext uri="{FF2B5EF4-FFF2-40B4-BE49-F238E27FC236}">
                <a16:creationId xmlns:a16="http://schemas.microsoft.com/office/drawing/2014/main" id="{96440C33-FBF0-4CB3-AD9B-16687818DD0E}"/>
              </a:ext>
            </a:extLst>
          </p:cNvPr>
          <p:cNvSpPr/>
          <p:nvPr/>
        </p:nvSpPr>
        <p:spPr>
          <a:xfrm>
            <a:off x="6343882" y="1309779"/>
            <a:ext cx="4339650" cy="923330"/>
          </a:xfrm>
          <a:prstGeom prst="rect">
            <a:avLst/>
          </a:prstGeom>
          <a:noFill/>
        </p:spPr>
        <p:txBody>
          <a:bodyPr wrap="square" lIns="91440" tIns="45720" rIns="91440" bIns="45720">
            <a:spAutoFit/>
          </a:bodyPr>
          <a:lstStyle/>
          <a:p>
            <a:pPr algn="ctr"/>
            <a:r>
              <a:rPr lang="en-US"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Arial" panose="020B0604020202020204" pitchFamily="34" charset="0"/>
                <a:cs typeface="Arial" panose="020B0604020202020204" pitchFamily="34" charset="0"/>
              </a:rPr>
              <a:t>Connectivity</a:t>
            </a:r>
            <a:endParaRPr lang="en-US"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8" name="Rectangle 17">
            <a:extLst>
              <a:ext uri="{FF2B5EF4-FFF2-40B4-BE49-F238E27FC236}">
                <a16:creationId xmlns:a16="http://schemas.microsoft.com/office/drawing/2014/main" id="{5C0FEAA5-BAA7-4E0D-A76D-BC8671FB9AEE}"/>
              </a:ext>
            </a:extLst>
          </p:cNvPr>
          <p:cNvSpPr/>
          <p:nvPr/>
        </p:nvSpPr>
        <p:spPr>
          <a:xfrm>
            <a:off x="8164837" y="2450029"/>
            <a:ext cx="2712153" cy="923330"/>
          </a:xfrm>
          <a:prstGeom prst="rect">
            <a:avLst/>
          </a:prstGeom>
          <a:noFill/>
        </p:spPr>
        <p:txBody>
          <a:bodyPr wrap="none" lIns="91440" tIns="45720" rIns="91440" bIns="45720">
            <a:spAutoFit/>
          </a:bodyPr>
          <a:lstStyle/>
          <a:p>
            <a:pPr algn="ctr"/>
            <a:r>
              <a:rPr lang="en-US" sz="5400" b="1" cap="none" spc="0">
                <a:ln w="12700">
                  <a:solidFill>
                    <a:schemeClr val="accent5"/>
                  </a:solidFill>
                  <a:prstDash val="solid"/>
                </a:ln>
                <a:pattFill prst="ltDnDiag">
                  <a:fgClr>
                    <a:schemeClr val="accent5">
                      <a:lumMod val="60000"/>
                      <a:lumOff val="40000"/>
                    </a:schemeClr>
                  </a:fgClr>
                  <a:bgClr>
                    <a:schemeClr val="bg1"/>
                  </a:bgClr>
                </a:pattFill>
                <a:effectLst/>
              </a:rPr>
              <a:t>Diversity</a:t>
            </a:r>
          </a:p>
        </p:txBody>
      </p:sp>
      <p:sp>
        <p:nvSpPr>
          <p:cNvPr id="19" name="Rectangle 18">
            <a:extLst>
              <a:ext uri="{FF2B5EF4-FFF2-40B4-BE49-F238E27FC236}">
                <a16:creationId xmlns:a16="http://schemas.microsoft.com/office/drawing/2014/main" id="{AD141624-728C-4F1E-AF6D-8CF8937E7FE6}"/>
              </a:ext>
            </a:extLst>
          </p:cNvPr>
          <p:cNvSpPr/>
          <p:nvPr/>
        </p:nvSpPr>
        <p:spPr>
          <a:xfrm rot="20896220">
            <a:off x="5025822" y="3731794"/>
            <a:ext cx="3389646" cy="584775"/>
          </a:xfrm>
          <a:prstGeom prst="rect">
            <a:avLst/>
          </a:prstGeom>
          <a:noFill/>
        </p:spPr>
        <p:txBody>
          <a:bodyPr wrap="none" lIns="91440" tIns="45720" rIns="91440" bIns="45720">
            <a:prstTxWarp prst="textArchUp">
              <a:avLst/>
            </a:prstTxWarp>
            <a:spAutoFit/>
          </a:bodyPr>
          <a:lstStyle/>
          <a:p>
            <a:pPr algn="ctr"/>
            <a:r>
              <a:rPr lang="en-US" sz="3200" b="1" i="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River/Waterfront</a:t>
            </a:r>
            <a:endParaRPr lang="en-US" sz="3200" b="1" i="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0" name="TextBox 19">
            <a:extLst>
              <a:ext uri="{FF2B5EF4-FFF2-40B4-BE49-F238E27FC236}">
                <a16:creationId xmlns:a16="http://schemas.microsoft.com/office/drawing/2014/main" id="{DF8E1B22-A99C-4363-AAC5-5589EF444F77}"/>
              </a:ext>
            </a:extLst>
          </p:cNvPr>
          <p:cNvSpPr txBox="1"/>
          <p:nvPr/>
        </p:nvSpPr>
        <p:spPr>
          <a:xfrm>
            <a:off x="3797476" y="2445857"/>
            <a:ext cx="3875952" cy="668730"/>
          </a:xfrm>
          <a:prstGeom prst="rect">
            <a:avLst/>
          </a:prstGeom>
          <a:noFill/>
        </p:spPr>
        <p:txBody>
          <a:bodyPr wrap="square" rtlCol="0">
            <a:prstTxWarp prst="textArchDown">
              <a:avLst>
                <a:gd name="adj" fmla="val 21579085"/>
              </a:avLst>
            </a:prstTxWarp>
            <a:spAutoFit/>
          </a:bodyPr>
          <a:lstStyle/>
          <a:p>
            <a:pPr marL="0" indent="0">
              <a:buNone/>
            </a:pPr>
            <a:r>
              <a:rPr lang="en-US" sz="6000" b="1">
                <a:solidFill>
                  <a:schemeClr val="accent5">
                    <a:lumMod val="75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Shoreline Tourism</a:t>
            </a:r>
          </a:p>
        </p:txBody>
      </p:sp>
    </p:spTree>
    <p:extLst>
      <p:ext uri="{BB962C8B-B14F-4D97-AF65-F5344CB8AC3E}">
        <p14:creationId xmlns:p14="http://schemas.microsoft.com/office/powerpoint/2010/main" val="71910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P spid="13"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1E61-CD14-46D7-8626-FEA04E24FB57}"/>
              </a:ext>
            </a:extLst>
          </p:cNvPr>
          <p:cNvSpPr>
            <a:spLocks noGrp="1"/>
          </p:cNvSpPr>
          <p:nvPr>
            <p:ph type="title"/>
          </p:nvPr>
        </p:nvSpPr>
        <p:spPr/>
        <p:txBody>
          <a:bodyPr/>
          <a:lstStyle/>
          <a:p>
            <a:r>
              <a:rPr lang="en-US">
                <a:latin typeface="Swis721 BT"/>
                <a:cs typeface="Arial"/>
              </a:rPr>
              <a:t>VISION FOR THE REGION</a:t>
            </a:r>
            <a:endParaRPr lang="en-US"/>
          </a:p>
        </p:txBody>
      </p:sp>
      <p:sp>
        <p:nvSpPr>
          <p:cNvPr id="3" name="Content Placeholder 2">
            <a:extLst>
              <a:ext uri="{FF2B5EF4-FFF2-40B4-BE49-F238E27FC236}">
                <a16:creationId xmlns:a16="http://schemas.microsoft.com/office/drawing/2014/main" id="{5A7DDAD9-70DF-429C-A6D6-2B0A213B5052}"/>
              </a:ext>
            </a:extLst>
          </p:cNvPr>
          <p:cNvSpPr>
            <a:spLocks noGrp="1"/>
          </p:cNvSpPr>
          <p:nvPr>
            <p:ph idx="1"/>
          </p:nvPr>
        </p:nvSpPr>
        <p:spPr>
          <a:xfrm>
            <a:off x="842339" y="1464610"/>
            <a:ext cx="2720993" cy="1410565"/>
          </a:xfrm>
        </p:spPr>
        <p:txBody>
          <a:bodyPr vert="horz" lIns="91440" tIns="45720" rIns="91440" bIns="45720" rtlCol="0" anchor="t">
            <a:normAutofit/>
          </a:bodyPr>
          <a:lstStyle/>
          <a:p>
            <a:pPr marL="0" indent="0">
              <a:buNone/>
            </a:pPr>
            <a:endParaRPr lang="en-US" b="1">
              <a:solidFill>
                <a:srgbClr val="CC0099"/>
              </a:solidFill>
            </a:endParaRPr>
          </a:p>
          <a:p>
            <a:endParaRPr lang="en-US">
              <a:solidFill>
                <a:srgbClr val="CC0099"/>
              </a:solidFill>
              <a:ea typeface="Roboto Cn" pitchFamily="2" charset="0"/>
            </a:endParaRPr>
          </a:p>
          <a:p>
            <a:pPr marL="0" indent="0">
              <a:buNone/>
            </a:pPr>
            <a:endParaRPr lang="en-US" b="1">
              <a:solidFill>
                <a:srgbClr val="CC0099"/>
              </a:solidFill>
              <a:ea typeface="Roboto Cn" pitchFamily="2" charset="0"/>
            </a:endParaRPr>
          </a:p>
          <a:p>
            <a:pPr marL="0" indent="0">
              <a:buNone/>
            </a:pPr>
            <a:endParaRPr lang="en-US" b="1">
              <a:solidFill>
                <a:srgbClr val="CC0099"/>
              </a:solidFill>
              <a:ea typeface="Roboto Cn" pitchFamily="2" charset="0"/>
            </a:endParaRPr>
          </a:p>
        </p:txBody>
      </p:sp>
      <p:graphicFrame>
        <p:nvGraphicFramePr>
          <p:cNvPr id="10" name="Chart 9">
            <a:extLst>
              <a:ext uri="{FF2B5EF4-FFF2-40B4-BE49-F238E27FC236}">
                <a16:creationId xmlns:a16="http://schemas.microsoft.com/office/drawing/2014/main" id="{F89C03D6-31C9-4BB2-8835-66FA91FB1F95}"/>
              </a:ext>
            </a:extLst>
          </p:cNvPr>
          <p:cNvGraphicFramePr/>
          <p:nvPr>
            <p:extLst>
              <p:ext uri="{D42A27DB-BD31-4B8C-83A1-F6EECF244321}">
                <p14:modId xmlns:p14="http://schemas.microsoft.com/office/powerpoint/2010/main" val="3366305382"/>
              </p:ext>
            </p:extLst>
          </p:nvPr>
        </p:nvGraphicFramePr>
        <p:xfrm>
          <a:off x="2569863" y="1273492"/>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a:extLst>
              <a:ext uri="{FF2B5EF4-FFF2-40B4-BE49-F238E27FC236}">
                <a16:creationId xmlns:a16="http://schemas.microsoft.com/office/drawing/2014/main" id="{960750D2-CE75-43EB-9B14-1A9DA79FA78A}"/>
              </a:ext>
            </a:extLst>
          </p:cNvPr>
          <p:cNvSpPr txBox="1">
            <a:spLocks/>
          </p:cNvSpPr>
          <p:nvPr/>
        </p:nvSpPr>
        <p:spPr>
          <a:xfrm>
            <a:off x="838401" y="1594716"/>
            <a:ext cx="2838054" cy="35617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CC0099"/>
                </a:solidFill>
                <a:latin typeface="Arial Narrow"/>
                <a:cs typeface="Arial"/>
              </a:rPr>
              <a:t>Town Responses by the Numbers</a:t>
            </a:r>
          </a:p>
          <a:p>
            <a:pPr marL="0" indent="0">
              <a:buFont typeface="Arial" panose="020B0604020202020204" pitchFamily="34" charset="0"/>
              <a:buNone/>
            </a:pPr>
            <a:endParaRPr lang="en-US" b="1">
              <a:solidFill>
                <a:srgbClr val="CC0099"/>
              </a:solidFill>
              <a:ea typeface="Roboto Cn" pitchFamily="2" charset="0"/>
            </a:endParaRPr>
          </a:p>
          <a:p>
            <a:pPr marL="0" indent="0">
              <a:buFont typeface="Arial" panose="020B0604020202020204" pitchFamily="34" charset="0"/>
              <a:buNone/>
            </a:pPr>
            <a:endParaRPr lang="en-US" b="1">
              <a:solidFill>
                <a:srgbClr val="CC0099"/>
              </a:solidFill>
              <a:ea typeface="Roboto Cn" pitchFamily="2" charset="0"/>
            </a:endParaRPr>
          </a:p>
        </p:txBody>
      </p:sp>
    </p:spTree>
    <p:extLst>
      <p:ext uri="{BB962C8B-B14F-4D97-AF65-F5344CB8AC3E}">
        <p14:creationId xmlns:p14="http://schemas.microsoft.com/office/powerpoint/2010/main" val="4288157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1E61-CD14-46D7-8626-FEA04E24FB57}"/>
              </a:ext>
            </a:extLst>
          </p:cNvPr>
          <p:cNvSpPr>
            <a:spLocks noGrp="1"/>
          </p:cNvSpPr>
          <p:nvPr>
            <p:ph type="title"/>
          </p:nvPr>
        </p:nvSpPr>
        <p:spPr/>
        <p:txBody>
          <a:bodyPr/>
          <a:lstStyle/>
          <a:p>
            <a:r>
              <a:rPr lang="en-US"/>
              <a:t>VISION FOR THE REGION</a:t>
            </a:r>
          </a:p>
        </p:txBody>
      </p:sp>
      <p:pic>
        <p:nvPicPr>
          <p:cNvPr id="4" name="Picture 5" descr="A picture containing chart&#10;&#10;Description automatically generated">
            <a:extLst>
              <a:ext uri="{FF2B5EF4-FFF2-40B4-BE49-F238E27FC236}">
                <a16:creationId xmlns:a16="http://schemas.microsoft.com/office/drawing/2014/main" id="{DEA6B97B-472D-46E2-AA84-B29DE906F67C}"/>
              </a:ext>
            </a:extLst>
          </p:cNvPr>
          <p:cNvPicPr>
            <a:picLocks noChangeAspect="1"/>
          </p:cNvPicPr>
          <p:nvPr/>
        </p:nvPicPr>
        <p:blipFill rotWithShape="1">
          <a:blip r:embed="rId3"/>
          <a:srcRect l="6087" t="7584" r="8696" b="20225"/>
          <a:stretch/>
        </p:blipFill>
        <p:spPr>
          <a:xfrm>
            <a:off x="3394917" y="1118297"/>
            <a:ext cx="8623972" cy="5658834"/>
          </a:xfrm>
          <a:prstGeom prst="rect">
            <a:avLst/>
          </a:prstGeom>
        </p:spPr>
      </p:pic>
      <p:sp>
        <p:nvSpPr>
          <p:cNvPr id="7" name="Content Placeholder 2">
            <a:extLst>
              <a:ext uri="{FF2B5EF4-FFF2-40B4-BE49-F238E27FC236}">
                <a16:creationId xmlns:a16="http://schemas.microsoft.com/office/drawing/2014/main" id="{C8B8522D-94CC-4C4F-B844-0321AD174B07}"/>
              </a:ext>
            </a:extLst>
          </p:cNvPr>
          <p:cNvSpPr>
            <a:spLocks noGrp="1"/>
          </p:cNvSpPr>
          <p:nvPr>
            <p:ph idx="1"/>
          </p:nvPr>
        </p:nvSpPr>
        <p:spPr>
          <a:xfrm>
            <a:off x="726142" y="1590302"/>
            <a:ext cx="2135229" cy="2222221"/>
          </a:xfrm>
        </p:spPr>
        <p:txBody>
          <a:bodyPr vert="horz" lIns="91440" tIns="45720" rIns="91440" bIns="45720" rtlCol="0" anchor="t">
            <a:normAutofit/>
          </a:bodyPr>
          <a:lstStyle/>
          <a:p>
            <a:pPr marL="0" indent="0">
              <a:buNone/>
            </a:pPr>
            <a:r>
              <a:rPr lang="en-US" b="1">
                <a:solidFill>
                  <a:srgbClr val="CC0099"/>
                </a:solidFill>
                <a:latin typeface="Arial Narrow"/>
                <a:ea typeface="Roboto Cn" pitchFamily="2" charset="0"/>
                <a:cs typeface="Arial"/>
              </a:rPr>
              <a:t>Municipal POCD</a:t>
            </a:r>
          </a:p>
          <a:p>
            <a:pPr marL="0" indent="0">
              <a:buNone/>
            </a:pPr>
            <a:r>
              <a:rPr lang="en-US" b="1">
                <a:solidFill>
                  <a:srgbClr val="CC0099"/>
                </a:solidFill>
                <a:latin typeface="Arial Narrow"/>
                <a:ea typeface="Roboto Cn" pitchFamily="2" charset="0"/>
                <a:cs typeface="Arial"/>
              </a:rPr>
              <a:t>Goal Matrix</a:t>
            </a:r>
            <a:endParaRPr lang="en-US" b="1">
              <a:solidFill>
                <a:srgbClr val="CC0099"/>
              </a:solidFill>
              <a:ea typeface="Roboto Cn" pitchFamily="2" charset="0"/>
            </a:endParaRPr>
          </a:p>
        </p:txBody>
      </p:sp>
    </p:spTree>
    <p:extLst>
      <p:ext uri="{BB962C8B-B14F-4D97-AF65-F5344CB8AC3E}">
        <p14:creationId xmlns:p14="http://schemas.microsoft.com/office/powerpoint/2010/main" val="3487779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1E61-CD14-46D7-8626-FEA04E24FB57}"/>
              </a:ext>
            </a:extLst>
          </p:cNvPr>
          <p:cNvSpPr>
            <a:spLocks noGrp="1"/>
          </p:cNvSpPr>
          <p:nvPr>
            <p:ph type="title"/>
          </p:nvPr>
        </p:nvSpPr>
        <p:spPr/>
        <p:txBody>
          <a:bodyPr/>
          <a:lstStyle/>
          <a:p>
            <a:r>
              <a:rPr lang="en-US">
                <a:latin typeface="Swis721 BT"/>
                <a:cs typeface="Arial"/>
              </a:rPr>
              <a:t>VISION FOR THE REGION</a:t>
            </a:r>
            <a:endParaRPr lang="en-US"/>
          </a:p>
        </p:txBody>
      </p:sp>
      <p:sp>
        <p:nvSpPr>
          <p:cNvPr id="3" name="Content Placeholder 2">
            <a:extLst>
              <a:ext uri="{FF2B5EF4-FFF2-40B4-BE49-F238E27FC236}">
                <a16:creationId xmlns:a16="http://schemas.microsoft.com/office/drawing/2014/main" id="{5A7DDAD9-70DF-429C-A6D6-2B0A213B5052}"/>
              </a:ext>
            </a:extLst>
          </p:cNvPr>
          <p:cNvSpPr>
            <a:spLocks noGrp="1"/>
          </p:cNvSpPr>
          <p:nvPr>
            <p:ph idx="1"/>
          </p:nvPr>
        </p:nvSpPr>
        <p:spPr>
          <a:xfrm>
            <a:off x="842339" y="1464610"/>
            <a:ext cx="10995285" cy="4836245"/>
          </a:xfrm>
        </p:spPr>
        <p:txBody>
          <a:bodyPr vert="horz" lIns="91440" tIns="45720" rIns="91440" bIns="45720" rtlCol="0" anchor="t">
            <a:normAutofit/>
          </a:bodyPr>
          <a:lstStyle/>
          <a:p>
            <a:pPr marL="0" indent="0">
              <a:buNone/>
            </a:pPr>
            <a:r>
              <a:rPr lang="en-US" b="1">
                <a:solidFill>
                  <a:srgbClr val="CC0099"/>
                </a:solidFill>
                <a:latin typeface="Arial Narrow"/>
                <a:ea typeface="Roboto Cn" pitchFamily="2" charset="0"/>
                <a:cs typeface="Arial"/>
              </a:rPr>
              <a:t>Question 2: </a:t>
            </a:r>
            <a:r>
              <a:rPr lang="en-US" b="1">
                <a:solidFill>
                  <a:srgbClr val="CC0099"/>
                </a:solidFill>
                <a:latin typeface="Arial Narrow"/>
                <a:cs typeface="Arial"/>
              </a:rPr>
              <a:t>What do you see as your town's role in the region?</a:t>
            </a:r>
          </a:p>
          <a:p>
            <a:r>
              <a:rPr lang="en-US" u="sng">
                <a:latin typeface="Arial Narrow"/>
                <a:cs typeface="Arial"/>
              </a:rPr>
              <a:t>Old </a:t>
            </a:r>
            <a:r>
              <a:rPr lang="en-US" u="sng" err="1">
                <a:latin typeface="Arial Narrow"/>
                <a:cs typeface="Arial"/>
              </a:rPr>
              <a:t>Saybrook</a:t>
            </a:r>
            <a:r>
              <a:rPr lang="en-US">
                <a:latin typeface="Arial Narrow"/>
                <a:cs typeface="Arial"/>
              </a:rPr>
              <a:t>: Commercial/Business Hub, Gateway from the South </a:t>
            </a:r>
            <a:endParaRPr lang="en-US"/>
          </a:p>
          <a:p>
            <a:r>
              <a:rPr lang="en-US" u="sng">
                <a:latin typeface="Arial Narrow"/>
                <a:cs typeface="Arial"/>
              </a:rPr>
              <a:t>Durham/Middlefield</a:t>
            </a:r>
            <a:r>
              <a:rPr lang="en-US">
                <a:latin typeface="Arial Narrow"/>
                <a:cs typeface="Arial"/>
              </a:rPr>
              <a:t>: Agriculture, Suburban/Housing </a:t>
            </a:r>
            <a:endParaRPr lang="en-US"/>
          </a:p>
          <a:p>
            <a:r>
              <a:rPr lang="en-US" u="sng">
                <a:latin typeface="Arial Narrow"/>
                <a:cs typeface="Arial"/>
              </a:rPr>
              <a:t>Middletown</a:t>
            </a:r>
            <a:r>
              <a:rPr lang="en-US">
                <a:latin typeface="Arial Narrow"/>
                <a:cs typeface="Arial"/>
              </a:rPr>
              <a:t>: Economic Center, Destination for Business/Shopping/Dining </a:t>
            </a:r>
            <a:endParaRPr lang="en-US"/>
          </a:p>
          <a:p>
            <a:r>
              <a:rPr lang="en-US" u="sng">
                <a:latin typeface="Arial Narrow"/>
                <a:cs typeface="Arial"/>
              </a:rPr>
              <a:t>Haddam</a:t>
            </a:r>
            <a:r>
              <a:rPr lang="en-US">
                <a:latin typeface="Arial Narrow"/>
                <a:cs typeface="Arial"/>
              </a:rPr>
              <a:t>: Eco-center </a:t>
            </a:r>
            <a:endParaRPr lang="en-US"/>
          </a:p>
          <a:p>
            <a:r>
              <a:rPr lang="en-US" u="sng">
                <a:latin typeface="Arial Narrow"/>
                <a:cs typeface="Arial"/>
              </a:rPr>
              <a:t>Clinton</a:t>
            </a:r>
            <a:r>
              <a:rPr lang="en-US">
                <a:latin typeface="Arial Narrow"/>
                <a:cs typeface="Arial"/>
              </a:rPr>
              <a:t>: Hub/Gateway, Shoreline Access</a:t>
            </a:r>
          </a:p>
          <a:p>
            <a:r>
              <a:rPr lang="en-US" u="sng">
                <a:latin typeface="Arial Narrow"/>
                <a:cs typeface="Arial"/>
              </a:rPr>
              <a:t>Westbrook</a:t>
            </a:r>
            <a:r>
              <a:rPr lang="en-US">
                <a:latin typeface="Arial Narrow"/>
                <a:cs typeface="Arial"/>
              </a:rPr>
              <a:t>: Shoreline Access, Restaurants </a:t>
            </a:r>
          </a:p>
          <a:p>
            <a:r>
              <a:rPr lang="en-US" u="sng">
                <a:latin typeface="Arial Narrow"/>
                <a:cs typeface="Arial"/>
              </a:rPr>
              <a:t>Lyme</a:t>
            </a:r>
            <a:r>
              <a:rPr lang="en-US">
                <a:latin typeface="Arial Narrow"/>
                <a:cs typeface="Arial"/>
              </a:rPr>
              <a:t>: Natural Environment, Agriculture, Place to get away </a:t>
            </a:r>
          </a:p>
          <a:p>
            <a:r>
              <a:rPr lang="en-US" u="sng">
                <a:latin typeface="Arial Narrow"/>
                <a:cs typeface="Arial"/>
              </a:rPr>
              <a:t>Old Lyme</a:t>
            </a:r>
            <a:r>
              <a:rPr lang="en-US">
                <a:latin typeface="Arial Narrow"/>
                <a:cs typeface="Arial"/>
              </a:rPr>
              <a:t>: Shoreline/Waterfront Access, Economic Diveristy, Shopping/Services </a:t>
            </a:r>
          </a:p>
          <a:p>
            <a:endParaRPr lang="en-US">
              <a:solidFill>
                <a:srgbClr val="CC0099"/>
              </a:solidFill>
              <a:ea typeface="Roboto Cn" pitchFamily="2" charset="0"/>
            </a:endParaRPr>
          </a:p>
          <a:p>
            <a:pPr marL="0" indent="0">
              <a:buNone/>
            </a:pPr>
            <a:endParaRPr lang="en-US" b="1">
              <a:solidFill>
                <a:srgbClr val="CC0099"/>
              </a:solidFill>
              <a:ea typeface="Roboto Cn" pitchFamily="2" charset="0"/>
            </a:endParaRPr>
          </a:p>
          <a:p>
            <a:pPr marL="0" indent="0">
              <a:buNone/>
            </a:pPr>
            <a:endParaRPr lang="en-US" b="1">
              <a:solidFill>
                <a:srgbClr val="CC0099"/>
              </a:solidFill>
              <a:ea typeface="Roboto Cn" pitchFamily="2" charset="0"/>
            </a:endParaRPr>
          </a:p>
        </p:txBody>
      </p:sp>
    </p:spTree>
    <p:extLst>
      <p:ext uri="{BB962C8B-B14F-4D97-AF65-F5344CB8AC3E}">
        <p14:creationId xmlns:p14="http://schemas.microsoft.com/office/powerpoint/2010/main" val="82350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1E61-CD14-46D7-8626-FEA04E24FB57}"/>
              </a:ext>
            </a:extLst>
          </p:cNvPr>
          <p:cNvSpPr>
            <a:spLocks noGrp="1"/>
          </p:cNvSpPr>
          <p:nvPr>
            <p:ph type="title"/>
          </p:nvPr>
        </p:nvSpPr>
        <p:spPr/>
        <p:txBody>
          <a:bodyPr/>
          <a:lstStyle/>
          <a:p>
            <a:r>
              <a:rPr lang="en-US">
                <a:latin typeface="Swis721 BT"/>
                <a:cs typeface="Arial"/>
              </a:rPr>
              <a:t>VISION FOR THE REGION</a:t>
            </a:r>
            <a:endParaRPr lang="en-US"/>
          </a:p>
        </p:txBody>
      </p:sp>
      <p:sp>
        <p:nvSpPr>
          <p:cNvPr id="3" name="Content Placeholder 2">
            <a:extLst>
              <a:ext uri="{FF2B5EF4-FFF2-40B4-BE49-F238E27FC236}">
                <a16:creationId xmlns:a16="http://schemas.microsoft.com/office/drawing/2014/main" id="{5A7DDAD9-70DF-429C-A6D6-2B0A213B5052}"/>
              </a:ext>
            </a:extLst>
          </p:cNvPr>
          <p:cNvSpPr>
            <a:spLocks noGrp="1"/>
          </p:cNvSpPr>
          <p:nvPr>
            <p:ph idx="1"/>
          </p:nvPr>
        </p:nvSpPr>
        <p:spPr>
          <a:xfrm>
            <a:off x="669811" y="1407101"/>
            <a:ext cx="10506456" cy="4836245"/>
          </a:xfrm>
        </p:spPr>
        <p:txBody>
          <a:bodyPr vert="horz" lIns="91440" tIns="45720" rIns="91440" bIns="45720" rtlCol="0" anchor="t">
            <a:normAutofit/>
          </a:bodyPr>
          <a:lstStyle/>
          <a:p>
            <a:pPr marL="0" indent="0">
              <a:buNone/>
            </a:pPr>
            <a:r>
              <a:rPr lang="en-US" b="1">
                <a:solidFill>
                  <a:srgbClr val="CC0099"/>
                </a:solidFill>
                <a:latin typeface="Arial Narrow"/>
                <a:ea typeface="Roboto Cn" pitchFamily="2" charset="0"/>
                <a:cs typeface="Arial"/>
              </a:rPr>
              <a:t>Question 2: </a:t>
            </a:r>
            <a:r>
              <a:rPr lang="en-US" b="1">
                <a:solidFill>
                  <a:srgbClr val="CC0099"/>
                </a:solidFill>
                <a:latin typeface="Arial Narrow"/>
                <a:cs typeface="Arial"/>
              </a:rPr>
              <a:t>What do you see as your town's role in the region?</a:t>
            </a:r>
          </a:p>
          <a:p>
            <a:r>
              <a:rPr lang="en-US" u="sng">
                <a:latin typeface="Arial Narrow"/>
                <a:cs typeface="Arial"/>
              </a:rPr>
              <a:t>Essex</a:t>
            </a:r>
            <a:r>
              <a:rPr lang="en-US">
                <a:latin typeface="Arial Narrow"/>
                <a:cs typeface="Arial"/>
              </a:rPr>
              <a:t>: Historic Character </a:t>
            </a:r>
            <a:endParaRPr lang="en-US"/>
          </a:p>
          <a:p>
            <a:r>
              <a:rPr lang="en-US" u="sng">
                <a:latin typeface="Arial Narrow"/>
                <a:cs typeface="Arial"/>
              </a:rPr>
              <a:t>Deep River</a:t>
            </a:r>
            <a:r>
              <a:rPr lang="en-US">
                <a:latin typeface="Arial Narrow"/>
                <a:cs typeface="Arial"/>
              </a:rPr>
              <a:t>: Mid-Region hub, Historic Character</a:t>
            </a:r>
            <a:endParaRPr lang="en-US"/>
          </a:p>
          <a:p>
            <a:r>
              <a:rPr lang="en-US" u="sng">
                <a:latin typeface="Arial Narrow"/>
                <a:cs typeface="Arial"/>
              </a:rPr>
              <a:t>Chester</a:t>
            </a:r>
            <a:r>
              <a:rPr lang="en-US">
                <a:latin typeface="Arial Narrow"/>
                <a:cs typeface="Arial"/>
              </a:rPr>
              <a:t>: Arts and Culture </a:t>
            </a:r>
            <a:endParaRPr lang="en-US">
              <a:solidFill>
                <a:srgbClr val="CC0099"/>
              </a:solidFill>
            </a:endParaRPr>
          </a:p>
          <a:p>
            <a:r>
              <a:rPr lang="en-US" u="sng">
                <a:latin typeface="Arial Narrow"/>
                <a:cs typeface="Arial"/>
              </a:rPr>
              <a:t>Killingworth</a:t>
            </a:r>
            <a:r>
              <a:rPr lang="en-US">
                <a:latin typeface="Arial Narrow"/>
                <a:cs typeface="Arial"/>
              </a:rPr>
              <a:t>: Agriculture, Natural Environment </a:t>
            </a:r>
            <a:endParaRPr lang="en-US"/>
          </a:p>
          <a:p>
            <a:r>
              <a:rPr lang="en-US" u="sng">
                <a:latin typeface="Arial Narrow"/>
                <a:cs typeface="Arial"/>
              </a:rPr>
              <a:t>East Hampton</a:t>
            </a:r>
            <a:r>
              <a:rPr lang="en-US">
                <a:latin typeface="Arial Narrow"/>
                <a:cs typeface="Arial"/>
              </a:rPr>
              <a:t>: Recreation and Commercial Hub, Gateway to the East </a:t>
            </a:r>
            <a:endParaRPr lang="en-US"/>
          </a:p>
          <a:p>
            <a:r>
              <a:rPr lang="en-US" u="sng">
                <a:latin typeface="Arial Narrow"/>
                <a:cs typeface="Arial"/>
              </a:rPr>
              <a:t>Portland</a:t>
            </a:r>
            <a:r>
              <a:rPr lang="en-US">
                <a:latin typeface="Arial Narrow"/>
                <a:cs typeface="Arial"/>
              </a:rPr>
              <a:t>: Recreation Hub/Suburban </a:t>
            </a:r>
            <a:endParaRPr lang="en-US"/>
          </a:p>
          <a:p>
            <a:r>
              <a:rPr lang="en-US" u="sng">
                <a:latin typeface="Arial Narrow"/>
                <a:cs typeface="Arial"/>
              </a:rPr>
              <a:t>Cromwell</a:t>
            </a:r>
            <a:r>
              <a:rPr lang="en-US">
                <a:latin typeface="Arial Narrow"/>
                <a:cs typeface="Arial"/>
              </a:rPr>
              <a:t>: Retail Center/Commercial Hub </a:t>
            </a:r>
            <a:endParaRPr lang="en-US"/>
          </a:p>
          <a:p>
            <a:r>
              <a:rPr lang="en-US" u="sng">
                <a:latin typeface="Arial Narrow"/>
                <a:cs typeface="Arial"/>
              </a:rPr>
              <a:t>East Haddam</a:t>
            </a:r>
            <a:r>
              <a:rPr lang="en-US">
                <a:latin typeface="Arial Narrow"/>
                <a:cs typeface="Arial"/>
              </a:rPr>
              <a:t>: Recreation, Agriculture</a:t>
            </a:r>
          </a:p>
          <a:p>
            <a:pPr marL="0" indent="0">
              <a:buNone/>
            </a:pPr>
            <a:endParaRPr lang="en-US" b="1">
              <a:solidFill>
                <a:srgbClr val="CC0099"/>
              </a:solidFill>
              <a:ea typeface="Roboto Cn" pitchFamily="2" charset="0"/>
            </a:endParaRPr>
          </a:p>
          <a:p>
            <a:pPr marL="0" indent="0">
              <a:buNone/>
            </a:pPr>
            <a:endParaRPr lang="en-US" b="1">
              <a:solidFill>
                <a:srgbClr val="CC0099"/>
              </a:solidFill>
              <a:ea typeface="Roboto Cn" pitchFamily="2" charset="0"/>
            </a:endParaRPr>
          </a:p>
        </p:txBody>
      </p:sp>
    </p:spTree>
    <p:extLst>
      <p:ext uri="{BB962C8B-B14F-4D97-AF65-F5344CB8AC3E}">
        <p14:creationId xmlns:p14="http://schemas.microsoft.com/office/powerpoint/2010/main" val="1233612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22</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THE PROJECT</vt:lpstr>
      <vt:lpstr>AGENDA</vt:lpstr>
      <vt:lpstr>VISION FOR THE REGION</vt:lpstr>
      <vt:lpstr>VISION FOR THE REGION</vt:lpstr>
      <vt:lpstr>VISION FOR THE REGION</vt:lpstr>
      <vt:lpstr>VISION FOR THE REGION</vt:lpstr>
      <vt:lpstr>VISION FOR THE REGION</vt:lpstr>
      <vt:lpstr>VISION FOR THE REGION</vt:lpstr>
      <vt:lpstr>VISION FOR THE REGION</vt:lpstr>
      <vt:lpstr>VISION FOR THE REGION</vt:lpstr>
      <vt:lpstr>VISION FOR THE REGION</vt:lpstr>
      <vt:lpstr>THEMES IN PLANNING</vt:lpstr>
      <vt:lpstr>THEMES IN PLANNING</vt:lpstr>
      <vt:lpstr>THEMES IN PLANNING</vt:lpstr>
      <vt:lpstr>THEMES IN PLANNING</vt:lpstr>
      <vt:lpstr>THEMES IN PLANNING</vt:lpstr>
      <vt:lpstr>THEMES IN PLANNING</vt:lpstr>
      <vt:lpstr>ANTICIPATED TIMELINE</vt:lpstr>
      <vt:lpstr>GET INVOLVED</vt:lpstr>
      <vt:lpstr>YOUR RPC MEMBERS</vt:lpstr>
      <vt:lpstr>Contact Us</vt:lpstr>
      <vt:lpstr>NEXT STEPS</vt:lpstr>
      <vt:lpstr>Extra Slides</vt:lpstr>
      <vt:lpstr>VISION FOR THE REGION</vt:lpstr>
      <vt:lpstr>VISION FOR THE REGION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Jouflas</dc:creator>
  <cp:revision>2</cp:revision>
  <dcterms:created xsi:type="dcterms:W3CDTF">2020-11-19T18:40:05Z</dcterms:created>
  <dcterms:modified xsi:type="dcterms:W3CDTF">2020-12-15T21:35:32Z</dcterms:modified>
</cp:coreProperties>
</file>