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58" r:id="rId3"/>
    <p:sldId id="257" r:id="rId4"/>
    <p:sldId id="386" r:id="rId5"/>
    <p:sldId id="387" r:id="rId6"/>
    <p:sldId id="388" r:id="rId7"/>
    <p:sldId id="389" r:id="rId8"/>
    <p:sldId id="390" r:id="rId9"/>
    <p:sldId id="394" r:id="rId10"/>
    <p:sldId id="391" r:id="rId11"/>
    <p:sldId id="393" r:id="rId12"/>
    <p:sldId id="395" r:id="rId13"/>
    <p:sldId id="392" r:id="rId14"/>
    <p:sldId id="398" r:id="rId15"/>
    <p:sldId id="403" r:id="rId16"/>
    <p:sldId id="404" r:id="rId17"/>
    <p:sldId id="405" r:id="rId18"/>
    <p:sldId id="406" r:id="rId19"/>
    <p:sldId id="408" r:id="rId20"/>
    <p:sldId id="360" r:id="rId21"/>
    <p:sldId id="361" r:id="rId22"/>
    <p:sldId id="359" r:id="rId23"/>
    <p:sldId id="370" r:id="rId24"/>
    <p:sldId id="357" r:id="rId25"/>
    <p:sldId id="407" r:id="rId26"/>
    <p:sldId id="385" r:id="rId27"/>
    <p:sldId id="402" r:id="rId28"/>
    <p:sldId id="399" r:id="rId29"/>
    <p:sldId id="400" r:id="rId30"/>
    <p:sldId id="401" r:id="rId31"/>
    <p:sldId id="397" r:id="rId32"/>
    <p:sldId id="376" r:id="rId33"/>
    <p:sldId id="37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4" clrIdx="0">
    <p:extLst>
      <p:ext uri="{19B8F6BF-5375-455C-9EA6-DF929625EA0E}">
        <p15:presenceInfo xmlns:p15="http://schemas.microsoft.com/office/powerpoint/2012/main" userId="S::urn:spo:anon#81222489991cf586307d934ff644322e8f4251d8d86e1219ea5cda6bef23973d::" providerId="AD"/>
      </p:ext>
    </p:extLst>
  </p:cmAuthor>
  <p:cmAuthor id="2" name="Guest User" initials="GU [2]" lastIdx="6" clrIdx="1">
    <p:extLst>
      <p:ext uri="{19B8F6BF-5375-455C-9EA6-DF929625EA0E}">
        <p15:presenceInfo xmlns:p15="http://schemas.microsoft.com/office/powerpoint/2012/main" userId="S::urn:spo:anon#a4cf60116a64c154e8da47aa39fcd991cbe9fc98e1e5fc925bb3d1c256cab2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4F4F"/>
    <a:srgbClr val="993366"/>
    <a:srgbClr val="FF6699"/>
    <a:srgbClr val="CC0099"/>
    <a:srgbClr val="4C8FCC"/>
    <a:srgbClr val="5267B0"/>
    <a:srgbClr val="488FCC"/>
    <a:srgbClr val="3593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EDD506-29CB-3A6C-B1FD-984F31838AF0}" v="3086" dt="2020-12-21T22:20:56.368"/>
    <p1510:client id="{DEB74E30-5783-457B-959C-2BA41993CF79}" v="1116" dt="2020-12-21T20:27:27.667"/>
    <p1510:client id="{F7454A32-2993-0ADF-60A8-9EF7590C6BC3}" v="32" dt="2020-12-21T14:34:15.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FE5582-B82E-48E1-8739-0DD5157C9CA2}" type="datetimeFigureOut">
              <a:rPr lang="en-US"/>
              <a:t>12/22/2020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58EBF8-A24A-497A-BE11-018292C05DE0}" type="slidenum">
              <a:rPr lang="en-US"/>
              <a:t>‹#›</a:t>
            </a:fld>
            <a:endParaRPr lang="en-US"/>
          </a:p>
        </p:txBody>
      </p:sp>
    </p:spTree>
    <p:extLst>
      <p:ext uri="{BB962C8B-B14F-4D97-AF65-F5344CB8AC3E}">
        <p14:creationId xmlns:p14="http://schemas.microsoft.com/office/powerpoint/2010/main" val="2806641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name]rpc@gmail.co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 Hello, and thank you for joining us this evening. My name is Sam Gold and I am the Executive Director of the Lower Connecticut River Valley Council of Governments, or </a:t>
            </a:r>
            <a:r>
              <a:rPr lang="en-US" err="1">
                <a:cs typeface="Calibri"/>
              </a:rPr>
              <a:t>RiverCOG</a:t>
            </a:r>
            <a:r>
              <a:rPr lang="en-US">
                <a:cs typeface="Calibri"/>
              </a:rPr>
              <a:t>. I am joined today by [list names and titles] who will be assisting me in conducting this workshop. </a:t>
            </a:r>
          </a:p>
          <a:p>
            <a:endParaRPr lang="en-US">
              <a:cs typeface="Calibri"/>
            </a:endParaRPr>
          </a:p>
          <a:p>
            <a:r>
              <a:rPr lang="en-US">
                <a:cs typeface="Calibri"/>
              </a:rPr>
              <a:t>We ask you to please sign in to the meeting with your name, town, and email address in the zoom chatbox.  The chat icon is found on the bottom of the zoom screen. Please be sure to include your email address – without it, we won't be able to reach out about progress on the RPOCD or upcoming events.</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358EBF8-A24A-497A-BE11-018292C05DE0}" type="slidenum">
              <a:rPr lang="en-US"/>
              <a:t>1</a:t>
            </a:fld>
            <a:endParaRPr lang="en-US"/>
          </a:p>
        </p:txBody>
      </p:sp>
    </p:spTree>
    <p:extLst>
      <p:ext uri="{BB962C8B-B14F-4D97-AF65-F5344CB8AC3E}">
        <p14:creationId xmlns:p14="http://schemas.microsoft.com/office/powerpoint/2010/main" val="334185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will also ask you to identify "Connections" - these are key links between important land use destinations. We heard at all of our previous meetings and workshops that you feel our region needs better connectivity. Here, you can identify locations for sidewalks, bike paths, transit connections, etc. To help us better connect everything our region has to offer. A focus on variety of mode choice for these connections can also help to meet the needs of a diverse group of users.</a:t>
            </a:r>
          </a:p>
          <a:p>
            <a:endParaRPr lang="en-US">
              <a:cs typeface="Calibri"/>
            </a:endParaRPr>
          </a:p>
          <a:p>
            <a:r>
              <a:rPr lang="en-US">
                <a:cs typeface="Calibri"/>
              </a:rPr>
              <a:t>Finally, we will have an "Other" category. This will be your opportunity to call out any other ideas you think are important that are not listed here. </a:t>
            </a:r>
          </a:p>
        </p:txBody>
      </p:sp>
      <p:sp>
        <p:nvSpPr>
          <p:cNvPr id="4" name="Slide Number Placeholder 3"/>
          <p:cNvSpPr>
            <a:spLocks noGrp="1"/>
          </p:cNvSpPr>
          <p:nvPr>
            <p:ph type="sldNum" sz="quarter" idx="5"/>
          </p:nvPr>
        </p:nvSpPr>
        <p:spPr/>
        <p:txBody>
          <a:bodyPr/>
          <a:lstStyle/>
          <a:p>
            <a:fld id="{7358EBF8-A24A-497A-BE11-018292C05DE0}" type="slidenum">
              <a:rPr lang="en-US" smtClean="0"/>
              <a:t>17</a:t>
            </a:fld>
            <a:endParaRPr lang="en-US"/>
          </a:p>
        </p:txBody>
      </p:sp>
    </p:spTree>
    <p:extLst>
      <p:ext uri="{BB962C8B-B14F-4D97-AF65-F5344CB8AC3E}">
        <p14:creationId xmlns:p14="http://schemas.microsoft.com/office/powerpoint/2010/main" val="2130496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Again, I'd like to remind you that we will be going over all of these map features again at the next workshop, but we'd like for you to be thinking about them between now and then. </a:t>
            </a:r>
          </a:p>
          <a:p>
            <a:endParaRPr lang="en-US">
              <a:cs typeface="Calibri"/>
            </a:endParaRPr>
          </a:p>
          <a:p>
            <a:r>
              <a:rPr lang="en-US">
                <a:cs typeface="Calibri"/>
              </a:rPr>
              <a:t>And since we are going into the holidays and everyone will have an abundance of free time and mental space, we'd also like for you to think about a few other things.... [read slide]</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358EBF8-A24A-497A-BE11-018292C05DE0}" type="slidenum">
              <a:rPr lang="en-US" smtClean="0"/>
              <a:t>18</a:t>
            </a:fld>
            <a:endParaRPr lang="en-US"/>
          </a:p>
        </p:txBody>
      </p:sp>
    </p:spTree>
    <p:extLst>
      <p:ext uri="{BB962C8B-B14F-4D97-AF65-F5344CB8AC3E}">
        <p14:creationId xmlns:p14="http://schemas.microsoft.com/office/powerpoint/2010/main" val="3457174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58EBF8-A24A-497A-BE11-018292C05DE0}" type="slidenum">
              <a:rPr lang="en-US" smtClean="0"/>
              <a:t>19</a:t>
            </a:fld>
            <a:endParaRPr lang="en-US"/>
          </a:p>
        </p:txBody>
      </p:sp>
    </p:spTree>
    <p:extLst>
      <p:ext uri="{BB962C8B-B14F-4D97-AF65-F5344CB8AC3E}">
        <p14:creationId xmlns:p14="http://schemas.microsoft.com/office/powerpoint/2010/main" val="3057057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[Megan]</a:t>
            </a:r>
          </a:p>
          <a:p>
            <a:r>
              <a:rPr lang="en-US"/>
              <a:t>This is another refresher for those of you who were at the first workshop, so bear with me if this is redundant!</a:t>
            </a:r>
          </a:p>
          <a:p>
            <a:endParaRPr lang="en-US"/>
          </a:p>
          <a:p>
            <a:r>
              <a:rPr lang="en-US"/>
              <a:t>Here you can see a breakdown of the anticipated timeline for the creation of the RPOCD. We kicked off the project in the winter of 2019 and do not anticipate completion until Spring of 2021. </a:t>
            </a:r>
          </a:p>
          <a:p>
            <a:r>
              <a:rPr lang="en-US"/>
              <a:t>We are currently in Phase 4 of this process, at the Region Thematic Meetings (Fourth Column, First Line). </a:t>
            </a:r>
          </a:p>
          <a:p>
            <a:endParaRPr lang="en-US"/>
          </a:p>
          <a:p>
            <a:r>
              <a:rPr lang="en-US">
                <a:cs typeface="Calibri"/>
              </a:rPr>
              <a:t>Following the Regional Thematic Meetings (the last one will be January 5, 2021), we we will be posting the draft RPOCD for public comment.</a:t>
            </a:r>
            <a:endParaRPr lang="en-US"/>
          </a:p>
          <a:p>
            <a:endParaRPr lang="en-US"/>
          </a:p>
          <a:p>
            <a:r>
              <a:rPr lang="en-US"/>
              <a:t>Check the website for access to the draft document and to provide your thougths and comments.</a:t>
            </a:r>
          </a:p>
          <a:p>
            <a:endParaRPr lang="en-US">
              <a:cs typeface="Calibri"/>
            </a:endParaRPr>
          </a:p>
        </p:txBody>
      </p:sp>
      <p:sp>
        <p:nvSpPr>
          <p:cNvPr id="4" name="Slide Number Placeholder 3"/>
          <p:cNvSpPr>
            <a:spLocks noGrp="1"/>
          </p:cNvSpPr>
          <p:nvPr>
            <p:ph type="sldNum" sz="quarter" idx="5"/>
          </p:nvPr>
        </p:nvSpPr>
        <p:spPr/>
        <p:txBody>
          <a:bodyPr/>
          <a:lstStyle/>
          <a:p>
            <a:fld id="{7358EBF8-A24A-497A-BE11-018292C05DE0}" type="slidenum">
              <a:rPr lang="en-US"/>
              <a:t>20</a:t>
            </a:fld>
            <a:endParaRPr lang="en-US"/>
          </a:p>
        </p:txBody>
      </p:sp>
    </p:spTree>
    <p:extLst>
      <p:ext uri="{BB962C8B-B14F-4D97-AF65-F5344CB8AC3E}">
        <p14:creationId xmlns:p14="http://schemas.microsoft.com/office/powerpoint/2010/main" val="1262721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[Megan]</a:t>
            </a:r>
          </a:p>
          <a:p>
            <a:r>
              <a:rPr lang="en-US">
                <a:cs typeface="Calibri"/>
              </a:rPr>
              <a:t>Going forward, there are several ways that you can get involved, including visiting the project website, signing up for email notificaitons, and sharing this presentation with others in your community. </a:t>
            </a:r>
            <a:endParaRPr lang="en-US"/>
          </a:p>
          <a:p>
            <a:endParaRPr lang="en-US">
              <a:cs typeface="Calibri"/>
            </a:endParaRPr>
          </a:p>
          <a:p>
            <a:r>
              <a:rPr lang="en-US">
                <a:cs typeface="Calibri"/>
              </a:rPr>
              <a:t>Most importantly, please join us at the upcoming workshops and have your opinions heard!</a:t>
            </a:r>
          </a:p>
        </p:txBody>
      </p:sp>
      <p:sp>
        <p:nvSpPr>
          <p:cNvPr id="4" name="Slide Number Placeholder 3"/>
          <p:cNvSpPr>
            <a:spLocks noGrp="1"/>
          </p:cNvSpPr>
          <p:nvPr>
            <p:ph type="sldNum" sz="quarter" idx="5"/>
          </p:nvPr>
        </p:nvSpPr>
        <p:spPr/>
        <p:txBody>
          <a:bodyPr/>
          <a:lstStyle/>
          <a:p>
            <a:fld id="{7358EBF8-A24A-497A-BE11-018292C05DE0}" type="slidenum">
              <a:rPr lang="en-US"/>
              <a:t>21</a:t>
            </a:fld>
            <a:endParaRPr lang="en-US"/>
          </a:p>
        </p:txBody>
      </p:sp>
    </p:spTree>
    <p:extLst>
      <p:ext uri="{BB962C8B-B14F-4D97-AF65-F5344CB8AC3E}">
        <p14:creationId xmlns:p14="http://schemas.microsoft.com/office/powerpoint/2010/main" val="3907892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a:t>
            </a:r>
            <a:endParaRPr lang="en-US"/>
          </a:p>
          <a:p>
            <a:r>
              <a:rPr lang="en-US"/>
              <a:t>The RPC oversees the creation of the RPOCD and its members are your representatives in this process.</a:t>
            </a:r>
          </a:p>
          <a:p>
            <a:r>
              <a:rPr lang="en-US"/>
              <a:t> </a:t>
            </a:r>
            <a:endParaRPr lang="en-US">
              <a:cs typeface="Calibri" panose="020F0502020204030204"/>
            </a:endParaRPr>
          </a:p>
          <a:p>
            <a:r>
              <a:rPr lang="en-US"/>
              <a:t>Take a look at this list and find your representatives. You can reach out to them with your thoughts, comments, and concerns via the email links on the Project website.</a:t>
            </a:r>
          </a:p>
          <a:p>
            <a:endParaRPr lang="en-US">
              <a:cs typeface="Calibri"/>
            </a:endParaRPr>
          </a:p>
          <a:p>
            <a:r>
              <a:rPr lang="en-US">
                <a:cs typeface="Calibri"/>
              </a:rPr>
              <a:t>You are also welcome to reach out to RiverCOG staff directly. Our email is also available on the website.</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358EBF8-A24A-497A-BE11-018292C05DE0}" type="slidenum">
              <a:rPr lang="en-US"/>
              <a:t>22</a:t>
            </a:fld>
            <a:endParaRPr lang="en-US"/>
          </a:p>
        </p:txBody>
      </p:sp>
    </p:spTree>
    <p:extLst>
      <p:ext uri="{BB962C8B-B14F-4D97-AF65-F5344CB8AC3E}">
        <p14:creationId xmlns:p14="http://schemas.microsoft.com/office/powerpoint/2010/main" val="3813622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a:t>
            </a:r>
          </a:p>
          <a:p>
            <a:r>
              <a:rPr lang="en-US">
                <a:cs typeface="Calibri"/>
              </a:rPr>
              <a:t>Here is a list of all of the RPC email addresses – generally, they are [town </a:t>
            </a:r>
            <a:r>
              <a:rPr lang="en-US">
                <a:cs typeface="Calibri"/>
                <a:hlinkClick r:id="rId3"/>
              </a:rPr>
              <a:t>name]rpc@gmail.com</a:t>
            </a:r>
            <a:r>
              <a:rPr lang="en-US">
                <a:cs typeface="Calibri"/>
              </a:rPr>
              <a:t> (though a few have a 1 following, such as essex, portland, and westbrook.</a:t>
            </a:r>
          </a:p>
          <a:p>
            <a:endParaRPr lang="en-US">
              <a:cs typeface="Calibri"/>
            </a:endParaRPr>
          </a:p>
          <a:p>
            <a:r>
              <a:rPr lang="en-US">
                <a:cs typeface="Calibri"/>
              </a:rPr>
              <a:t>You can also reach out to Megan – her email address is shown as well.</a:t>
            </a:r>
          </a:p>
          <a:p>
            <a:endParaRPr lang="en-US">
              <a:cs typeface="Calibri"/>
            </a:endParaRPr>
          </a:p>
          <a:p>
            <a:r>
              <a:rPr lang="en-US">
                <a:cs typeface="Calibri"/>
              </a:rPr>
              <a:t>Really, the only address you need to remember is the one in pink at the bottom – links to all of these email addresses (and this presentation with this slide) are available on the project website, rivercogregionalplan.org.</a:t>
            </a:r>
          </a:p>
        </p:txBody>
      </p:sp>
      <p:sp>
        <p:nvSpPr>
          <p:cNvPr id="4" name="Slide Number Placeholder 3"/>
          <p:cNvSpPr>
            <a:spLocks noGrp="1"/>
          </p:cNvSpPr>
          <p:nvPr>
            <p:ph type="sldNum" sz="quarter" idx="5"/>
          </p:nvPr>
        </p:nvSpPr>
        <p:spPr/>
        <p:txBody>
          <a:bodyPr/>
          <a:lstStyle/>
          <a:p>
            <a:fld id="{7358EBF8-A24A-497A-BE11-018292C05DE0}" type="slidenum">
              <a:rPr lang="en-US"/>
              <a:t>23</a:t>
            </a:fld>
            <a:endParaRPr lang="en-US"/>
          </a:p>
        </p:txBody>
      </p:sp>
    </p:spTree>
    <p:extLst>
      <p:ext uri="{BB962C8B-B14F-4D97-AF65-F5344CB8AC3E}">
        <p14:creationId xmlns:p14="http://schemas.microsoft.com/office/powerpoint/2010/main" val="1028820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a:t>
            </a:r>
          </a:p>
          <a:p>
            <a:endParaRPr lang="en-US">
              <a:cs typeface="Calibri"/>
            </a:endParaRPr>
          </a:p>
          <a:p>
            <a:r>
              <a:rPr lang="en-US">
                <a:cs typeface="Calibri"/>
              </a:rPr>
              <a:t>We have one workshops remaining in this process – the second in our mapping series – which will occur on January 5th.</a:t>
            </a:r>
          </a:p>
          <a:p>
            <a:endParaRPr lang="en-US">
              <a:cs typeface="Calibri"/>
            </a:endParaRPr>
          </a:p>
          <a:p>
            <a:r>
              <a:rPr lang="en-US">
                <a:cs typeface="Calibri"/>
              </a:rPr>
              <a:t>If someone you know was unable to attend tonight's workshop, that’s ok, they can still come to the next one! Direct them to the project website (rivercogregionalplan.org) to view tonight's presentation online and they can come to part B ready to participate! </a:t>
            </a:r>
          </a:p>
          <a:p>
            <a:endParaRPr lang="en-US">
              <a:cs typeface="Calibri"/>
            </a:endParaRPr>
          </a:p>
          <a:p>
            <a:r>
              <a:rPr lang="en-US">
                <a:cs typeface="Calibri"/>
              </a:rPr>
              <a:t>Thank you for your participation so far and we hope you can join us at our final workshop!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358EBF8-A24A-497A-BE11-018292C05DE0}" type="slidenum">
              <a:rPr lang="en-US"/>
              <a:t>24</a:t>
            </a:fld>
            <a:endParaRPr lang="en-US"/>
          </a:p>
        </p:txBody>
      </p:sp>
    </p:spTree>
    <p:extLst>
      <p:ext uri="{BB962C8B-B14F-4D97-AF65-F5344CB8AC3E}">
        <p14:creationId xmlns:p14="http://schemas.microsoft.com/office/powerpoint/2010/main" val="1017422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58EBF8-A24A-497A-BE11-018292C05DE0}" type="slidenum">
              <a:rPr lang="en-US" smtClean="0"/>
              <a:t>25</a:t>
            </a:fld>
            <a:endParaRPr lang="en-US"/>
          </a:p>
        </p:txBody>
      </p:sp>
    </p:spTree>
    <p:extLst>
      <p:ext uri="{BB962C8B-B14F-4D97-AF65-F5344CB8AC3E}">
        <p14:creationId xmlns:p14="http://schemas.microsoft.com/office/powerpoint/2010/main" val="1491246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58EBF8-A24A-497A-BE11-018292C05DE0}" type="slidenum">
              <a:rPr lang="en-US" smtClean="0"/>
              <a:t>27</a:t>
            </a:fld>
            <a:endParaRPr lang="en-US"/>
          </a:p>
        </p:txBody>
      </p:sp>
    </p:spTree>
    <p:extLst>
      <p:ext uri="{BB962C8B-B14F-4D97-AF65-F5344CB8AC3E}">
        <p14:creationId xmlns:p14="http://schemas.microsoft.com/office/powerpoint/2010/main" val="3589783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 As with the last two workshops, we'll begin with a little background.  This is repeat information for those who have joined us before, so bear with me. For those who are joining us for the first time, welcome! </a:t>
            </a:r>
            <a:endParaRPr lang="en-US"/>
          </a:p>
          <a:p>
            <a:endParaRPr lang="en-US">
              <a:cs typeface="Calibri"/>
            </a:endParaRPr>
          </a:p>
          <a:p>
            <a:r>
              <a:rPr lang="en-US">
                <a:cs typeface="Calibri"/>
              </a:rPr>
              <a:t>We are here this evening because </a:t>
            </a:r>
            <a:r>
              <a:rPr lang="en-US" err="1">
                <a:cs typeface="Calibri"/>
              </a:rPr>
              <a:t>RiverCOG</a:t>
            </a:r>
            <a:r>
              <a:rPr lang="en-US">
                <a:cs typeface="Calibri"/>
              </a:rPr>
              <a:t>, the Regional Planning Committee (RPC), and our consultant Fitzgerald and Halliday are working on the first ever Regional Plan of Conservation and Development (RPOCD) for the region. </a:t>
            </a:r>
            <a:endParaRPr lang="en-US"/>
          </a:p>
          <a:p>
            <a:endParaRPr lang="en-US">
              <a:cs typeface="Calibri"/>
            </a:endParaRPr>
          </a:p>
          <a:p>
            <a:r>
              <a:rPr lang="en-US">
                <a:cs typeface="Calibri"/>
              </a:rPr>
              <a:t>The RPOCD is a visionary policy document that sets goals and makes recommendations regarding preferred land uses, development patterns and types, and desirable areas for conservation, based on existing and emerging regional trends and challenges.</a:t>
            </a:r>
          </a:p>
          <a:p>
            <a:endParaRPr lang="en-US">
              <a:cs typeface="Calibri"/>
            </a:endParaRPr>
          </a:p>
          <a:p>
            <a:r>
              <a:rPr lang="en-US">
                <a:cs typeface="Calibri"/>
              </a:rPr>
              <a:t>On June 29th and July 7th, we held a region-wide Introductory Presentation (and encore performance) that offered a primer on </a:t>
            </a:r>
            <a:r>
              <a:rPr lang="en-US" err="1">
                <a:cs typeface="Calibri"/>
              </a:rPr>
              <a:t>RiverCOG</a:t>
            </a:r>
            <a:r>
              <a:rPr lang="en-US">
                <a:cs typeface="Calibri"/>
              </a:rPr>
              <a:t>, the RPC, and the RPOCD. We then spent the summer (virtually) visiting each of the 17 towns in our region, gathering input on the issues and goals of each town and how they see their role in the region. All of these meetings are available to view on the project website (RiverCOGRegionalPlan.org).</a:t>
            </a:r>
          </a:p>
          <a:p>
            <a:endParaRPr lang="en-US">
              <a:cs typeface="Calibri"/>
            </a:endParaRPr>
          </a:p>
          <a:p>
            <a:r>
              <a:rPr lang="en-US">
                <a:cs typeface="Calibri"/>
              </a:rPr>
              <a:t>Throughout this time, we have also been working on creating an Existing Conditions Report which compiles statistical data on current trends and key issues in the region. This document is in the process of being finalized and will be attached to the RPOCD as an appendix.</a:t>
            </a:r>
          </a:p>
          <a:p>
            <a:endParaRPr lang="en-US">
              <a:cs typeface="Calibri"/>
            </a:endParaRPr>
          </a:p>
          <a:p>
            <a:r>
              <a:rPr lang="en-US">
                <a:cs typeface="Calibri"/>
              </a:rPr>
              <a:t>With the information we gathered so far, we began a series four Regional Thematic Meetings/Virtual Workshops. The first workshop was held on Wednesday, December 9. There, we presented data on demographic issues and trends from the Existing Conditions Report and heard your thoughts on addressing those issues and trends in the region.</a:t>
            </a:r>
          </a:p>
          <a:p>
            <a:endParaRPr lang="en-US">
              <a:cs typeface="Calibri"/>
            </a:endParaRPr>
          </a:p>
          <a:p>
            <a:r>
              <a:rPr lang="en-US">
                <a:cs typeface="Calibri"/>
              </a:rPr>
              <a:t>The second workshop was held last Tuesday, December 15, where we asked you to craft a vision statement for the region and brainstorm key themes for the RPOCD. </a:t>
            </a:r>
          </a:p>
          <a:p>
            <a:endParaRPr lang="en-US">
              <a:cs typeface="Calibri"/>
            </a:endParaRPr>
          </a:p>
          <a:p>
            <a:r>
              <a:rPr lang="en-US">
                <a:cs typeface="Calibri"/>
              </a:rPr>
              <a:t>These (and all other) presentations are available to veiw on the project website – rivercogregionalplan.org</a:t>
            </a:r>
          </a:p>
          <a:p>
            <a:endParaRPr lang="en-US">
              <a:cs typeface="Calibri"/>
            </a:endParaRPr>
          </a:p>
          <a:p>
            <a:r>
              <a:rPr lang="en-US">
                <a:cs typeface="Calibri"/>
              </a:rPr>
              <a:t>At tonight's workshop, the first of two in our mapping series, we will be giving you some background information on future land use maps and previewing the exercise we will be giving you at the next (and final) workshop.</a:t>
            </a:r>
          </a:p>
        </p:txBody>
      </p:sp>
      <p:sp>
        <p:nvSpPr>
          <p:cNvPr id="4" name="Slide Number Placeholder 3"/>
          <p:cNvSpPr>
            <a:spLocks noGrp="1"/>
          </p:cNvSpPr>
          <p:nvPr>
            <p:ph type="sldNum" sz="quarter" idx="5"/>
          </p:nvPr>
        </p:nvSpPr>
        <p:spPr/>
        <p:txBody>
          <a:bodyPr/>
          <a:lstStyle/>
          <a:p>
            <a:fld id="{7358EBF8-A24A-497A-BE11-018292C05DE0}" type="slidenum">
              <a:rPr lang="en-US"/>
              <a:t>2</a:t>
            </a:fld>
            <a:endParaRPr lang="en-US"/>
          </a:p>
        </p:txBody>
      </p:sp>
    </p:spTree>
    <p:extLst>
      <p:ext uri="{BB962C8B-B14F-4D97-AF65-F5344CB8AC3E}">
        <p14:creationId xmlns:p14="http://schemas.microsoft.com/office/powerpoint/2010/main" val="3680061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58EBF8-A24A-497A-BE11-018292C05DE0}" type="slidenum">
              <a:rPr lang="en-US" smtClean="0"/>
              <a:t>28</a:t>
            </a:fld>
            <a:endParaRPr lang="en-US"/>
          </a:p>
        </p:txBody>
      </p:sp>
    </p:spTree>
    <p:extLst>
      <p:ext uri="{BB962C8B-B14F-4D97-AF65-F5344CB8AC3E}">
        <p14:creationId xmlns:p14="http://schemas.microsoft.com/office/powerpoint/2010/main" val="855550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58EBF8-A24A-497A-BE11-018292C05DE0}" type="slidenum">
              <a:rPr lang="en-US" smtClean="0"/>
              <a:t>29</a:t>
            </a:fld>
            <a:endParaRPr lang="en-US"/>
          </a:p>
        </p:txBody>
      </p:sp>
    </p:spTree>
    <p:extLst>
      <p:ext uri="{BB962C8B-B14F-4D97-AF65-F5344CB8AC3E}">
        <p14:creationId xmlns:p14="http://schemas.microsoft.com/office/powerpoint/2010/main" val="4164303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58EBF8-A24A-497A-BE11-018292C05DE0}" type="slidenum">
              <a:rPr lang="en-US" smtClean="0"/>
              <a:t>30</a:t>
            </a:fld>
            <a:endParaRPr lang="en-US"/>
          </a:p>
        </p:txBody>
      </p:sp>
    </p:spTree>
    <p:extLst>
      <p:ext uri="{BB962C8B-B14F-4D97-AF65-F5344CB8AC3E}">
        <p14:creationId xmlns:p14="http://schemas.microsoft.com/office/powerpoint/2010/main" val="7417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[Francisco] </a:t>
            </a:r>
          </a:p>
          <a:p>
            <a:endParaRPr lang="en-US">
              <a:cs typeface="Calibri"/>
            </a:endParaRPr>
          </a:p>
        </p:txBody>
      </p:sp>
      <p:sp>
        <p:nvSpPr>
          <p:cNvPr id="4" name="Slide Number Placeholder 3"/>
          <p:cNvSpPr>
            <a:spLocks noGrp="1"/>
          </p:cNvSpPr>
          <p:nvPr>
            <p:ph type="sldNum" sz="quarter" idx="5"/>
          </p:nvPr>
        </p:nvSpPr>
        <p:spPr/>
        <p:txBody>
          <a:bodyPr/>
          <a:lstStyle/>
          <a:p>
            <a:fld id="{7358EBF8-A24A-497A-BE11-018292C05DE0}" type="slidenum">
              <a:rPr lang="en-US"/>
              <a:t>3</a:t>
            </a:fld>
            <a:endParaRPr lang="en-US"/>
          </a:p>
        </p:txBody>
      </p:sp>
    </p:spTree>
    <p:extLst>
      <p:ext uri="{BB962C8B-B14F-4D97-AF65-F5344CB8AC3E}">
        <p14:creationId xmlns:p14="http://schemas.microsoft.com/office/powerpoint/2010/main" val="936574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58EBF8-A24A-497A-BE11-018292C05DE0}" type="slidenum">
              <a:rPr lang="en-US" smtClean="0"/>
              <a:t>7</a:t>
            </a:fld>
            <a:endParaRPr lang="en-US"/>
          </a:p>
        </p:txBody>
      </p:sp>
    </p:spTree>
    <p:extLst>
      <p:ext uri="{BB962C8B-B14F-4D97-AF65-F5344CB8AC3E}">
        <p14:creationId xmlns:p14="http://schemas.microsoft.com/office/powerpoint/2010/main" val="283205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58EBF8-A24A-497A-BE11-018292C05DE0}" type="slidenum">
              <a:rPr lang="en-US" smtClean="0"/>
              <a:t>8</a:t>
            </a:fld>
            <a:endParaRPr lang="en-US"/>
          </a:p>
        </p:txBody>
      </p:sp>
    </p:spTree>
    <p:extLst>
      <p:ext uri="{BB962C8B-B14F-4D97-AF65-F5344CB8AC3E}">
        <p14:creationId xmlns:p14="http://schemas.microsoft.com/office/powerpoint/2010/main" val="2998646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58EBF8-A24A-497A-BE11-018292C05DE0}" type="slidenum">
              <a:rPr lang="en-US" smtClean="0"/>
              <a:t>13</a:t>
            </a:fld>
            <a:endParaRPr lang="en-US"/>
          </a:p>
        </p:txBody>
      </p:sp>
    </p:spTree>
    <p:extLst>
      <p:ext uri="{BB962C8B-B14F-4D97-AF65-F5344CB8AC3E}">
        <p14:creationId xmlns:p14="http://schemas.microsoft.com/office/powerpoint/2010/main" val="327645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[Francisco]</a:t>
            </a:r>
          </a:p>
          <a:p>
            <a:endParaRPr lang="en-US">
              <a:cs typeface="Calibri"/>
            </a:endParaRPr>
          </a:p>
          <a:p>
            <a:r>
              <a:rPr lang="en-US">
                <a:cs typeface="Calibri"/>
              </a:rPr>
              <a:t>[pass to Megan]</a:t>
            </a:r>
          </a:p>
        </p:txBody>
      </p:sp>
      <p:sp>
        <p:nvSpPr>
          <p:cNvPr id="4" name="Slide Number Placeholder 3"/>
          <p:cNvSpPr>
            <a:spLocks noGrp="1"/>
          </p:cNvSpPr>
          <p:nvPr>
            <p:ph type="sldNum" sz="quarter" idx="5"/>
          </p:nvPr>
        </p:nvSpPr>
        <p:spPr/>
        <p:txBody>
          <a:bodyPr/>
          <a:lstStyle/>
          <a:p>
            <a:fld id="{7358EBF8-A24A-497A-BE11-018292C05DE0}" type="slidenum">
              <a:rPr lang="en-US" smtClean="0"/>
              <a:t>14</a:t>
            </a:fld>
            <a:endParaRPr lang="en-US"/>
          </a:p>
        </p:txBody>
      </p:sp>
    </p:spTree>
    <p:extLst>
      <p:ext uri="{BB962C8B-B14F-4D97-AF65-F5344CB8AC3E}">
        <p14:creationId xmlns:p14="http://schemas.microsoft.com/office/powerpoint/2010/main" val="3881725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[Megan]</a:t>
            </a:r>
          </a:p>
          <a:p>
            <a:endParaRPr lang="en-US">
              <a:cs typeface="Calibri"/>
            </a:endParaRPr>
          </a:p>
          <a:p>
            <a:r>
              <a:rPr lang="en-US">
                <a:cs typeface="Calibri"/>
              </a:rPr>
              <a:t>Once the interactive tool is established, we will be asking you to identify some key features. We will be going over these again at the next meeting, but wanted to send you away with some descriptions in advance so you can be mulling them over over the holidays!</a:t>
            </a:r>
          </a:p>
          <a:p>
            <a:endParaRPr lang="en-US">
              <a:cs typeface="Calibri"/>
            </a:endParaRPr>
          </a:p>
          <a:p>
            <a:r>
              <a:rPr lang="en-US">
                <a:cs typeface="Calibri"/>
              </a:rPr>
              <a:t>So first, we will be asking you to identify what we are calling "Town Centers". This may be a bit of a misnomer, because there can be more than one (or none) in a town, and they don't necessarily have to be in the center! What we are looking for are areas where you would like to see an integration of residential, commercial, employment, and civic uses. These areas will be pedestrian friendly activity hubs with inviting spaces and accessible streets that emphasize community character.</a:t>
            </a:r>
          </a:p>
          <a:p>
            <a:endParaRPr lang="en-US">
              <a:cs typeface="Calibri"/>
            </a:endParaRPr>
          </a:p>
          <a:p>
            <a:r>
              <a:rPr lang="en-US">
                <a:cs typeface="Calibri"/>
              </a:rPr>
              <a:t>Next, we will be looking for "Innovation Development Areas". These are areas where you would like to see industrial, commercial services, and/or commercial retail uses (or some mixture of these). The focus here is on areas for employment or business generating uses that tie our built environment to our region's economic development.</a:t>
            </a:r>
          </a:p>
        </p:txBody>
      </p:sp>
      <p:sp>
        <p:nvSpPr>
          <p:cNvPr id="4" name="Slide Number Placeholder 3"/>
          <p:cNvSpPr>
            <a:spLocks noGrp="1"/>
          </p:cNvSpPr>
          <p:nvPr>
            <p:ph type="sldNum" sz="quarter" idx="5"/>
          </p:nvPr>
        </p:nvSpPr>
        <p:spPr/>
        <p:txBody>
          <a:bodyPr/>
          <a:lstStyle/>
          <a:p>
            <a:fld id="{7358EBF8-A24A-497A-BE11-018292C05DE0}" type="slidenum">
              <a:rPr lang="en-US" smtClean="0"/>
              <a:t>15</a:t>
            </a:fld>
            <a:endParaRPr lang="en-US"/>
          </a:p>
        </p:txBody>
      </p:sp>
    </p:spTree>
    <p:extLst>
      <p:ext uri="{BB962C8B-B14F-4D97-AF65-F5344CB8AC3E}">
        <p14:creationId xmlns:p14="http://schemas.microsoft.com/office/powerpoint/2010/main" val="2854845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will also ask you to identify "Housing Opporutnity Areas". </a:t>
            </a:r>
          </a:p>
          <a:p>
            <a:r>
              <a:rPr lang="en-US">
                <a:cs typeface="Calibri"/>
              </a:rPr>
              <a:t>We heard from you at the last several workshops that our region needs more affordable housing. We also heard from you that we have a lot of attainable housing that a) doesn't qualify as statutorily affordable, and b) may not be the right fit for a diversity of residents (such as single person households, younger residents, older residents, or non-family households). </a:t>
            </a:r>
          </a:p>
          <a:p>
            <a:r>
              <a:rPr lang="en-US">
                <a:cs typeface="Calibri"/>
              </a:rPr>
              <a:t>This category is meant to encapsulate all of that. We are looking for areas to target a mixture of housing types that are suitable for households of various sizes and income levels. This could be apartments, condos, townhomes, duplexes, or even just single family homes on smaller lots. By planning for a diversity of housing types, we can create economically and socially diverse communities.</a:t>
            </a:r>
          </a:p>
          <a:p>
            <a:endParaRPr lang="en-US">
              <a:cs typeface="Calibri"/>
            </a:endParaRPr>
          </a:p>
          <a:p>
            <a:r>
              <a:rPr lang="en-US">
                <a:cs typeface="Calibri"/>
              </a:rPr>
              <a:t>There will also be an opportunity for you to identify areas for utility expansion. These may be areas for extended sewer, public water, gas, internet, cellular, or fiber optics. Of course, we recognize that these areas will likely overlap  - if you identify an area for Innovation Development or Housing Opportunity that does not already have necessary utilities, you are essentially identifying that as a utility expansion area. However, we will include this as a stand alone option for your consideration as well.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358EBF8-A24A-497A-BE11-018292C05DE0}" type="slidenum">
              <a:rPr lang="en-US" smtClean="0"/>
              <a:t>16</a:t>
            </a:fld>
            <a:endParaRPr lang="en-US"/>
          </a:p>
        </p:txBody>
      </p:sp>
    </p:spTree>
    <p:extLst>
      <p:ext uri="{BB962C8B-B14F-4D97-AF65-F5344CB8AC3E}">
        <p14:creationId xmlns:p14="http://schemas.microsoft.com/office/powerpoint/2010/main" val="3308334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70BC6-EC02-4F82-B613-88D610A4B2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9D316E-8ECB-4F88-9996-96BACA7938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D4F5DE-50C7-4DC2-BE45-2CF3934B7065}"/>
              </a:ext>
            </a:extLst>
          </p:cNvPr>
          <p:cNvSpPr>
            <a:spLocks noGrp="1"/>
          </p:cNvSpPr>
          <p:nvPr>
            <p:ph type="dt" sz="half" idx="10"/>
          </p:nvPr>
        </p:nvSpPr>
        <p:spPr/>
        <p:txBody>
          <a:bodyPr/>
          <a:lstStyle/>
          <a:p>
            <a:fld id="{20B2EF9C-3BED-4B3A-A138-33B049C6A1E1}" type="datetimeFigureOut">
              <a:rPr lang="en-US" smtClean="0"/>
              <a:t>12/22/2020</a:t>
            </a:fld>
            <a:endParaRPr lang="en-US"/>
          </a:p>
        </p:txBody>
      </p:sp>
      <p:sp>
        <p:nvSpPr>
          <p:cNvPr id="5" name="Footer Placeholder 4">
            <a:extLst>
              <a:ext uri="{FF2B5EF4-FFF2-40B4-BE49-F238E27FC236}">
                <a16:creationId xmlns:a16="http://schemas.microsoft.com/office/drawing/2014/main" id="{C4AAFF06-FA3B-4B1D-947C-E0051984DD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41147B-685B-4FF9-9A60-C6D0F0C54DEA}"/>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3582312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E106-A385-4DED-B598-8FA9EF3468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BFF99F-2381-4AFF-B80F-388D4135E9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F7E5F8-32C2-493D-86A0-3C0C7F3C718E}"/>
              </a:ext>
            </a:extLst>
          </p:cNvPr>
          <p:cNvSpPr>
            <a:spLocks noGrp="1"/>
          </p:cNvSpPr>
          <p:nvPr>
            <p:ph type="dt" sz="half" idx="10"/>
          </p:nvPr>
        </p:nvSpPr>
        <p:spPr/>
        <p:txBody>
          <a:bodyPr/>
          <a:lstStyle/>
          <a:p>
            <a:fld id="{20B2EF9C-3BED-4B3A-A138-33B049C6A1E1}" type="datetimeFigureOut">
              <a:rPr lang="en-US" smtClean="0"/>
              <a:t>12/22/2020</a:t>
            </a:fld>
            <a:endParaRPr lang="en-US"/>
          </a:p>
        </p:txBody>
      </p:sp>
      <p:sp>
        <p:nvSpPr>
          <p:cNvPr id="5" name="Footer Placeholder 4">
            <a:extLst>
              <a:ext uri="{FF2B5EF4-FFF2-40B4-BE49-F238E27FC236}">
                <a16:creationId xmlns:a16="http://schemas.microsoft.com/office/drawing/2014/main" id="{0E75BC27-672F-4EF7-8104-FD2AF079B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B6C96D-6F0F-4D50-BD34-149D45C5EC1E}"/>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347600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2BA71A-EE96-4846-953D-A7896302E7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6C1AD8-3359-490E-989B-19A2794C8B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98AD8E-6053-4D69-AA1F-DDBC2163C7CB}"/>
              </a:ext>
            </a:extLst>
          </p:cNvPr>
          <p:cNvSpPr>
            <a:spLocks noGrp="1"/>
          </p:cNvSpPr>
          <p:nvPr>
            <p:ph type="dt" sz="half" idx="10"/>
          </p:nvPr>
        </p:nvSpPr>
        <p:spPr/>
        <p:txBody>
          <a:bodyPr/>
          <a:lstStyle/>
          <a:p>
            <a:fld id="{20B2EF9C-3BED-4B3A-A138-33B049C6A1E1}" type="datetimeFigureOut">
              <a:rPr lang="en-US" smtClean="0"/>
              <a:t>12/22/2020</a:t>
            </a:fld>
            <a:endParaRPr lang="en-US"/>
          </a:p>
        </p:txBody>
      </p:sp>
      <p:sp>
        <p:nvSpPr>
          <p:cNvPr id="5" name="Footer Placeholder 4">
            <a:extLst>
              <a:ext uri="{FF2B5EF4-FFF2-40B4-BE49-F238E27FC236}">
                <a16:creationId xmlns:a16="http://schemas.microsoft.com/office/drawing/2014/main" id="{0BD6554E-849E-4190-9D0B-4385D44FF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86AE5-FBB1-428F-9E8C-2C1007A7058F}"/>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2786209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8A61A-01A3-4904-8C73-CAFB8D3441B5}"/>
              </a:ext>
            </a:extLst>
          </p:cNvPr>
          <p:cNvSpPr>
            <a:spLocks noGrp="1"/>
          </p:cNvSpPr>
          <p:nvPr>
            <p:ph type="title"/>
          </p:nvPr>
        </p:nvSpPr>
        <p:spPr/>
        <p:txBody>
          <a:bodyPr/>
          <a:lstStyle>
            <a:lvl1pPr>
              <a:defRPr b="1">
                <a:latin typeface="Swis721 BT"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3CA4C57-0C32-4F9F-B27E-39E872C87D88}"/>
              </a:ext>
            </a:extLst>
          </p:cNvPr>
          <p:cNvSpPr>
            <a:spLocks noGrp="1"/>
          </p:cNvSpPr>
          <p:nvPr>
            <p:ph idx="1" hasCustomPrompt="1"/>
          </p:nvPr>
        </p:nvSpPr>
        <p:spPr/>
        <p:txBody>
          <a:bodyPr/>
          <a:lstStyle/>
          <a:p>
            <a:pPr marL="0" indent="0">
              <a:buNone/>
            </a:pPr>
            <a:r>
              <a:rPr lang="en-US" b="1">
                <a:solidFill>
                  <a:srgbClr val="CC0099"/>
                </a:solidFill>
                <a:ea typeface="Roboto Cn" pitchFamily="2" charset="0"/>
              </a:rPr>
              <a:t>Introduction</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BC29BB-65B8-4B72-9363-EA29BC138F8E}"/>
              </a:ext>
            </a:extLst>
          </p:cNvPr>
          <p:cNvSpPr>
            <a:spLocks noGrp="1"/>
          </p:cNvSpPr>
          <p:nvPr>
            <p:ph type="dt" sz="half" idx="10"/>
          </p:nvPr>
        </p:nvSpPr>
        <p:spPr/>
        <p:txBody>
          <a:bodyPr/>
          <a:lstStyle/>
          <a:p>
            <a:fld id="{20B2EF9C-3BED-4B3A-A138-33B049C6A1E1}" type="datetimeFigureOut">
              <a:rPr lang="en-US" smtClean="0"/>
              <a:t>12/22/2020</a:t>
            </a:fld>
            <a:endParaRPr lang="en-US"/>
          </a:p>
        </p:txBody>
      </p:sp>
      <p:sp>
        <p:nvSpPr>
          <p:cNvPr id="5" name="Footer Placeholder 4">
            <a:extLst>
              <a:ext uri="{FF2B5EF4-FFF2-40B4-BE49-F238E27FC236}">
                <a16:creationId xmlns:a16="http://schemas.microsoft.com/office/drawing/2014/main" id="{A0611A18-B7A7-4962-B3C5-18034B691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FD10A-2D7C-46B6-86BC-C98CF1F4AD3F}"/>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358725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2EC70-93D9-4A26-BBD4-8A81A8779C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752F24-3BC5-4C5A-AA1D-D7480093B8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2F6B00-A267-4305-BF8C-217E28F23E29}"/>
              </a:ext>
            </a:extLst>
          </p:cNvPr>
          <p:cNvSpPr>
            <a:spLocks noGrp="1"/>
          </p:cNvSpPr>
          <p:nvPr>
            <p:ph type="dt" sz="half" idx="10"/>
          </p:nvPr>
        </p:nvSpPr>
        <p:spPr/>
        <p:txBody>
          <a:bodyPr/>
          <a:lstStyle/>
          <a:p>
            <a:fld id="{20B2EF9C-3BED-4B3A-A138-33B049C6A1E1}" type="datetimeFigureOut">
              <a:rPr lang="en-US" smtClean="0"/>
              <a:t>12/22/2020</a:t>
            </a:fld>
            <a:endParaRPr lang="en-US"/>
          </a:p>
        </p:txBody>
      </p:sp>
      <p:sp>
        <p:nvSpPr>
          <p:cNvPr id="5" name="Footer Placeholder 4">
            <a:extLst>
              <a:ext uri="{FF2B5EF4-FFF2-40B4-BE49-F238E27FC236}">
                <a16:creationId xmlns:a16="http://schemas.microsoft.com/office/drawing/2014/main" id="{BDA19E9C-7DDB-4356-B911-9FD16FF61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118ED-516B-4FB6-91F3-406FE95F2AF0}"/>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21022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22F81-B703-44E7-BC43-8078A94A72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E48349-8FD6-43F4-B5A8-E8FA813964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A9FD56-C23C-4FDC-AE9F-B5F222CD93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307909-8646-48F3-96CF-764057DB8404}"/>
              </a:ext>
            </a:extLst>
          </p:cNvPr>
          <p:cNvSpPr>
            <a:spLocks noGrp="1"/>
          </p:cNvSpPr>
          <p:nvPr>
            <p:ph type="dt" sz="half" idx="10"/>
          </p:nvPr>
        </p:nvSpPr>
        <p:spPr/>
        <p:txBody>
          <a:bodyPr/>
          <a:lstStyle/>
          <a:p>
            <a:fld id="{20B2EF9C-3BED-4B3A-A138-33B049C6A1E1}" type="datetimeFigureOut">
              <a:rPr lang="en-US" smtClean="0"/>
              <a:t>12/22/2020</a:t>
            </a:fld>
            <a:endParaRPr lang="en-US"/>
          </a:p>
        </p:txBody>
      </p:sp>
      <p:sp>
        <p:nvSpPr>
          <p:cNvPr id="6" name="Footer Placeholder 5">
            <a:extLst>
              <a:ext uri="{FF2B5EF4-FFF2-40B4-BE49-F238E27FC236}">
                <a16:creationId xmlns:a16="http://schemas.microsoft.com/office/drawing/2014/main" id="{D7C11EE9-A0E9-4D48-98E2-75AE25A72D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77E221-6884-4629-A698-EBE73AE671FA}"/>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3982854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246E2-B4D8-48A9-AD30-F01F38137E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B66A3B-C5D2-464F-9CCB-9E2D832BFB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C2554-6097-444D-9C2B-9C960B9713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1C72F6-6A68-476B-A970-3FED3192AA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6763C4-3C94-48E1-853F-7EF2903DBA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63A8FC-526F-4F46-94AE-F6EEB368C279}"/>
              </a:ext>
            </a:extLst>
          </p:cNvPr>
          <p:cNvSpPr>
            <a:spLocks noGrp="1"/>
          </p:cNvSpPr>
          <p:nvPr>
            <p:ph type="dt" sz="half" idx="10"/>
          </p:nvPr>
        </p:nvSpPr>
        <p:spPr/>
        <p:txBody>
          <a:bodyPr/>
          <a:lstStyle/>
          <a:p>
            <a:fld id="{20B2EF9C-3BED-4B3A-A138-33B049C6A1E1}" type="datetimeFigureOut">
              <a:rPr lang="en-US" smtClean="0"/>
              <a:t>12/22/2020</a:t>
            </a:fld>
            <a:endParaRPr lang="en-US"/>
          </a:p>
        </p:txBody>
      </p:sp>
      <p:sp>
        <p:nvSpPr>
          <p:cNvPr id="8" name="Footer Placeholder 7">
            <a:extLst>
              <a:ext uri="{FF2B5EF4-FFF2-40B4-BE49-F238E27FC236}">
                <a16:creationId xmlns:a16="http://schemas.microsoft.com/office/drawing/2014/main" id="{09CC0536-72DB-462A-9A6D-04941D453A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8F89BE-7D38-46FD-ACF0-C092C296B44C}"/>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97252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0FC0-2381-4FBF-874B-F4C1DFA315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53085C-3A61-4302-9D46-2E7F3D98A4D2}"/>
              </a:ext>
            </a:extLst>
          </p:cNvPr>
          <p:cNvSpPr>
            <a:spLocks noGrp="1"/>
          </p:cNvSpPr>
          <p:nvPr>
            <p:ph type="dt" sz="half" idx="10"/>
          </p:nvPr>
        </p:nvSpPr>
        <p:spPr/>
        <p:txBody>
          <a:bodyPr/>
          <a:lstStyle/>
          <a:p>
            <a:fld id="{20B2EF9C-3BED-4B3A-A138-33B049C6A1E1}" type="datetimeFigureOut">
              <a:rPr lang="en-US" smtClean="0"/>
              <a:t>12/22/2020</a:t>
            </a:fld>
            <a:endParaRPr lang="en-US"/>
          </a:p>
        </p:txBody>
      </p:sp>
      <p:sp>
        <p:nvSpPr>
          <p:cNvPr id="4" name="Footer Placeholder 3">
            <a:extLst>
              <a:ext uri="{FF2B5EF4-FFF2-40B4-BE49-F238E27FC236}">
                <a16:creationId xmlns:a16="http://schemas.microsoft.com/office/drawing/2014/main" id="{6E363E01-F4BD-446E-9E0F-DE04614A3A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7888FF-8C60-4884-967D-FED6CB3368C9}"/>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3924253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B13DA2-AA75-498B-BD07-A851A61BE670}"/>
              </a:ext>
            </a:extLst>
          </p:cNvPr>
          <p:cNvSpPr>
            <a:spLocks noGrp="1"/>
          </p:cNvSpPr>
          <p:nvPr>
            <p:ph type="dt" sz="half" idx="10"/>
          </p:nvPr>
        </p:nvSpPr>
        <p:spPr/>
        <p:txBody>
          <a:bodyPr/>
          <a:lstStyle/>
          <a:p>
            <a:fld id="{20B2EF9C-3BED-4B3A-A138-33B049C6A1E1}" type="datetimeFigureOut">
              <a:rPr lang="en-US" smtClean="0"/>
              <a:t>12/22/2020</a:t>
            </a:fld>
            <a:endParaRPr lang="en-US"/>
          </a:p>
        </p:txBody>
      </p:sp>
      <p:sp>
        <p:nvSpPr>
          <p:cNvPr id="3" name="Footer Placeholder 2">
            <a:extLst>
              <a:ext uri="{FF2B5EF4-FFF2-40B4-BE49-F238E27FC236}">
                <a16:creationId xmlns:a16="http://schemas.microsoft.com/office/drawing/2014/main" id="{3D569560-7D2A-4537-847F-E4A25C3407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3AB063-DE41-49A0-A41B-55CF9106B3EC}"/>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33897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8E1D-3AFF-476A-940E-1DEB8E005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9D67C7-72FA-456E-94C4-C8D4F791FE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DAEB19-0024-4188-8E20-42247D573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3DB87F-617E-40CC-A258-77A510D30AD8}"/>
              </a:ext>
            </a:extLst>
          </p:cNvPr>
          <p:cNvSpPr>
            <a:spLocks noGrp="1"/>
          </p:cNvSpPr>
          <p:nvPr>
            <p:ph type="dt" sz="half" idx="10"/>
          </p:nvPr>
        </p:nvSpPr>
        <p:spPr/>
        <p:txBody>
          <a:bodyPr/>
          <a:lstStyle/>
          <a:p>
            <a:fld id="{20B2EF9C-3BED-4B3A-A138-33B049C6A1E1}" type="datetimeFigureOut">
              <a:rPr lang="en-US" smtClean="0"/>
              <a:t>12/22/2020</a:t>
            </a:fld>
            <a:endParaRPr lang="en-US"/>
          </a:p>
        </p:txBody>
      </p:sp>
      <p:sp>
        <p:nvSpPr>
          <p:cNvPr id="6" name="Footer Placeholder 5">
            <a:extLst>
              <a:ext uri="{FF2B5EF4-FFF2-40B4-BE49-F238E27FC236}">
                <a16:creationId xmlns:a16="http://schemas.microsoft.com/office/drawing/2014/main" id="{23BA47DA-F801-49D5-8ABC-3620A2EE2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9E779-75C2-4A43-8B33-FCAFFC052617}"/>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2525015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709DF-1583-46CC-ADB1-BEA538BBB0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DBA4B3-4157-4DC1-83EE-BA153DC43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F9AF68-DAF2-40EB-8A81-5F2397F628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96D0D-1566-480E-90A1-CDA8ED0CED1D}"/>
              </a:ext>
            </a:extLst>
          </p:cNvPr>
          <p:cNvSpPr>
            <a:spLocks noGrp="1"/>
          </p:cNvSpPr>
          <p:nvPr>
            <p:ph type="dt" sz="half" idx="10"/>
          </p:nvPr>
        </p:nvSpPr>
        <p:spPr/>
        <p:txBody>
          <a:bodyPr/>
          <a:lstStyle/>
          <a:p>
            <a:fld id="{20B2EF9C-3BED-4B3A-A138-33B049C6A1E1}" type="datetimeFigureOut">
              <a:rPr lang="en-US" smtClean="0"/>
              <a:t>12/22/2020</a:t>
            </a:fld>
            <a:endParaRPr lang="en-US"/>
          </a:p>
        </p:txBody>
      </p:sp>
      <p:sp>
        <p:nvSpPr>
          <p:cNvPr id="6" name="Footer Placeholder 5">
            <a:extLst>
              <a:ext uri="{FF2B5EF4-FFF2-40B4-BE49-F238E27FC236}">
                <a16:creationId xmlns:a16="http://schemas.microsoft.com/office/drawing/2014/main" id="{B827B5DD-8E7B-4DC9-B85E-219CE68112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C6454B-6301-4D40-A80E-02525EC5D855}"/>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2928028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6086DA-C4A8-44A4-878B-6C03DE784E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0" indent="0">
              <a:buNone/>
            </a:pPr>
            <a:r>
              <a:rPr lang="en-US" b="1">
                <a:solidFill>
                  <a:srgbClr val="CC0099"/>
                </a:solidFill>
                <a:ea typeface="Roboto Cn" pitchFamily="2" charset="0"/>
              </a:rPr>
              <a:t>Introduction</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1961E9-ACFB-4C09-B42D-7D1FC7956B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2EF9C-3BED-4B3A-A138-33B049C6A1E1}" type="datetimeFigureOut">
              <a:rPr lang="en-US" smtClean="0"/>
              <a:t>12/22/2020</a:t>
            </a:fld>
            <a:endParaRPr lang="en-US"/>
          </a:p>
        </p:txBody>
      </p:sp>
      <p:sp>
        <p:nvSpPr>
          <p:cNvPr id="5" name="Footer Placeholder 4">
            <a:extLst>
              <a:ext uri="{FF2B5EF4-FFF2-40B4-BE49-F238E27FC236}">
                <a16:creationId xmlns:a16="http://schemas.microsoft.com/office/drawing/2014/main" id="{0FC24DFC-3884-4B4D-B2F0-55933F541D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3D31A6-BCB1-4C94-92AB-69CC63486F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5F48C-DDFD-4B82-B52C-0A66014213A9}" type="slidenum">
              <a:rPr lang="en-US" smtClean="0"/>
              <a:t>‹#›</a:t>
            </a:fld>
            <a:endParaRPr lang="en-US"/>
          </a:p>
        </p:txBody>
      </p:sp>
      <p:sp>
        <p:nvSpPr>
          <p:cNvPr id="7" name="Rectangle 6">
            <a:extLst>
              <a:ext uri="{FF2B5EF4-FFF2-40B4-BE49-F238E27FC236}">
                <a16:creationId xmlns:a16="http://schemas.microsoft.com/office/drawing/2014/main" id="{B17308F6-D878-4618-9F2E-4A072FF41776}"/>
              </a:ext>
            </a:extLst>
          </p:cNvPr>
          <p:cNvSpPr/>
          <p:nvPr userDrawn="1"/>
        </p:nvSpPr>
        <p:spPr>
          <a:xfrm>
            <a:off x="0" y="0"/>
            <a:ext cx="12192000" cy="1089061"/>
          </a:xfrm>
          <a:prstGeom prst="rect">
            <a:avLst/>
          </a:prstGeom>
          <a:solidFill>
            <a:srgbClr val="359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C4A2F5-C1F5-41CE-B27B-7C11B88AF702}"/>
              </a:ext>
            </a:extLst>
          </p:cNvPr>
          <p:cNvSpPr>
            <a:spLocks noGrp="1"/>
          </p:cNvSpPr>
          <p:nvPr>
            <p:ph type="title"/>
          </p:nvPr>
        </p:nvSpPr>
        <p:spPr>
          <a:xfrm>
            <a:off x="838200" y="265113"/>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05206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mailto:EastHaddamRPC@gmail.com" TargetMode="External"/><Relationship Id="rId13" Type="http://schemas.openxmlformats.org/officeDocument/2006/relationships/hyperlink" Target="mailto:LymeRPC@gmail.com" TargetMode="External"/><Relationship Id="rId18" Type="http://schemas.openxmlformats.org/officeDocument/2006/relationships/hyperlink" Target="mailto:PortlandRPC1@gmail.com" TargetMode="External"/><Relationship Id="rId3" Type="http://schemas.openxmlformats.org/officeDocument/2006/relationships/hyperlink" Target="mailto:ChesterRPC@gmail.com" TargetMode="External"/><Relationship Id="rId7" Type="http://schemas.openxmlformats.org/officeDocument/2006/relationships/hyperlink" Target="mailto:DurhamRPC@gmail.com" TargetMode="External"/><Relationship Id="rId12" Type="http://schemas.openxmlformats.org/officeDocument/2006/relationships/hyperlink" Target="mailto:KillingworthRPC@gmail.com" TargetMode="External"/><Relationship Id="rId17" Type="http://schemas.openxmlformats.org/officeDocument/2006/relationships/hyperlink" Target="mailto:OldSaybrookRPC@gmail.com" TargetMode="External"/><Relationship Id="rId2" Type="http://schemas.openxmlformats.org/officeDocument/2006/relationships/notesSlide" Target="../notesSlides/notesSlide16.xml"/><Relationship Id="rId16" Type="http://schemas.openxmlformats.org/officeDocument/2006/relationships/hyperlink" Target="mailto:OldLymeRPC@gmail.com" TargetMode="External"/><Relationship Id="rId20" Type="http://schemas.openxmlformats.org/officeDocument/2006/relationships/hyperlink" Target="mailto:MJouflas@Rivercog.org" TargetMode="External"/><Relationship Id="rId1" Type="http://schemas.openxmlformats.org/officeDocument/2006/relationships/slideLayout" Target="../slideLayouts/slideLayout4.xml"/><Relationship Id="rId6" Type="http://schemas.openxmlformats.org/officeDocument/2006/relationships/hyperlink" Target="mailto:DeepRiverRPC@gmail.com" TargetMode="External"/><Relationship Id="rId11" Type="http://schemas.openxmlformats.org/officeDocument/2006/relationships/hyperlink" Target="mailto:HaddamRPC@gmail.com" TargetMode="External"/><Relationship Id="rId5" Type="http://schemas.openxmlformats.org/officeDocument/2006/relationships/hyperlink" Target="mailto:CromwellRPC@gmail.com" TargetMode="External"/><Relationship Id="rId15" Type="http://schemas.openxmlformats.org/officeDocument/2006/relationships/hyperlink" Target="mailto:MiddletownRPC@gmail.com" TargetMode="External"/><Relationship Id="rId10" Type="http://schemas.openxmlformats.org/officeDocument/2006/relationships/hyperlink" Target="mailto:EssexRPC@gmail.com" TargetMode="External"/><Relationship Id="rId19" Type="http://schemas.openxmlformats.org/officeDocument/2006/relationships/hyperlink" Target="mailto:WestbrookRPC1@gmail.com" TargetMode="External"/><Relationship Id="rId4" Type="http://schemas.openxmlformats.org/officeDocument/2006/relationships/hyperlink" Target="mailto:ClintonRPC@gmail.com" TargetMode="External"/><Relationship Id="rId9" Type="http://schemas.openxmlformats.org/officeDocument/2006/relationships/hyperlink" Target="mailto:EastHamptonRPC@gmail.com" TargetMode="External"/><Relationship Id="rId14" Type="http://schemas.openxmlformats.org/officeDocument/2006/relationships/hyperlink" Target="mailto:MiddlefieldRPC@gmail.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FFCAC6E0-54F3-4563-A5DE-CF48B54DD71A}"/>
              </a:ext>
            </a:extLst>
          </p:cNvPr>
          <p:cNvPicPr>
            <a:picLocks noChangeAspect="1"/>
          </p:cNvPicPr>
          <p:nvPr/>
        </p:nvPicPr>
        <p:blipFill rotWithShape="1">
          <a:blip r:embed="rId3">
            <a:extLst>
              <a:ext uri="{28A0092B-C50C-407E-A947-70E740481C1C}">
                <a14:useLocalDpi xmlns:a14="http://schemas.microsoft.com/office/drawing/2010/main" val="0"/>
              </a:ext>
            </a:extLst>
          </a:blip>
          <a:srcRect b="69358"/>
          <a:stretch/>
        </p:blipFill>
        <p:spPr>
          <a:xfrm>
            <a:off x="0" y="632"/>
            <a:ext cx="12192000" cy="2101013"/>
          </a:xfrm>
          <a:prstGeom prst="rect">
            <a:avLst/>
          </a:prstGeom>
        </p:spPr>
      </p:pic>
      <p:sp>
        <p:nvSpPr>
          <p:cNvPr id="3" name="Content Placeholder 2">
            <a:extLst>
              <a:ext uri="{FF2B5EF4-FFF2-40B4-BE49-F238E27FC236}">
                <a16:creationId xmlns:a16="http://schemas.microsoft.com/office/drawing/2014/main" id="{02DC5444-D5C8-423A-9C82-5C65542165A2}"/>
              </a:ext>
            </a:extLst>
          </p:cNvPr>
          <p:cNvSpPr txBox="1">
            <a:spLocks/>
          </p:cNvSpPr>
          <p:nvPr/>
        </p:nvSpPr>
        <p:spPr>
          <a:xfrm>
            <a:off x="3821175" y="2502146"/>
            <a:ext cx="4790613" cy="3154886"/>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Roboto" pitchFamily="2" charset="0"/>
                <a:ea typeface="Roboto"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Roboto" pitchFamily="2" charset="0"/>
                <a:ea typeface="Roboto"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pitchFamily="2" charset="0"/>
                <a:ea typeface="Roboto"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pitchFamily="2" charset="0"/>
                <a:ea typeface="Roboto"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pitchFamily="2" charset="0"/>
                <a:ea typeface="Roboto"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a:solidFill>
                  <a:srgbClr val="CC0099"/>
                </a:solidFill>
                <a:latin typeface="Arial"/>
                <a:ea typeface="Roboto Cn" pitchFamily="2" charset="0"/>
                <a:cs typeface="Arial"/>
              </a:rPr>
              <a:t>Workshop Three</a:t>
            </a:r>
          </a:p>
          <a:p>
            <a:r>
              <a:rPr lang="en-US" sz="4000" b="1">
                <a:solidFill>
                  <a:srgbClr val="CC0099"/>
                </a:solidFill>
                <a:latin typeface="Arial"/>
                <a:ea typeface="Roboto Cn" pitchFamily="2" charset="0"/>
                <a:cs typeface="Arial"/>
              </a:rPr>
              <a:t>Part A</a:t>
            </a:r>
          </a:p>
          <a:p>
            <a:r>
              <a:rPr lang="en-US" sz="3600" b="1">
                <a:solidFill>
                  <a:schemeClr val="tx1">
                    <a:lumMod val="75000"/>
                    <a:lumOff val="25000"/>
                  </a:schemeClr>
                </a:solidFill>
                <a:latin typeface="Arial"/>
                <a:ea typeface="Roboto Cn" pitchFamily="2" charset="0"/>
                <a:cs typeface="Arial"/>
              </a:rPr>
              <a:t>Future Land Use Planning</a:t>
            </a:r>
          </a:p>
          <a:p>
            <a:r>
              <a:rPr lang="en-US" sz="3600" b="1">
                <a:solidFill>
                  <a:schemeClr val="tx1">
                    <a:lumMod val="75000"/>
                    <a:lumOff val="25000"/>
                  </a:schemeClr>
                </a:solidFill>
                <a:latin typeface="Arial"/>
                <a:ea typeface="Roboto Cn" pitchFamily="2" charset="0"/>
                <a:cs typeface="Arial"/>
              </a:rPr>
              <a:t>12/21/20</a:t>
            </a:r>
            <a:endParaRPr lang="en-US" sz="3600">
              <a:solidFill>
                <a:schemeClr val="tx1">
                  <a:lumMod val="75000"/>
                  <a:lumOff val="25000"/>
                </a:schemeClr>
              </a:solidFill>
              <a:latin typeface="Arial"/>
              <a:ea typeface="Roboto Cn" pitchFamily="2" charset="0"/>
              <a:cs typeface="Arial"/>
            </a:endParaRPr>
          </a:p>
        </p:txBody>
      </p:sp>
    </p:spTree>
    <p:extLst>
      <p:ext uri="{BB962C8B-B14F-4D97-AF65-F5344CB8AC3E}">
        <p14:creationId xmlns:p14="http://schemas.microsoft.com/office/powerpoint/2010/main" val="1055899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2DE0-3E1B-42D8-A2CF-8F8B80B48431}"/>
              </a:ext>
            </a:extLst>
          </p:cNvPr>
          <p:cNvSpPr>
            <a:spLocks noGrp="1"/>
          </p:cNvSpPr>
          <p:nvPr>
            <p:ph type="title"/>
          </p:nvPr>
        </p:nvSpPr>
        <p:spPr/>
        <p:txBody>
          <a:bodyPr/>
          <a:lstStyle/>
          <a:p>
            <a:r>
              <a:rPr lang="en-US"/>
              <a:t>FUTURE LAND USE MAP EXAMPLE</a:t>
            </a:r>
          </a:p>
        </p:txBody>
      </p:sp>
      <p:pic>
        <p:nvPicPr>
          <p:cNvPr id="5" name="Content Placeholder 4" descr="Map&#10;&#10;Description automatically generated">
            <a:extLst>
              <a:ext uri="{FF2B5EF4-FFF2-40B4-BE49-F238E27FC236}">
                <a16:creationId xmlns:a16="http://schemas.microsoft.com/office/drawing/2014/main" id="{C181EAA6-960A-493C-A88E-F5085ABE11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21061" y="1214347"/>
            <a:ext cx="4232739" cy="5643653"/>
          </a:xfrm>
        </p:spPr>
      </p:pic>
      <p:sp>
        <p:nvSpPr>
          <p:cNvPr id="6" name="Content Placeholder 2">
            <a:extLst>
              <a:ext uri="{FF2B5EF4-FFF2-40B4-BE49-F238E27FC236}">
                <a16:creationId xmlns:a16="http://schemas.microsoft.com/office/drawing/2014/main" id="{D40A829D-320F-41A4-A950-F3CF54C2FF41}"/>
              </a:ext>
            </a:extLst>
          </p:cNvPr>
          <p:cNvSpPr txBox="1">
            <a:spLocks/>
          </p:cNvSpPr>
          <p:nvPr/>
        </p:nvSpPr>
        <p:spPr>
          <a:xfrm>
            <a:off x="838200" y="1825625"/>
            <a:ext cx="415800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CC0099"/>
                </a:solidFill>
                <a:ea typeface="Roboto Cn" pitchFamily="2" charset="0"/>
              </a:rPr>
              <a:t>Future Land Use Maps are often oriented along corridors.</a:t>
            </a:r>
          </a:p>
          <a:p>
            <a:r>
              <a:rPr lang="en-US" sz="2400" b="1">
                <a:ea typeface="Roboto Cn" pitchFamily="2" charset="0"/>
              </a:rPr>
              <a:t>This example from a Texas community reveals the transportation and corridor focus of growth in that region.</a:t>
            </a:r>
          </a:p>
          <a:p>
            <a:r>
              <a:rPr lang="en-US" sz="2400" b="1">
                <a:ea typeface="Roboto Cn" pitchFamily="2" charset="0"/>
              </a:rPr>
              <a:t>The RiverCOG region is oriented along a natural corridor (the CT River)</a:t>
            </a:r>
          </a:p>
          <a:p>
            <a:pPr marL="0" indent="0">
              <a:buFont typeface="Arial" panose="020B0604020202020204" pitchFamily="34" charset="0"/>
              <a:buNone/>
            </a:pPr>
            <a:endParaRPr lang="en-US" b="1">
              <a:solidFill>
                <a:srgbClr val="CC0099"/>
              </a:solidFill>
              <a:ea typeface="Roboto Cn" pitchFamily="2" charset="0"/>
            </a:endParaRPr>
          </a:p>
          <a:p>
            <a:endParaRPr lang="en-US"/>
          </a:p>
        </p:txBody>
      </p:sp>
      <p:pic>
        <p:nvPicPr>
          <p:cNvPr id="7" name="Content Placeholder 4" descr="Map&#10;&#10;Description automatically generated">
            <a:extLst>
              <a:ext uri="{FF2B5EF4-FFF2-40B4-BE49-F238E27FC236}">
                <a16:creationId xmlns:a16="http://schemas.microsoft.com/office/drawing/2014/main" id="{0C782E02-8F26-41EE-B07B-592136795E48}"/>
              </a:ext>
            </a:extLst>
          </p:cNvPr>
          <p:cNvPicPr>
            <a:picLocks noChangeAspect="1"/>
          </p:cNvPicPr>
          <p:nvPr/>
        </p:nvPicPr>
        <p:blipFill rotWithShape="1">
          <a:blip r:embed="rId2">
            <a:extLst>
              <a:ext uri="{28A0092B-C50C-407E-A947-70E740481C1C}">
                <a14:useLocalDpi xmlns:a14="http://schemas.microsoft.com/office/drawing/2010/main" val="0"/>
              </a:ext>
            </a:extLst>
          </a:blip>
          <a:srcRect l="80940" b="52025"/>
          <a:stretch/>
        </p:blipFill>
        <p:spPr>
          <a:xfrm>
            <a:off x="5374881" y="1311563"/>
            <a:ext cx="1606453" cy="53913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1161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2DE0-3E1B-42D8-A2CF-8F8B80B48431}"/>
              </a:ext>
            </a:extLst>
          </p:cNvPr>
          <p:cNvSpPr>
            <a:spLocks noGrp="1"/>
          </p:cNvSpPr>
          <p:nvPr>
            <p:ph type="title"/>
          </p:nvPr>
        </p:nvSpPr>
        <p:spPr/>
        <p:txBody>
          <a:bodyPr/>
          <a:lstStyle/>
          <a:p>
            <a:r>
              <a:rPr lang="en-US"/>
              <a:t>FUTURE LAND USE MAP EXAMPLE</a:t>
            </a:r>
          </a:p>
        </p:txBody>
      </p:sp>
      <p:sp>
        <p:nvSpPr>
          <p:cNvPr id="6" name="Content Placeholder 2">
            <a:extLst>
              <a:ext uri="{FF2B5EF4-FFF2-40B4-BE49-F238E27FC236}">
                <a16:creationId xmlns:a16="http://schemas.microsoft.com/office/drawing/2014/main" id="{D40A829D-320F-41A4-A950-F3CF54C2FF41}"/>
              </a:ext>
            </a:extLst>
          </p:cNvPr>
          <p:cNvSpPr txBox="1">
            <a:spLocks/>
          </p:cNvSpPr>
          <p:nvPr/>
        </p:nvSpPr>
        <p:spPr>
          <a:xfrm>
            <a:off x="838199" y="1825625"/>
            <a:ext cx="509154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CC0099"/>
                </a:solidFill>
                <a:ea typeface="Roboto Cn" pitchFamily="2" charset="0"/>
              </a:rPr>
              <a:t>Future Land Use Maps can be conceptual and approximate in geography.</a:t>
            </a:r>
          </a:p>
          <a:p>
            <a:r>
              <a:rPr lang="en-US" sz="2400" b="1">
                <a:ea typeface="Roboto Cn" pitchFamily="2" charset="0"/>
              </a:rPr>
              <a:t>This example from Camden, NJ takes a “broad brush” approach</a:t>
            </a:r>
          </a:p>
          <a:p>
            <a:r>
              <a:rPr lang="en-US" sz="2400" b="1">
                <a:ea typeface="Roboto Cn" pitchFamily="2" charset="0"/>
              </a:rPr>
              <a:t>It is directly linked to policy goals</a:t>
            </a:r>
          </a:p>
          <a:p>
            <a:pPr marL="0" indent="0">
              <a:buFont typeface="Arial" panose="020B0604020202020204" pitchFamily="34" charset="0"/>
              <a:buNone/>
            </a:pPr>
            <a:endParaRPr lang="en-US" b="1">
              <a:solidFill>
                <a:srgbClr val="CC0099"/>
              </a:solidFill>
              <a:ea typeface="Roboto Cn" pitchFamily="2" charset="0"/>
            </a:endParaRPr>
          </a:p>
          <a:p>
            <a:endParaRPr lang="en-US"/>
          </a:p>
        </p:txBody>
      </p:sp>
      <p:pic>
        <p:nvPicPr>
          <p:cNvPr id="9" name="Content Placeholder 8">
            <a:extLst>
              <a:ext uri="{FF2B5EF4-FFF2-40B4-BE49-F238E27FC236}">
                <a16:creationId xmlns:a16="http://schemas.microsoft.com/office/drawing/2014/main" id="{30A13E07-2391-42EB-A726-8DB72B5CB0B1}"/>
              </a:ext>
            </a:extLst>
          </p:cNvPr>
          <p:cNvPicPr>
            <a:picLocks noGrp="1" noChangeAspect="1"/>
          </p:cNvPicPr>
          <p:nvPr>
            <p:ph idx="1"/>
          </p:nvPr>
        </p:nvPicPr>
        <p:blipFill>
          <a:blip r:embed="rId2"/>
          <a:stretch>
            <a:fillRect/>
          </a:stretch>
        </p:blipFill>
        <p:spPr>
          <a:xfrm>
            <a:off x="7315201" y="1160967"/>
            <a:ext cx="4524924" cy="5656156"/>
          </a:xfrm>
        </p:spPr>
      </p:pic>
    </p:spTree>
    <p:extLst>
      <p:ext uri="{BB962C8B-B14F-4D97-AF65-F5344CB8AC3E}">
        <p14:creationId xmlns:p14="http://schemas.microsoft.com/office/powerpoint/2010/main" val="2078884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2DE0-3E1B-42D8-A2CF-8F8B80B48431}"/>
              </a:ext>
            </a:extLst>
          </p:cNvPr>
          <p:cNvSpPr>
            <a:spLocks noGrp="1"/>
          </p:cNvSpPr>
          <p:nvPr>
            <p:ph type="title"/>
          </p:nvPr>
        </p:nvSpPr>
        <p:spPr/>
        <p:txBody>
          <a:bodyPr/>
          <a:lstStyle/>
          <a:p>
            <a:r>
              <a:rPr lang="en-US"/>
              <a:t>FUTURE LAND USE MAP EXAMPLE</a:t>
            </a:r>
          </a:p>
        </p:txBody>
      </p:sp>
      <p:sp>
        <p:nvSpPr>
          <p:cNvPr id="6" name="Content Placeholder 2">
            <a:extLst>
              <a:ext uri="{FF2B5EF4-FFF2-40B4-BE49-F238E27FC236}">
                <a16:creationId xmlns:a16="http://schemas.microsoft.com/office/drawing/2014/main" id="{D40A829D-320F-41A4-A950-F3CF54C2FF41}"/>
              </a:ext>
            </a:extLst>
          </p:cNvPr>
          <p:cNvSpPr txBox="1">
            <a:spLocks/>
          </p:cNvSpPr>
          <p:nvPr/>
        </p:nvSpPr>
        <p:spPr>
          <a:xfrm>
            <a:off x="838199" y="1825625"/>
            <a:ext cx="512058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CC0099"/>
                </a:solidFill>
                <a:ea typeface="Roboto Cn" pitchFamily="2" charset="0"/>
              </a:rPr>
              <a:t>Future Land Use Maps can be  conceptual and approximate in geography.</a:t>
            </a:r>
          </a:p>
          <a:p>
            <a:r>
              <a:rPr lang="en-US" sz="2400" b="1">
                <a:ea typeface="Roboto Cn" pitchFamily="2" charset="0"/>
              </a:rPr>
              <a:t>This example from Camden, NJ takes a “broad brush” approach</a:t>
            </a:r>
          </a:p>
          <a:p>
            <a:r>
              <a:rPr lang="en-US" sz="2400" b="1">
                <a:ea typeface="Roboto Cn" pitchFamily="2" charset="0"/>
              </a:rPr>
              <a:t>It is directly linked to policy goals</a:t>
            </a:r>
          </a:p>
          <a:p>
            <a:endParaRPr lang="en-US" sz="2400" b="1">
              <a:ea typeface="Roboto Cn" pitchFamily="2" charset="0"/>
            </a:endParaRPr>
          </a:p>
          <a:p>
            <a:pPr marL="0" indent="0">
              <a:buFont typeface="Arial" panose="020B0604020202020204" pitchFamily="34" charset="0"/>
              <a:buNone/>
            </a:pPr>
            <a:endParaRPr lang="en-US" b="1">
              <a:solidFill>
                <a:srgbClr val="CC0099"/>
              </a:solidFill>
              <a:ea typeface="Roboto Cn" pitchFamily="2" charset="0"/>
            </a:endParaRPr>
          </a:p>
          <a:p>
            <a:endParaRPr lang="en-US"/>
          </a:p>
        </p:txBody>
      </p:sp>
      <p:pic>
        <p:nvPicPr>
          <p:cNvPr id="8" name="Content Placeholder 7">
            <a:extLst>
              <a:ext uri="{FF2B5EF4-FFF2-40B4-BE49-F238E27FC236}">
                <a16:creationId xmlns:a16="http://schemas.microsoft.com/office/drawing/2014/main" id="{D5037FB1-7059-4000-AA84-945DF5EB5E47}"/>
              </a:ext>
            </a:extLst>
          </p:cNvPr>
          <p:cNvPicPr>
            <a:picLocks noGrp="1" noChangeAspect="1"/>
          </p:cNvPicPr>
          <p:nvPr>
            <p:ph idx="1"/>
          </p:nvPr>
        </p:nvPicPr>
        <p:blipFill>
          <a:blip r:embed="rId2"/>
          <a:stretch>
            <a:fillRect/>
          </a:stretch>
        </p:blipFill>
        <p:spPr>
          <a:xfrm>
            <a:off x="6096000" y="1210605"/>
            <a:ext cx="5735782" cy="5514201"/>
          </a:xfrm>
          <a:prstGeom prst="rect">
            <a:avLst/>
          </a:prstGeom>
        </p:spPr>
      </p:pic>
    </p:spTree>
    <p:extLst>
      <p:ext uri="{BB962C8B-B14F-4D97-AF65-F5344CB8AC3E}">
        <p14:creationId xmlns:p14="http://schemas.microsoft.com/office/powerpoint/2010/main" val="1750813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2DE0-3E1B-42D8-A2CF-8F8B80B48431}"/>
              </a:ext>
            </a:extLst>
          </p:cNvPr>
          <p:cNvSpPr>
            <a:spLocks noGrp="1"/>
          </p:cNvSpPr>
          <p:nvPr>
            <p:ph type="title"/>
          </p:nvPr>
        </p:nvSpPr>
        <p:spPr/>
        <p:txBody>
          <a:bodyPr/>
          <a:lstStyle/>
          <a:p>
            <a:r>
              <a:rPr lang="en-US"/>
              <a:t>FUTURE LAND USE MAP EXAMPLE</a:t>
            </a:r>
          </a:p>
        </p:txBody>
      </p:sp>
      <p:pic>
        <p:nvPicPr>
          <p:cNvPr id="9" name="Content Placeholder 8" descr="Diagram&#10;&#10;Description automatically generated">
            <a:extLst>
              <a:ext uri="{FF2B5EF4-FFF2-40B4-BE49-F238E27FC236}">
                <a16:creationId xmlns:a16="http://schemas.microsoft.com/office/drawing/2014/main" id="{32F32F85-4E53-47D1-B792-7FF5094D5A8F}"/>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35000"/>
                    </a14:imgEffect>
                  </a14:imgLayer>
                </a14:imgProps>
              </a:ext>
              <a:ext uri="{28A0092B-C50C-407E-A947-70E740481C1C}">
                <a14:useLocalDpi xmlns:a14="http://schemas.microsoft.com/office/drawing/2010/main" val="0"/>
              </a:ext>
            </a:extLst>
          </a:blip>
          <a:stretch>
            <a:fillRect/>
          </a:stretch>
        </p:blipFill>
        <p:spPr>
          <a:xfrm>
            <a:off x="4967926" y="1163620"/>
            <a:ext cx="7224074" cy="5589226"/>
          </a:xfrm>
        </p:spPr>
      </p:pic>
      <p:sp>
        <p:nvSpPr>
          <p:cNvPr id="7" name="Content Placeholder 2">
            <a:extLst>
              <a:ext uri="{FF2B5EF4-FFF2-40B4-BE49-F238E27FC236}">
                <a16:creationId xmlns:a16="http://schemas.microsoft.com/office/drawing/2014/main" id="{A43C5500-919C-4EB2-A2BE-DE0B83569035}"/>
              </a:ext>
            </a:extLst>
          </p:cNvPr>
          <p:cNvSpPr txBox="1">
            <a:spLocks/>
          </p:cNvSpPr>
          <p:nvPr/>
        </p:nvSpPr>
        <p:spPr>
          <a:xfrm>
            <a:off x="838200" y="1825625"/>
            <a:ext cx="39883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CC0099"/>
                </a:solidFill>
                <a:ea typeface="Roboto Cn" pitchFamily="2" charset="0"/>
              </a:rPr>
              <a:t>The map starts with a conceptual diagram for a community or region’s priorities.</a:t>
            </a:r>
          </a:p>
          <a:p>
            <a:r>
              <a:rPr lang="en-US" sz="2400" b="1">
                <a:ea typeface="Roboto Cn" pitchFamily="2" charset="0"/>
              </a:rPr>
              <a:t>This example is from Richmond, VT </a:t>
            </a:r>
          </a:p>
          <a:p>
            <a:pPr marL="0" indent="0">
              <a:buFont typeface="Arial" panose="020B0604020202020204" pitchFamily="34" charset="0"/>
              <a:buNone/>
            </a:pPr>
            <a:endParaRPr lang="en-US" b="1">
              <a:solidFill>
                <a:srgbClr val="CC0099"/>
              </a:solidFill>
              <a:ea typeface="Roboto Cn" pitchFamily="2" charset="0"/>
            </a:endParaRPr>
          </a:p>
          <a:p>
            <a:endParaRPr lang="en-US"/>
          </a:p>
        </p:txBody>
      </p:sp>
    </p:spTree>
    <p:extLst>
      <p:ext uri="{BB962C8B-B14F-4D97-AF65-F5344CB8AC3E}">
        <p14:creationId xmlns:p14="http://schemas.microsoft.com/office/powerpoint/2010/main" val="1498885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2DE0-3E1B-42D8-A2CF-8F8B80B48431}"/>
              </a:ext>
            </a:extLst>
          </p:cNvPr>
          <p:cNvSpPr>
            <a:spLocks noGrp="1"/>
          </p:cNvSpPr>
          <p:nvPr>
            <p:ph type="title"/>
          </p:nvPr>
        </p:nvSpPr>
        <p:spPr/>
        <p:txBody>
          <a:bodyPr>
            <a:normAutofit/>
          </a:bodyPr>
          <a:lstStyle/>
          <a:p>
            <a:r>
              <a:rPr lang="en-US" sz="4200">
                <a:latin typeface="Swis721 BT"/>
                <a:cs typeface="Arial"/>
              </a:rPr>
              <a:t>MAPPING WORKSHOP - PART B</a:t>
            </a:r>
          </a:p>
        </p:txBody>
      </p:sp>
      <p:sp>
        <p:nvSpPr>
          <p:cNvPr id="7" name="Content Placeholder 2">
            <a:extLst>
              <a:ext uri="{FF2B5EF4-FFF2-40B4-BE49-F238E27FC236}">
                <a16:creationId xmlns:a16="http://schemas.microsoft.com/office/drawing/2014/main" id="{A43C5500-919C-4EB2-A2BE-DE0B83569035}"/>
              </a:ext>
            </a:extLst>
          </p:cNvPr>
          <p:cNvSpPr txBox="1">
            <a:spLocks/>
          </p:cNvSpPr>
          <p:nvPr/>
        </p:nvSpPr>
        <p:spPr>
          <a:xfrm>
            <a:off x="838200" y="1708203"/>
            <a:ext cx="10515019" cy="43402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a:solidFill>
                  <a:srgbClr val="CC0099"/>
                </a:solidFill>
                <a:latin typeface="Arial Narrow"/>
                <a:ea typeface="Roboto Cn" pitchFamily="2" charset="0"/>
                <a:cs typeface="Arial"/>
              </a:rPr>
              <a:t>At the next workshop, we will focus on mapping your region!</a:t>
            </a:r>
            <a:endParaRPr lang="en-US" b="1">
              <a:solidFill>
                <a:srgbClr val="CC0099"/>
              </a:solidFill>
              <a:ea typeface="Roboto Cn" pitchFamily="2" charset="0"/>
            </a:endParaRPr>
          </a:p>
          <a:p>
            <a:r>
              <a:rPr lang="en-US" sz="2400">
                <a:latin typeface="Arial Narrow"/>
                <a:ea typeface="Roboto Cn" pitchFamily="2" charset="0"/>
                <a:cs typeface="Arial"/>
              </a:rPr>
              <a:t>We will show you an interactive map of YOUR region</a:t>
            </a:r>
            <a:endParaRPr lang="en-US" sz="2400">
              <a:ea typeface="Roboto Cn" pitchFamily="2" charset="0"/>
            </a:endParaRPr>
          </a:p>
          <a:p>
            <a:r>
              <a:rPr lang="en-US" sz="2400">
                <a:latin typeface="Arial Narrow"/>
                <a:ea typeface="Roboto Cn" pitchFamily="2" charset="0"/>
                <a:cs typeface="Arial"/>
              </a:rPr>
              <a:t>We will layer data on the map for you to consider</a:t>
            </a:r>
          </a:p>
          <a:p>
            <a:r>
              <a:rPr lang="en-US" sz="2400">
                <a:latin typeface="Arial Narrow"/>
                <a:ea typeface="Roboto Cn" pitchFamily="2" charset="0"/>
                <a:cs typeface="Arial"/>
              </a:rPr>
              <a:t>We will send you home with an assignment</a:t>
            </a:r>
            <a:endParaRPr lang="en-US" sz="2400">
              <a:ea typeface="Roboto Cn" pitchFamily="2" charset="0"/>
            </a:endParaRPr>
          </a:p>
          <a:p>
            <a:pPr marR="0">
              <a:spcAft>
                <a:spcPts val="0"/>
              </a:spcAft>
            </a:pPr>
            <a:endParaRPr lang="en-US" sz="2400" b="1">
              <a:solidFill>
                <a:srgbClr val="000000"/>
              </a:solidFill>
              <a:ea typeface="Roboto Cn" pitchFamily="2" charset="0"/>
            </a:endParaRPr>
          </a:p>
          <a:p>
            <a:endParaRPr lang="en-US"/>
          </a:p>
        </p:txBody>
      </p:sp>
    </p:spTree>
    <p:extLst>
      <p:ext uri="{BB962C8B-B14F-4D97-AF65-F5344CB8AC3E}">
        <p14:creationId xmlns:p14="http://schemas.microsoft.com/office/powerpoint/2010/main" val="1406243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2DE0-3E1B-42D8-A2CF-8F8B80B48431}"/>
              </a:ext>
            </a:extLst>
          </p:cNvPr>
          <p:cNvSpPr>
            <a:spLocks noGrp="1"/>
          </p:cNvSpPr>
          <p:nvPr>
            <p:ph type="title"/>
          </p:nvPr>
        </p:nvSpPr>
        <p:spPr/>
        <p:txBody>
          <a:bodyPr>
            <a:normAutofit/>
          </a:bodyPr>
          <a:lstStyle/>
          <a:p>
            <a:r>
              <a:rPr lang="en-US" sz="4200">
                <a:latin typeface="Swis721 BT"/>
                <a:cs typeface="Arial"/>
              </a:rPr>
              <a:t>MAPPING WORKSHOP - PART B</a:t>
            </a:r>
          </a:p>
        </p:txBody>
      </p:sp>
      <p:sp>
        <p:nvSpPr>
          <p:cNvPr id="7" name="Content Placeholder 2">
            <a:extLst>
              <a:ext uri="{FF2B5EF4-FFF2-40B4-BE49-F238E27FC236}">
                <a16:creationId xmlns:a16="http://schemas.microsoft.com/office/drawing/2014/main" id="{A43C5500-919C-4EB2-A2BE-DE0B83569035}"/>
              </a:ext>
            </a:extLst>
          </p:cNvPr>
          <p:cNvSpPr txBox="1">
            <a:spLocks/>
          </p:cNvSpPr>
          <p:nvPr/>
        </p:nvSpPr>
        <p:spPr>
          <a:xfrm>
            <a:off x="838200" y="1708203"/>
            <a:ext cx="10515019" cy="43402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a:solidFill>
                  <a:srgbClr val="CC0099"/>
                </a:solidFill>
                <a:latin typeface="Arial Narrow"/>
                <a:ea typeface="Roboto Cn" pitchFamily="2" charset="0"/>
                <a:cs typeface="Arial"/>
              </a:rPr>
              <a:t>We will be asking you to map the following features:</a:t>
            </a:r>
          </a:p>
          <a:p>
            <a:r>
              <a:rPr lang="en-US" sz="2400" b="1">
                <a:latin typeface="Arial Narrow"/>
                <a:ea typeface="Roboto Cn" pitchFamily="2" charset="0"/>
                <a:cs typeface="Arial"/>
              </a:rPr>
              <a:t>Town Centers</a:t>
            </a:r>
            <a:endParaRPr lang="en-US" sz="2400" b="1">
              <a:ea typeface="Roboto Cn" pitchFamily="2" charset="0"/>
            </a:endParaRPr>
          </a:p>
          <a:p>
            <a:pPr lvl="1"/>
            <a:r>
              <a:rPr lang="en-US" sz="2000">
                <a:latin typeface="Arial Narrow"/>
                <a:ea typeface="Roboto Cn" pitchFamily="2" charset="0"/>
                <a:cs typeface="Arial"/>
              </a:rPr>
              <a:t>Integration of residential, commercial, employment, and civic uses </a:t>
            </a:r>
          </a:p>
          <a:p>
            <a:pPr lvl="1"/>
            <a:r>
              <a:rPr lang="en-US" sz="2000">
                <a:latin typeface="Arial Narrow"/>
                <a:ea typeface="Roboto Cn" pitchFamily="2" charset="0"/>
                <a:cs typeface="Arial"/>
              </a:rPr>
              <a:t>Activity hubs that serve as the pedestrian-friendly core of the community</a:t>
            </a:r>
            <a:endParaRPr lang="en-US"/>
          </a:p>
          <a:p>
            <a:pPr lvl="1"/>
            <a:r>
              <a:rPr lang="en-US" sz="2000">
                <a:latin typeface="Arial Narrow"/>
                <a:ea typeface="Roboto Cn" pitchFamily="2" charset="0"/>
                <a:cs typeface="Arial"/>
              </a:rPr>
              <a:t>Characterized by inviting and accessible streets and public spaces</a:t>
            </a:r>
          </a:p>
          <a:p>
            <a:pPr marL="457200" lvl="1" indent="0">
              <a:buNone/>
            </a:pPr>
            <a:endParaRPr lang="en-US" sz="2000">
              <a:latin typeface="Arial Narrow"/>
              <a:ea typeface="Roboto Cn" pitchFamily="2" charset="0"/>
              <a:cs typeface="Arial"/>
            </a:endParaRPr>
          </a:p>
          <a:p>
            <a:r>
              <a:rPr lang="en-US" sz="2400" b="1">
                <a:latin typeface="Arial Narrow"/>
                <a:ea typeface="Roboto Cn" pitchFamily="2" charset="0"/>
                <a:cs typeface="Arial"/>
              </a:rPr>
              <a:t>Innovation Development Areas</a:t>
            </a:r>
            <a:endParaRPr lang="en-US" sz="2400" b="1">
              <a:ea typeface="Roboto Cn" pitchFamily="2" charset="0"/>
            </a:endParaRPr>
          </a:p>
          <a:p>
            <a:pPr lvl="1"/>
            <a:r>
              <a:rPr lang="en-US" sz="2000">
                <a:latin typeface="Arial Narrow"/>
                <a:ea typeface="Roboto Cn" pitchFamily="2" charset="0"/>
                <a:cs typeface="Arial"/>
              </a:rPr>
              <a:t>Industrial, commercial service, and commercial retail uses (or a mixture of these)</a:t>
            </a:r>
          </a:p>
          <a:p>
            <a:pPr lvl="1"/>
            <a:r>
              <a:rPr lang="en-US" sz="2000">
                <a:latin typeface="Arial Narrow"/>
                <a:ea typeface="Roboto Cn" pitchFamily="2" charset="0"/>
                <a:cs typeface="Arial"/>
              </a:rPr>
              <a:t>Focus on areas for employment generating land uses</a:t>
            </a:r>
          </a:p>
          <a:p>
            <a:pPr lvl="1"/>
            <a:endParaRPr lang="en-US" sz="2000">
              <a:latin typeface="Arial Narrow"/>
              <a:ea typeface="Roboto Cn" pitchFamily="2" charset="0"/>
              <a:cs typeface="Arial"/>
            </a:endParaRPr>
          </a:p>
          <a:p>
            <a:pPr marL="457200" lvl="1" indent="0">
              <a:buNone/>
            </a:pPr>
            <a:endParaRPr lang="en-US" sz="2000">
              <a:latin typeface="Arial Narrow"/>
              <a:ea typeface="Roboto Cn" pitchFamily="2" charset="0"/>
              <a:cs typeface="Arial"/>
            </a:endParaRPr>
          </a:p>
          <a:p>
            <a:pPr marR="0">
              <a:spcAft>
                <a:spcPts val="0"/>
              </a:spcAft>
            </a:pPr>
            <a:endParaRPr lang="en-US" sz="2400" b="1"/>
          </a:p>
        </p:txBody>
      </p:sp>
    </p:spTree>
    <p:extLst>
      <p:ext uri="{BB962C8B-B14F-4D97-AF65-F5344CB8AC3E}">
        <p14:creationId xmlns:p14="http://schemas.microsoft.com/office/powerpoint/2010/main" val="2594646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2DE0-3E1B-42D8-A2CF-8F8B80B48431}"/>
              </a:ext>
            </a:extLst>
          </p:cNvPr>
          <p:cNvSpPr>
            <a:spLocks noGrp="1"/>
          </p:cNvSpPr>
          <p:nvPr>
            <p:ph type="title"/>
          </p:nvPr>
        </p:nvSpPr>
        <p:spPr/>
        <p:txBody>
          <a:bodyPr>
            <a:normAutofit/>
          </a:bodyPr>
          <a:lstStyle/>
          <a:p>
            <a:r>
              <a:rPr lang="en-US" sz="4200">
                <a:latin typeface="Swis721 BT"/>
                <a:cs typeface="Arial"/>
              </a:rPr>
              <a:t>MAPPING WORKSHOP - PART B</a:t>
            </a:r>
          </a:p>
        </p:txBody>
      </p:sp>
      <p:sp>
        <p:nvSpPr>
          <p:cNvPr id="7" name="Content Placeholder 2">
            <a:extLst>
              <a:ext uri="{FF2B5EF4-FFF2-40B4-BE49-F238E27FC236}">
                <a16:creationId xmlns:a16="http://schemas.microsoft.com/office/drawing/2014/main" id="{A43C5500-919C-4EB2-A2BE-DE0B83569035}"/>
              </a:ext>
            </a:extLst>
          </p:cNvPr>
          <p:cNvSpPr txBox="1">
            <a:spLocks/>
          </p:cNvSpPr>
          <p:nvPr/>
        </p:nvSpPr>
        <p:spPr>
          <a:xfrm>
            <a:off x="838200" y="1708203"/>
            <a:ext cx="10515019" cy="43402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a:solidFill>
                  <a:srgbClr val="CC0099"/>
                </a:solidFill>
                <a:latin typeface="Arial Narrow"/>
                <a:ea typeface="Roboto Cn" pitchFamily="2" charset="0"/>
                <a:cs typeface="Arial"/>
              </a:rPr>
              <a:t>We will be asking you to map the following features:</a:t>
            </a:r>
          </a:p>
          <a:p>
            <a:pPr marR="0">
              <a:spcAft>
                <a:spcPts val="0"/>
              </a:spcAft>
            </a:pPr>
            <a:r>
              <a:rPr lang="en-US" sz="2400" b="1">
                <a:latin typeface="Arial Narrow"/>
                <a:ea typeface="Roboto Cn" pitchFamily="2" charset="0"/>
                <a:cs typeface="Arial"/>
              </a:rPr>
              <a:t>Housing Opportunity Areas</a:t>
            </a:r>
          </a:p>
          <a:p>
            <a:pPr lvl="1"/>
            <a:r>
              <a:rPr lang="en-US" sz="2000">
                <a:latin typeface="Arial Narrow"/>
                <a:ea typeface="Roboto Cn" pitchFamily="2" charset="0"/>
                <a:cs typeface="Arial"/>
              </a:rPr>
              <a:t>A mixture of housing types that are suitable for households of various sizes and income levels</a:t>
            </a:r>
          </a:p>
          <a:p>
            <a:pPr lvl="1"/>
            <a:r>
              <a:rPr lang="en-US" sz="2000">
                <a:latin typeface="Arial Narrow"/>
                <a:ea typeface="Roboto Cn" pitchFamily="2" charset="0"/>
                <a:cs typeface="Arial"/>
              </a:rPr>
              <a:t>Focus on creating economically and socially diverse communities</a:t>
            </a:r>
            <a:endParaRPr lang="en-US" sz="2000" b="1">
              <a:latin typeface="Arial Narrow"/>
              <a:ea typeface="Roboto Cn" pitchFamily="2" charset="0"/>
              <a:cs typeface="Arial"/>
            </a:endParaRPr>
          </a:p>
          <a:p>
            <a:pPr marL="457200" lvl="1" indent="0">
              <a:buNone/>
            </a:pPr>
            <a:endParaRPr lang="en-US" sz="2000">
              <a:latin typeface="Arial Narrow"/>
              <a:ea typeface="Roboto Cn" pitchFamily="2" charset="0"/>
              <a:cs typeface="Arial"/>
            </a:endParaRPr>
          </a:p>
          <a:p>
            <a:r>
              <a:rPr lang="en-US" sz="2400" b="1">
                <a:latin typeface="Arial Narrow"/>
                <a:ea typeface="Roboto Cn" pitchFamily="2" charset="0"/>
                <a:cs typeface="Arial"/>
              </a:rPr>
              <a:t>Utility Expansion Areas</a:t>
            </a:r>
          </a:p>
          <a:p>
            <a:pPr lvl="1"/>
            <a:r>
              <a:rPr lang="en-US" sz="2000">
                <a:latin typeface="Arial Narrow"/>
                <a:ea typeface="Roboto Cn" pitchFamily="2" charset="0"/>
                <a:cs typeface="Arial"/>
              </a:rPr>
              <a:t>Areas for extended sewer, public water, gas, etc.</a:t>
            </a:r>
          </a:p>
          <a:p>
            <a:pPr lvl="1"/>
            <a:r>
              <a:rPr lang="en-US" sz="2000">
                <a:latin typeface="Arial Narrow"/>
                <a:cs typeface="Arial"/>
              </a:rPr>
              <a:t>Internet, cellular, and fiber optics</a:t>
            </a:r>
            <a:endParaRPr lang="en-US" sz="2000"/>
          </a:p>
          <a:p>
            <a:pPr lvl="1"/>
            <a:endParaRPr lang="en-US" sz="2000" b="1"/>
          </a:p>
          <a:p>
            <a:endParaRPr lang="en-US"/>
          </a:p>
        </p:txBody>
      </p:sp>
    </p:spTree>
    <p:extLst>
      <p:ext uri="{BB962C8B-B14F-4D97-AF65-F5344CB8AC3E}">
        <p14:creationId xmlns:p14="http://schemas.microsoft.com/office/powerpoint/2010/main" val="2610868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2DE0-3E1B-42D8-A2CF-8F8B80B48431}"/>
              </a:ext>
            </a:extLst>
          </p:cNvPr>
          <p:cNvSpPr>
            <a:spLocks noGrp="1"/>
          </p:cNvSpPr>
          <p:nvPr>
            <p:ph type="title"/>
          </p:nvPr>
        </p:nvSpPr>
        <p:spPr/>
        <p:txBody>
          <a:bodyPr>
            <a:normAutofit/>
          </a:bodyPr>
          <a:lstStyle/>
          <a:p>
            <a:r>
              <a:rPr lang="en-US" sz="4200">
                <a:latin typeface="Swis721 BT"/>
                <a:cs typeface="Arial"/>
              </a:rPr>
              <a:t>MAPPING WORKSHOP - PART B</a:t>
            </a:r>
          </a:p>
        </p:txBody>
      </p:sp>
      <p:sp>
        <p:nvSpPr>
          <p:cNvPr id="7" name="Content Placeholder 2">
            <a:extLst>
              <a:ext uri="{FF2B5EF4-FFF2-40B4-BE49-F238E27FC236}">
                <a16:creationId xmlns:a16="http://schemas.microsoft.com/office/drawing/2014/main" id="{A43C5500-919C-4EB2-A2BE-DE0B83569035}"/>
              </a:ext>
            </a:extLst>
          </p:cNvPr>
          <p:cNvSpPr txBox="1">
            <a:spLocks/>
          </p:cNvSpPr>
          <p:nvPr/>
        </p:nvSpPr>
        <p:spPr>
          <a:xfrm>
            <a:off x="838200" y="1708203"/>
            <a:ext cx="10515019" cy="43402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a:solidFill>
                  <a:srgbClr val="CC0099"/>
                </a:solidFill>
                <a:latin typeface="Arial Narrow"/>
                <a:ea typeface="Roboto Cn" pitchFamily="2" charset="0"/>
                <a:cs typeface="Arial"/>
              </a:rPr>
              <a:t>We will be asking you to map the following features:</a:t>
            </a:r>
          </a:p>
          <a:p>
            <a:pPr marR="0">
              <a:spcAft>
                <a:spcPts val="0"/>
              </a:spcAft>
            </a:pPr>
            <a:r>
              <a:rPr lang="en-US" sz="2400" b="1">
                <a:latin typeface="Arial Narrow"/>
                <a:ea typeface="Roboto Cn" pitchFamily="2" charset="0"/>
                <a:cs typeface="Arial"/>
              </a:rPr>
              <a:t>Connections</a:t>
            </a:r>
            <a:endParaRPr lang="en-US" b="1">
              <a:solidFill>
                <a:srgbClr val="CC0099"/>
              </a:solidFill>
              <a:latin typeface="Arial Narrow"/>
              <a:ea typeface="Roboto Cn" pitchFamily="2" charset="0"/>
              <a:cs typeface="Arial"/>
            </a:endParaRPr>
          </a:p>
          <a:p>
            <a:pPr lvl="1"/>
            <a:r>
              <a:rPr lang="en-US" sz="2000">
                <a:latin typeface="Arial Narrow"/>
                <a:cs typeface="Arial"/>
              </a:rPr>
              <a:t>Links or "connections" between important land use destinations</a:t>
            </a:r>
          </a:p>
          <a:p>
            <a:pPr lvl="1"/>
            <a:r>
              <a:rPr lang="en-US" sz="2000">
                <a:latin typeface="Arial Narrow"/>
                <a:cs typeface="Arial"/>
              </a:rPr>
              <a:t>Focus on a variety of modes or types of connections (sidewalk, bike path, transit, etc.) that can meet the needs of  a diverse group of users</a:t>
            </a:r>
            <a:endParaRPr lang="en-US"/>
          </a:p>
          <a:p>
            <a:pPr lvl="1"/>
            <a:endParaRPr lang="en-US" sz="2000"/>
          </a:p>
          <a:p>
            <a:r>
              <a:rPr lang="en-US" sz="2400" b="1">
                <a:latin typeface="Arial Narrow"/>
                <a:cs typeface="Arial"/>
              </a:rPr>
              <a:t>Other</a:t>
            </a:r>
          </a:p>
          <a:p>
            <a:pPr lvl="1"/>
            <a:r>
              <a:rPr lang="en-US" sz="2000">
                <a:latin typeface="Arial Narrow"/>
                <a:cs typeface="Arial"/>
              </a:rPr>
              <a:t>Anything else you find important</a:t>
            </a:r>
          </a:p>
          <a:p>
            <a:pPr lvl="1"/>
            <a:r>
              <a:rPr lang="en-US" sz="2000">
                <a:latin typeface="Arial Narrow"/>
                <a:cs typeface="Arial"/>
              </a:rPr>
              <a:t>Opportunity to input your own ideas not listed here</a:t>
            </a:r>
          </a:p>
          <a:p>
            <a:pPr lvl="1"/>
            <a:endParaRPr lang="en-US" sz="2000" b="1"/>
          </a:p>
          <a:p>
            <a:endParaRPr lang="en-US"/>
          </a:p>
        </p:txBody>
      </p:sp>
    </p:spTree>
    <p:extLst>
      <p:ext uri="{BB962C8B-B14F-4D97-AF65-F5344CB8AC3E}">
        <p14:creationId xmlns:p14="http://schemas.microsoft.com/office/powerpoint/2010/main" val="3653661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2DE0-3E1B-42D8-A2CF-8F8B80B48431}"/>
              </a:ext>
            </a:extLst>
          </p:cNvPr>
          <p:cNvSpPr>
            <a:spLocks noGrp="1"/>
          </p:cNvSpPr>
          <p:nvPr>
            <p:ph type="title"/>
          </p:nvPr>
        </p:nvSpPr>
        <p:spPr/>
        <p:txBody>
          <a:bodyPr>
            <a:normAutofit/>
          </a:bodyPr>
          <a:lstStyle/>
          <a:p>
            <a:r>
              <a:rPr lang="en-US" sz="4200">
                <a:latin typeface="Swis721 BT"/>
                <a:cs typeface="Arial"/>
              </a:rPr>
              <a:t>MAPPING WORKSHOP - PART B</a:t>
            </a:r>
          </a:p>
        </p:txBody>
      </p:sp>
      <p:sp>
        <p:nvSpPr>
          <p:cNvPr id="7" name="Content Placeholder 2">
            <a:extLst>
              <a:ext uri="{FF2B5EF4-FFF2-40B4-BE49-F238E27FC236}">
                <a16:creationId xmlns:a16="http://schemas.microsoft.com/office/drawing/2014/main" id="{A43C5500-919C-4EB2-A2BE-DE0B83569035}"/>
              </a:ext>
            </a:extLst>
          </p:cNvPr>
          <p:cNvSpPr txBox="1">
            <a:spLocks/>
          </p:cNvSpPr>
          <p:nvPr/>
        </p:nvSpPr>
        <p:spPr>
          <a:xfrm>
            <a:off x="838200" y="1708203"/>
            <a:ext cx="10515019" cy="43402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a:solidFill>
                  <a:srgbClr val="CC0099"/>
                </a:solidFill>
                <a:latin typeface="Arial Narrow"/>
                <a:ea typeface="Roboto Cn" pitchFamily="2" charset="0"/>
                <a:cs typeface="Arial"/>
              </a:rPr>
              <a:t>Things to think about:</a:t>
            </a:r>
          </a:p>
          <a:p>
            <a:pPr>
              <a:spcBef>
                <a:spcPts val="0"/>
              </a:spcBef>
            </a:pPr>
            <a:r>
              <a:rPr lang="en-US">
                <a:latin typeface="Arial Narrow"/>
                <a:cs typeface="Arial"/>
              </a:rPr>
              <a:t>What do you want a future land use map to look like for our region?</a:t>
            </a:r>
          </a:p>
          <a:p>
            <a:pPr>
              <a:spcBef>
                <a:spcPts val="0"/>
              </a:spcBef>
            </a:pPr>
            <a:r>
              <a:rPr lang="en-US">
                <a:latin typeface="Arial Narrow"/>
                <a:cs typeface="Arial"/>
              </a:rPr>
              <a:t>What do you hope this plan's future land use map will help achieve in the region?</a:t>
            </a:r>
            <a:endParaRPr lang="en-US"/>
          </a:p>
          <a:p>
            <a:pPr>
              <a:spcBef>
                <a:spcPts val="0"/>
              </a:spcBef>
            </a:pPr>
            <a:r>
              <a:rPr lang="en-US">
                <a:latin typeface="Arial Narrow"/>
                <a:cs typeface="Arial"/>
              </a:rPr>
              <a:t>Find a copy of your town's future land use map in the POCD</a:t>
            </a:r>
          </a:p>
          <a:p>
            <a:pPr>
              <a:spcBef>
                <a:spcPts val="0"/>
              </a:spcBef>
            </a:pPr>
            <a:r>
              <a:rPr lang="en-US">
                <a:latin typeface="Arial Narrow"/>
                <a:cs typeface="Arial"/>
              </a:rPr>
              <a:t>Bring up this topic with friends and family over the holidays!! (It will be fun!)</a:t>
            </a:r>
            <a:endParaRPr lang="en-US"/>
          </a:p>
          <a:p>
            <a:pPr>
              <a:spcBef>
                <a:spcPts val="0"/>
              </a:spcBef>
            </a:pPr>
            <a:r>
              <a:rPr lang="en-US">
                <a:latin typeface="Arial Narrow"/>
                <a:cs typeface="Arial"/>
              </a:rPr>
              <a:t>Make this presentation go viral!</a:t>
            </a:r>
            <a:endParaRPr lang="en-US"/>
          </a:p>
          <a:p>
            <a:endParaRPr lang="en-US" sz="2400" b="1"/>
          </a:p>
          <a:p>
            <a:pPr lvl="1"/>
            <a:endParaRPr lang="en-US" sz="2000" b="1"/>
          </a:p>
          <a:p>
            <a:endParaRPr lang="en-US"/>
          </a:p>
        </p:txBody>
      </p:sp>
    </p:spTree>
    <p:extLst>
      <p:ext uri="{BB962C8B-B14F-4D97-AF65-F5344CB8AC3E}">
        <p14:creationId xmlns:p14="http://schemas.microsoft.com/office/powerpoint/2010/main" val="1516718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2DE0-3E1B-42D8-A2CF-8F8B80B48431}"/>
              </a:ext>
            </a:extLst>
          </p:cNvPr>
          <p:cNvSpPr>
            <a:spLocks noGrp="1"/>
          </p:cNvSpPr>
          <p:nvPr>
            <p:ph type="title"/>
          </p:nvPr>
        </p:nvSpPr>
        <p:spPr/>
        <p:txBody>
          <a:bodyPr>
            <a:normAutofit/>
          </a:bodyPr>
          <a:lstStyle/>
          <a:p>
            <a:r>
              <a:rPr lang="en-US" sz="4200">
                <a:latin typeface="Swis721 BT"/>
                <a:cs typeface="Arial"/>
              </a:rPr>
              <a:t>MAPPING WORKSHOP - PART B</a:t>
            </a:r>
          </a:p>
        </p:txBody>
      </p:sp>
      <p:sp>
        <p:nvSpPr>
          <p:cNvPr id="7" name="Content Placeholder 2">
            <a:extLst>
              <a:ext uri="{FF2B5EF4-FFF2-40B4-BE49-F238E27FC236}">
                <a16:creationId xmlns:a16="http://schemas.microsoft.com/office/drawing/2014/main" id="{A43C5500-919C-4EB2-A2BE-DE0B83569035}"/>
              </a:ext>
            </a:extLst>
          </p:cNvPr>
          <p:cNvSpPr txBox="1">
            <a:spLocks/>
          </p:cNvSpPr>
          <p:nvPr/>
        </p:nvSpPr>
        <p:spPr>
          <a:xfrm>
            <a:off x="838200" y="1708203"/>
            <a:ext cx="10515019" cy="43402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endParaRPr lang="en-US" b="1">
              <a:solidFill>
                <a:srgbClr val="CC0099"/>
              </a:solidFill>
              <a:latin typeface="Arial Narrow"/>
              <a:cs typeface="Arial"/>
            </a:endParaRPr>
          </a:p>
          <a:p>
            <a:pPr marL="0" indent="0" algn="ctr">
              <a:spcBef>
                <a:spcPts val="0"/>
              </a:spcBef>
              <a:buNone/>
            </a:pPr>
            <a:endParaRPr lang="en-US" b="1">
              <a:solidFill>
                <a:srgbClr val="CC0099"/>
              </a:solidFill>
              <a:latin typeface="Arial Narrow"/>
              <a:cs typeface="Arial"/>
            </a:endParaRPr>
          </a:p>
          <a:p>
            <a:pPr marL="0" indent="0" algn="ctr">
              <a:spcBef>
                <a:spcPts val="0"/>
              </a:spcBef>
              <a:buNone/>
            </a:pPr>
            <a:endParaRPr lang="en-US" sz="5400" b="1">
              <a:solidFill>
                <a:srgbClr val="CC0099"/>
              </a:solidFill>
              <a:latin typeface="Arial Narrow"/>
              <a:cs typeface="Arial"/>
            </a:endParaRPr>
          </a:p>
          <a:p>
            <a:pPr marL="0" indent="0" algn="ctr">
              <a:spcBef>
                <a:spcPts val="0"/>
              </a:spcBef>
              <a:buNone/>
            </a:pPr>
            <a:r>
              <a:rPr lang="en-US" sz="5400" b="1">
                <a:solidFill>
                  <a:srgbClr val="CC0099"/>
                </a:solidFill>
                <a:latin typeface="Arial Narrow"/>
                <a:cs typeface="Arial"/>
              </a:rPr>
              <a:t>Questions/Discussion</a:t>
            </a:r>
            <a:endParaRPr lang="en-US" sz="4400" b="1">
              <a:solidFill>
                <a:srgbClr val="CC0099"/>
              </a:solidFill>
            </a:endParaRPr>
          </a:p>
          <a:p>
            <a:endParaRPr lang="en-US" sz="2400" b="1"/>
          </a:p>
          <a:p>
            <a:pPr lvl="1"/>
            <a:endParaRPr lang="en-US" sz="2000" b="1"/>
          </a:p>
          <a:p>
            <a:endParaRPr lang="en-US"/>
          </a:p>
        </p:txBody>
      </p:sp>
    </p:spTree>
    <p:extLst>
      <p:ext uri="{BB962C8B-B14F-4D97-AF65-F5344CB8AC3E}">
        <p14:creationId xmlns:p14="http://schemas.microsoft.com/office/powerpoint/2010/main" val="1614074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DB58B-64D2-4448-B5F1-7EEB0AC27F30}"/>
              </a:ext>
            </a:extLst>
          </p:cNvPr>
          <p:cNvSpPr>
            <a:spLocks noGrp="1"/>
          </p:cNvSpPr>
          <p:nvPr>
            <p:ph type="title"/>
          </p:nvPr>
        </p:nvSpPr>
        <p:spPr/>
        <p:txBody>
          <a:bodyPr/>
          <a:lstStyle/>
          <a:p>
            <a:r>
              <a:rPr lang="en-US"/>
              <a:t>THE PROJECT</a:t>
            </a:r>
          </a:p>
        </p:txBody>
      </p:sp>
      <p:sp>
        <p:nvSpPr>
          <p:cNvPr id="3" name="Content Placeholder 2">
            <a:extLst>
              <a:ext uri="{FF2B5EF4-FFF2-40B4-BE49-F238E27FC236}">
                <a16:creationId xmlns:a16="http://schemas.microsoft.com/office/drawing/2014/main" id="{B1D1CDEE-41D5-4EA6-BA50-3AB3825234AE}"/>
              </a:ext>
            </a:extLst>
          </p:cNvPr>
          <p:cNvSpPr>
            <a:spLocks noGrp="1"/>
          </p:cNvSpPr>
          <p:nvPr>
            <p:ph sz="half" idx="1"/>
          </p:nvPr>
        </p:nvSpPr>
        <p:spPr>
          <a:xfrm>
            <a:off x="838200" y="1391480"/>
            <a:ext cx="10515599" cy="4900501"/>
          </a:xfrm>
        </p:spPr>
        <p:txBody>
          <a:bodyPr vert="horz" lIns="91440" tIns="45720" rIns="91440" bIns="45720" rtlCol="0" anchor="t">
            <a:normAutofit lnSpcReduction="10000"/>
          </a:bodyPr>
          <a:lstStyle/>
          <a:p>
            <a:r>
              <a:rPr lang="en-US" b="1">
                <a:solidFill>
                  <a:srgbClr val="CC0099"/>
                </a:solidFill>
              </a:rPr>
              <a:t>Regional Plan of Conservation and Development (RPOCD)</a:t>
            </a:r>
          </a:p>
          <a:p>
            <a:pPr lvl="1"/>
            <a:r>
              <a:rPr lang="en-US">
                <a:solidFill>
                  <a:srgbClr val="000000"/>
                </a:solidFill>
              </a:rPr>
              <a:t>Policy document that sets goals and makes recommendations for the region</a:t>
            </a:r>
          </a:p>
          <a:p>
            <a:r>
              <a:rPr lang="en-US" b="1">
                <a:solidFill>
                  <a:srgbClr val="CC0099"/>
                </a:solidFill>
              </a:rPr>
              <a:t>Previous Public Outreach </a:t>
            </a:r>
            <a:endParaRPr lang="en-US">
              <a:solidFill>
                <a:srgbClr val="000000"/>
              </a:solidFill>
            </a:endParaRPr>
          </a:p>
          <a:p>
            <a:pPr lvl="1"/>
            <a:r>
              <a:rPr lang="en-US"/>
              <a:t>Introductory Presentations (June 29, 2020 and July 7, 2020)</a:t>
            </a:r>
            <a:endParaRPr lang="en-US" b="1"/>
          </a:p>
          <a:p>
            <a:pPr lvl="1"/>
            <a:r>
              <a:rPr lang="en-US">
                <a:solidFill>
                  <a:srgbClr val="000000"/>
                </a:solidFill>
              </a:rPr>
              <a:t>Municipal Meetings (July 2020 – September 2020)</a:t>
            </a:r>
          </a:p>
          <a:p>
            <a:r>
              <a:rPr lang="en-US" b="1">
                <a:solidFill>
                  <a:srgbClr val="CC0099"/>
                </a:solidFill>
              </a:rPr>
              <a:t>Existing Conditions Report</a:t>
            </a:r>
            <a:endParaRPr lang="en-US"/>
          </a:p>
          <a:p>
            <a:pPr lvl="1"/>
            <a:r>
              <a:rPr lang="en-US"/>
              <a:t>Statistical data on current trends and key issues in the region</a:t>
            </a:r>
          </a:p>
          <a:p>
            <a:r>
              <a:rPr lang="en-US" b="1">
                <a:solidFill>
                  <a:srgbClr val="CC0099"/>
                </a:solidFill>
              </a:rPr>
              <a:t>Regional Thematic Meetings (Virtual Workshops)</a:t>
            </a:r>
          </a:p>
          <a:p>
            <a:pPr lvl="1"/>
            <a:r>
              <a:rPr lang="en-US"/>
              <a:t>Demographics (December 9, 2020)</a:t>
            </a:r>
          </a:p>
          <a:p>
            <a:pPr lvl="1"/>
            <a:r>
              <a:rPr lang="en-US"/>
              <a:t>Visioning/Branding (December 15, 2020)</a:t>
            </a:r>
          </a:p>
          <a:p>
            <a:pPr lvl="1"/>
            <a:r>
              <a:rPr lang="en-US"/>
              <a:t>Future Land Use Map – Part A (December 21, 2020) </a:t>
            </a:r>
          </a:p>
          <a:p>
            <a:pPr lvl="1"/>
            <a:r>
              <a:rPr lang="en-US">
                <a:latin typeface="Arial Narrow"/>
                <a:cs typeface="Arial"/>
              </a:rPr>
              <a:t>Future Land Use Map – Part B (January 5, 2021)</a:t>
            </a:r>
            <a:endParaRPr lang="en-US" sz="2800" b="1">
              <a:solidFill>
                <a:srgbClr val="CC0099"/>
              </a:solidFill>
              <a:latin typeface="Arial Narrow"/>
              <a:cs typeface="Arial"/>
            </a:endParaRPr>
          </a:p>
        </p:txBody>
      </p:sp>
      <p:sp>
        <p:nvSpPr>
          <p:cNvPr id="6" name="Content Placeholder 2">
            <a:extLst>
              <a:ext uri="{FF2B5EF4-FFF2-40B4-BE49-F238E27FC236}">
                <a16:creationId xmlns:a16="http://schemas.microsoft.com/office/drawing/2014/main" id="{515712A9-2AA0-4209-9433-3589B8752411}"/>
              </a:ext>
            </a:extLst>
          </p:cNvPr>
          <p:cNvSpPr txBox="1">
            <a:spLocks/>
          </p:cNvSpPr>
          <p:nvPr/>
        </p:nvSpPr>
        <p:spPr>
          <a:xfrm>
            <a:off x="7815464" y="6094267"/>
            <a:ext cx="4298765" cy="6301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CC0099"/>
                </a:solidFill>
                <a:latin typeface="Arial Narrow"/>
                <a:ea typeface="Roboto Cn" pitchFamily="2" charset="0"/>
                <a:cs typeface="Arial"/>
              </a:rPr>
              <a:t>RiverCOGRegionalPlan.org</a:t>
            </a:r>
          </a:p>
        </p:txBody>
      </p:sp>
    </p:spTree>
    <p:extLst>
      <p:ext uri="{BB962C8B-B14F-4D97-AF65-F5344CB8AC3E}">
        <p14:creationId xmlns:p14="http://schemas.microsoft.com/office/powerpoint/2010/main" val="1621117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B63AF-5395-49C8-942F-FC94E65E79B5}"/>
              </a:ext>
            </a:extLst>
          </p:cNvPr>
          <p:cNvSpPr>
            <a:spLocks noGrp="1"/>
          </p:cNvSpPr>
          <p:nvPr>
            <p:ph type="title"/>
          </p:nvPr>
        </p:nvSpPr>
        <p:spPr/>
        <p:txBody>
          <a:bodyPr/>
          <a:lstStyle/>
          <a:p>
            <a:r>
              <a:rPr lang="en-US">
                <a:latin typeface="Swis721 BT" panose="020B0504020202020204" pitchFamily="34" charset="0"/>
              </a:rPr>
              <a:t>ANTICIPATED TIMELINE</a:t>
            </a:r>
          </a:p>
        </p:txBody>
      </p:sp>
      <p:pic>
        <p:nvPicPr>
          <p:cNvPr id="6" name="Picture 6" descr="Diagram&#10;&#10;Description automatically generated">
            <a:extLst>
              <a:ext uri="{FF2B5EF4-FFF2-40B4-BE49-F238E27FC236}">
                <a16:creationId xmlns:a16="http://schemas.microsoft.com/office/drawing/2014/main" id="{73195FA0-A2C5-4FBB-8C66-699D6691CC6E}"/>
              </a:ext>
            </a:extLst>
          </p:cNvPr>
          <p:cNvPicPr>
            <a:picLocks noGrp="1" noChangeAspect="1"/>
          </p:cNvPicPr>
          <p:nvPr>
            <p:ph sz="half" idx="1"/>
          </p:nvPr>
        </p:nvPicPr>
        <p:blipFill rotWithShape="1">
          <a:blip r:embed="rId3"/>
          <a:srcRect l="913" t="16707" r="-1233"/>
          <a:stretch/>
        </p:blipFill>
        <p:spPr>
          <a:xfrm>
            <a:off x="603371" y="1451472"/>
            <a:ext cx="10994452" cy="5158342"/>
          </a:xfrm>
        </p:spPr>
      </p:pic>
    </p:spTree>
    <p:extLst>
      <p:ext uri="{BB962C8B-B14F-4D97-AF65-F5344CB8AC3E}">
        <p14:creationId xmlns:p14="http://schemas.microsoft.com/office/powerpoint/2010/main" val="1144830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A1006-1D10-4B13-8A3A-23FDE43156D0}"/>
              </a:ext>
            </a:extLst>
          </p:cNvPr>
          <p:cNvSpPr>
            <a:spLocks noGrp="1"/>
          </p:cNvSpPr>
          <p:nvPr>
            <p:ph type="title"/>
          </p:nvPr>
        </p:nvSpPr>
        <p:spPr/>
        <p:txBody>
          <a:bodyPr/>
          <a:lstStyle/>
          <a:p>
            <a:r>
              <a:rPr lang="en-US">
                <a:latin typeface="Swis721 BT" panose="020B0504020202020204" pitchFamily="34" charset="0"/>
              </a:rPr>
              <a:t>GET INVOLVED</a:t>
            </a:r>
          </a:p>
        </p:txBody>
      </p:sp>
      <p:sp>
        <p:nvSpPr>
          <p:cNvPr id="3" name="Content Placeholder 2">
            <a:extLst>
              <a:ext uri="{FF2B5EF4-FFF2-40B4-BE49-F238E27FC236}">
                <a16:creationId xmlns:a16="http://schemas.microsoft.com/office/drawing/2014/main" id="{4772B146-BFD9-4B6B-92D8-87E565DFF67A}"/>
              </a:ext>
            </a:extLst>
          </p:cNvPr>
          <p:cNvSpPr>
            <a:spLocks noGrp="1"/>
          </p:cNvSpPr>
          <p:nvPr>
            <p:ph sz="half" idx="1"/>
          </p:nvPr>
        </p:nvSpPr>
        <p:spPr>
          <a:xfrm>
            <a:off x="838200" y="1595587"/>
            <a:ext cx="10903787" cy="4883300"/>
          </a:xfrm>
        </p:spPr>
        <p:txBody>
          <a:bodyPr vert="horz" lIns="91440" tIns="45720" rIns="91440" bIns="45720" rtlCol="0" anchor="t">
            <a:normAutofit/>
          </a:bodyPr>
          <a:lstStyle/>
          <a:p>
            <a:pPr>
              <a:lnSpc>
                <a:spcPct val="130000"/>
              </a:lnSpc>
            </a:pPr>
            <a:r>
              <a:rPr lang="en-US"/>
              <a:t>Visit the website for project updates:</a:t>
            </a:r>
            <a:r>
              <a:rPr lang="en-US" b="1">
                <a:solidFill>
                  <a:srgbClr val="CC0099"/>
                </a:solidFill>
              </a:rPr>
              <a:t> RiverCOGRegionalPlan.org</a:t>
            </a:r>
            <a:endParaRPr lang="en-US">
              <a:solidFill>
                <a:srgbClr val="000000"/>
              </a:solidFill>
            </a:endParaRPr>
          </a:p>
          <a:p>
            <a:pPr>
              <a:lnSpc>
                <a:spcPct val="130000"/>
              </a:lnSpc>
            </a:pPr>
            <a:r>
              <a:rPr lang="en-US"/>
              <a:t>Sign up for email notifications</a:t>
            </a:r>
          </a:p>
          <a:p>
            <a:pPr>
              <a:lnSpc>
                <a:spcPct val="130000"/>
              </a:lnSpc>
            </a:pPr>
            <a:r>
              <a:rPr lang="en-US"/>
              <a:t>Share this presentation with others in your community</a:t>
            </a:r>
          </a:p>
          <a:p>
            <a:pPr>
              <a:lnSpc>
                <a:spcPct val="130000"/>
              </a:lnSpc>
            </a:pPr>
            <a:r>
              <a:rPr lang="en-US"/>
              <a:t>Interact with your RPC Member</a:t>
            </a:r>
          </a:p>
          <a:p>
            <a:pPr>
              <a:lnSpc>
                <a:spcPct val="130000"/>
              </a:lnSpc>
            </a:pPr>
            <a:r>
              <a:rPr lang="en-US"/>
              <a:t>Provide comments on the draft document</a:t>
            </a:r>
          </a:p>
          <a:p>
            <a:pPr>
              <a:lnSpc>
                <a:spcPct val="130000"/>
              </a:lnSpc>
            </a:pPr>
            <a:r>
              <a:rPr lang="en-US"/>
              <a:t>Join us at the next meeting!</a:t>
            </a:r>
          </a:p>
          <a:p>
            <a:endParaRPr lang="en-US"/>
          </a:p>
        </p:txBody>
      </p:sp>
    </p:spTree>
    <p:extLst>
      <p:ext uri="{BB962C8B-B14F-4D97-AF65-F5344CB8AC3E}">
        <p14:creationId xmlns:p14="http://schemas.microsoft.com/office/powerpoint/2010/main" val="214811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B6F4-EA10-485A-BD90-7AF31CCCDFF0}"/>
              </a:ext>
            </a:extLst>
          </p:cNvPr>
          <p:cNvSpPr>
            <a:spLocks noGrp="1"/>
          </p:cNvSpPr>
          <p:nvPr>
            <p:ph type="title"/>
          </p:nvPr>
        </p:nvSpPr>
        <p:spPr/>
        <p:txBody>
          <a:bodyPr/>
          <a:lstStyle/>
          <a:p>
            <a:r>
              <a:rPr lang="en-US">
                <a:latin typeface="Swis721 BT"/>
              </a:rPr>
              <a:t>YOUR RPC MEMBERS</a:t>
            </a:r>
            <a:endParaRPr lang="en-US">
              <a:latin typeface="Swis721 BT" panose="020B0504020202020204" pitchFamily="34" charset="0"/>
            </a:endParaRPr>
          </a:p>
        </p:txBody>
      </p:sp>
      <p:pic>
        <p:nvPicPr>
          <p:cNvPr id="4" name="Picture 4" descr="Table&#10;&#10;Description automatically generated">
            <a:extLst>
              <a:ext uri="{FF2B5EF4-FFF2-40B4-BE49-F238E27FC236}">
                <a16:creationId xmlns:a16="http://schemas.microsoft.com/office/drawing/2014/main" id="{2573F218-FBE8-49A6-A218-E85AD6DB5D35}"/>
              </a:ext>
            </a:extLst>
          </p:cNvPr>
          <p:cNvPicPr>
            <a:picLocks noChangeAspect="1"/>
          </p:cNvPicPr>
          <p:nvPr/>
        </p:nvPicPr>
        <p:blipFill rotWithShape="1">
          <a:blip r:embed="rId3"/>
          <a:srcRect t="21028" r="264" b="467"/>
          <a:stretch/>
        </p:blipFill>
        <p:spPr>
          <a:xfrm>
            <a:off x="842513" y="1521760"/>
            <a:ext cx="10521360" cy="4650498"/>
          </a:xfrm>
          <a:prstGeom prst="rect">
            <a:avLst/>
          </a:prstGeom>
        </p:spPr>
      </p:pic>
    </p:spTree>
    <p:extLst>
      <p:ext uri="{BB962C8B-B14F-4D97-AF65-F5344CB8AC3E}">
        <p14:creationId xmlns:p14="http://schemas.microsoft.com/office/powerpoint/2010/main" val="2604117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2CE10-5D5C-493C-A9E8-053A4B2C196C}"/>
              </a:ext>
            </a:extLst>
          </p:cNvPr>
          <p:cNvSpPr>
            <a:spLocks noGrp="1"/>
          </p:cNvSpPr>
          <p:nvPr>
            <p:ph type="title"/>
          </p:nvPr>
        </p:nvSpPr>
        <p:spPr/>
        <p:txBody>
          <a:bodyPr/>
          <a:lstStyle/>
          <a:p>
            <a:r>
              <a:rPr lang="en-US">
                <a:latin typeface="Arial"/>
                <a:cs typeface="Arial"/>
              </a:rPr>
              <a:t>Contact Us</a:t>
            </a:r>
            <a:endParaRPr lang="en-US"/>
          </a:p>
        </p:txBody>
      </p:sp>
      <p:sp>
        <p:nvSpPr>
          <p:cNvPr id="3" name="Content Placeholder 2">
            <a:extLst>
              <a:ext uri="{FF2B5EF4-FFF2-40B4-BE49-F238E27FC236}">
                <a16:creationId xmlns:a16="http://schemas.microsoft.com/office/drawing/2014/main" id="{267151AB-5781-472A-8C18-E13BB9F54A24}"/>
              </a:ext>
            </a:extLst>
          </p:cNvPr>
          <p:cNvSpPr>
            <a:spLocks noGrp="1"/>
          </p:cNvSpPr>
          <p:nvPr>
            <p:ph sz="half" idx="1"/>
          </p:nvPr>
        </p:nvSpPr>
        <p:spPr>
          <a:xfrm>
            <a:off x="125832" y="1335614"/>
            <a:ext cx="5972353" cy="4998318"/>
          </a:xfrm>
        </p:spPr>
        <p:txBody>
          <a:bodyPr vert="horz" lIns="91440" tIns="45720" rIns="91440" bIns="45720" rtlCol="0" anchor="t">
            <a:normAutofit lnSpcReduction="10000"/>
          </a:bodyPr>
          <a:lstStyle/>
          <a:p>
            <a:r>
              <a:rPr lang="en-US">
                <a:latin typeface="Arial Narrow"/>
                <a:cs typeface="Arial"/>
              </a:rPr>
              <a:t>Chester  </a:t>
            </a:r>
            <a:r>
              <a:rPr lang="en-US">
                <a:latin typeface="Arial Narrow"/>
                <a:cs typeface="Arial"/>
                <a:hlinkClick r:id="rId3"/>
              </a:rPr>
              <a:t>ChesterRPC@gmail.com</a:t>
            </a:r>
            <a:endParaRPr lang="en-US"/>
          </a:p>
          <a:p>
            <a:r>
              <a:rPr lang="en-US">
                <a:latin typeface="Arial Narrow"/>
                <a:cs typeface="Arial"/>
              </a:rPr>
              <a:t>Clinton </a:t>
            </a:r>
            <a:r>
              <a:rPr lang="en-US">
                <a:latin typeface="Arial Narrow"/>
                <a:cs typeface="Arial"/>
                <a:hlinkClick r:id="rId4"/>
              </a:rPr>
              <a:t>ClintonRPC@gmail.com</a:t>
            </a:r>
            <a:endParaRPr lang="en-US"/>
          </a:p>
          <a:p>
            <a:r>
              <a:rPr lang="en-US">
                <a:latin typeface="Arial Narrow"/>
                <a:cs typeface="Arial"/>
              </a:rPr>
              <a:t>Cromwell </a:t>
            </a:r>
            <a:r>
              <a:rPr lang="en-US">
                <a:latin typeface="Arial Narrow"/>
                <a:cs typeface="Arial"/>
                <a:hlinkClick r:id="rId5"/>
              </a:rPr>
              <a:t>CromwellRPC@gmail.com</a:t>
            </a:r>
            <a:r>
              <a:rPr lang="en-US">
                <a:latin typeface="Arial Narrow"/>
                <a:cs typeface="Arial"/>
              </a:rPr>
              <a:t> </a:t>
            </a:r>
          </a:p>
          <a:p>
            <a:r>
              <a:rPr lang="en-US">
                <a:latin typeface="Arial Narrow"/>
                <a:cs typeface="Arial"/>
              </a:rPr>
              <a:t>Deep River  </a:t>
            </a:r>
            <a:r>
              <a:rPr lang="en-US">
                <a:latin typeface="Arial Narrow"/>
                <a:cs typeface="Arial"/>
                <a:hlinkClick r:id="rId6"/>
              </a:rPr>
              <a:t>DeepRiverRPC@gmail.com</a:t>
            </a:r>
            <a:r>
              <a:rPr lang="en-US">
                <a:latin typeface="Arial Narrow"/>
                <a:cs typeface="Arial"/>
              </a:rPr>
              <a:t>  </a:t>
            </a:r>
            <a:endParaRPr lang="en-US"/>
          </a:p>
          <a:p>
            <a:r>
              <a:rPr lang="en-US">
                <a:latin typeface="Arial Narrow"/>
                <a:cs typeface="Arial"/>
              </a:rPr>
              <a:t>Durham </a:t>
            </a:r>
            <a:r>
              <a:rPr lang="en-US">
                <a:latin typeface="Arial Narrow"/>
                <a:cs typeface="Arial"/>
                <a:hlinkClick r:id="rId7"/>
              </a:rPr>
              <a:t>DurhamRPC@gmail.com</a:t>
            </a:r>
            <a:endParaRPr lang="en-US"/>
          </a:p>
          <a:p>
            <a:r>
              <a:rPr lang="en-US">
                <a:latin typeface="Arial Narrow"/>
                <a:cs typeface="Arial"/>
              </a:rPr>
              <a:t>East Haddam </a:t>
            </a:r>
            <a:r>
              <a:rPr lang="en-US">
                <a:latin typeface="Arial Narrow"/>
                <a:cs typeface="Arial"/>
                <a:hlinkClick r:id="rId8"/>
              </a:rPr>
              <a:t>EastHaddamRPC@gmail.com</a:t>
            </a:r>
            <a:endParaRPr lang="en-US"/>
          </a:p>
          <a:p>
            <a:r>
              <a:rPr lang="en-US">
                <a:latin typeface="Arial Narrow"/>
                <a:cs typeface="Arial"/>
              </a:rPr>
              <a:t>East Hampton </a:t>
            </a:r>
            <a:r>
              <a:rPr lang="en-US">
                <a:latin typeface="Arial Narrow"/>
                <a:cs typeface="Arial"/>
                <a:hlinkClick r:id="rId9"/>
              </a:rPr>
              <a:t>EastHamptonRPC@gmail.com</a:t>
            </a:r>
            <a:endParaRPr lang="en-US">
              <a:latin typeface="Arial Narrow"/>
              <a:cs typeface="Arial"/>
            </a:endParaRPr>
          </a:p>
          <a:p>
            <a:r>
              <a:rPr lang="en-US">
                <a:latin typeface="Arial Narrow"/>
                <a:cs typeface="Arial"/>
              </a:rPr>
              <a:t>Essex </a:t>
            </a:r>
            <a:r>
              <a:rPr lang="en-US">
                <a:latin typeface="Arial Narrow"/>
                <a:cs typeface="Arial"/>
                <a:hlinkClick r:id="rId10"/>
              </a:rPr>
              <a:t>EssexRPC1@gmail.com</a:t>
            </a:r>
            <a:endParaRPr lang="en-US">
              <a:latin typeface="Arial Narrow"/>
              <a:cs typeface="Arial"/>
            </a:endParaRPr>
          </a:p>
          <a:p>
            <a:r>
              <a:rPr lang="en-US">
                <a:latin typeface="Arial Narrow"/>
                <a:cs typeface="Arial"/>
              </a:rPr>
              <a:t>Haddam – </a:t>
            </a:r>
            <a:r>
              <a:rPr lang="en-US">
                <a:latin typeface="Arial Narrow"/>
                <a:cs typeface="Arial"/>
                <a:hlinkClick r:id="rId11"/>
              </a:rPr>
              <a:t>HaddamRPC@gmail.com</a:t>
            </a:r>
            <a:r>
              <a:rPr lang="en-US">
                <a:latin typeface="Arial Narrow"/>
                <a:cs typeface="Arial"/>
              </a:rPr>
              <a:t> </a:t>
            </a:r>
            <a:endParaRPr lang="en-US"/>
          </a:p>
          <a:p>
            <a:endParaRPr lang="en-US"/>
          </a:p>
        </p:txBody>
      </p:sp>
      <p:sp>
        <p:nvSpPr>
          <p:cNvPr id="4" name="Content Placeholder 3">
            <a:extLst>
              <a:ext uri="{FF2B5EF4-FFF2-40B4-BE49-F238E27FC236}">
                <a16:creationId xmlns:a16="http://schemas.microsoft.com/office/drawing/2014/main" id="{60BA21FA-3E4A-4580-BFE2-F57EC5BCFD37}"/>
              </a:ext>
            </a:extLst>
          </p:cNvPr>
          <p:cNvSpPr>
            <a:spLocks noGrp="1"/>
          </p:cNvSpPr>
          <p:nvPr>
            <p:ph sz="half" idx="2"/>
          </p:nvPr>
        </p:nvSpPr>
        <p:spPr>
          <a:xfrm>
            <a:off x="5982933" y="1262545"/>
            <a:ext cx="6059798" cy="5142092"/>
          </a:xfrm>
        </p:spPr>
        <p:txBody>
          <a:bodyPr vert="horz" lIns="91440" tIns="45720" rIns="91440" bIns="45720" rtlCol="0" anchor="t">
            <a:normAutofit lnSpcReduction="10000"/>
          </a:bodyPr>
          <a:lstStyle/>
          <a:p>
            <a:r>
              <a:rPr lang="en-US">
                <a:latin typeface="Arial Narrow"/>
                <a:cs typeface="Arial"/>
              </a:rPr>
              <a:t>Killingworth </a:t>
            </a:r>
            <a:r>
              <a:rPr lang="en-US">
                <a:latin typeface="Arial Narrow"/>
                <a:cs typeface="Arial"/>
                <a:hlinkClick r:id="rId12"/>
              </a:rPr>
              <a:t>KillingworthRPC@gmail.com</a:t>
            </a:r>
            <a:endParaRPr lang="en-US">
              <a:latin typeface="Arial Narrow"/>
              <a:cs typeface="Arial"/>
            </a:endParaRPr>
          </a:p>
          <a:p>
            <a:r>
              <a:rPr lang="en-US">
                <a:latin typeface="Arial Narrow"/>
                <a:cs typeface="Arial"/>
              </a:rPr>
              <a:t>Lyme </a:t>
            </a:r>
            <a:r>
              <a:rPr lang="en-US">
                <a:latin typeface="Arial Narrow"/>
                <a:cs typeface="Arial"/>
                <a:hlinkClick r:id="rId13"/>
              </a:rPr>
              <a:t>LymeRPC@gmail.com</a:t>
            </a:r>
            <a:endParaRPr lang="en-US">
              <a:latin typeface="Arial Narrow"/>
              <a:cs typeface="Arial"/>
            </a:endParaRPr>
          </a:p>
          <a:p>
            <a:r>
              <a:rPr lang="en-US">
                <a:latin typeface="Arial Narrow"/>
                <a:cs typeface="Arial"/>
              </a:rPr>
              <a:t>Middlefield </a:t>
            </a:r>
            <a:r>
              <a:rPr lang="en-US">
                <a:latin typeface="Arial Narrow"/>
                <a:cs typeface="Arial"/>
                <a:hlinkClick r:id="rId14"/>
              </a:rPr>
              <a:t>MiddlefieldRPC@gmail.com</a:t>
            </a:r>
            <a:endParaRPr lang="en-US">
              <a:latin typeface="Arial Narrow"/>
              <a:cs typeface="Arial"/>
            </a:endParaRPr>
          </a:p>
          <a:p>
            <a:r>
              <a:rPr lang="en-US">
                <a:latin typeface="Arial Narrow"/>
                <a:cs typeface="Arial"/>
              </a:rPr>
              <a:t>Middletown </a:t>
            </a:r>
            <a:r>
              <a:rPr lang="en-US">
                <a:latin typeface="Arial Narrow"/>
                <a:cs typeface="Arial"/>
                <a:hlinkClick r:id="rId15"/>
              </a:rPr>
              <a:t>MiddletownRPC@gmail.com</a:t>
            </a:r>
            <a:endParaRPr lang="en-US"/>
          </a:p>
          <a:p>
            <a:r>
              <a:rPr lang="en-US">
                <a:latin typeface="Arial Narrow"/>
                <a:cs typeface="Arial"/>
              </a:rPr>
              <a:t>Old Lyme </a:t>
            </a:r>
            <a:r>
              <a:rPr lang="en-US">
                <a:latin typeface="Arial Narrow"/>
                <a:cs typeface="Arial"/>
                <a:hlinkClick r:id="rId16"/>
              </a:rPr>
              <a:t>OldLymeRPC@gmail.com</a:t>
            </a:r>
            <a:endParaRPr lang="en-US">
              <a:latin typeface="Arial Narrow"/>
              <a:cs typeface="Arial"/>
            </a:endParaRPr>
          </a:p>
          <a:p>
            <a:r>
              <a:rPr lang="en-US">
                <a:latin typeface="Arial Narrow"/>
                <a:cs typeface="Arial"/>
              </a:rPr>
              <a:t>Old </a:t>
            </a:r>
            <a:r>
              <a:rPr lang="en-US" err="1">
                <a:latin typeface="Arial Narrow"/>
                <a:cs typeface="Arial"/>
              </a:rPr>
              <a:t>Saybrook</a:t>
            </a:r>
            <a:r>
              <a:rPr lang="en-US">
                <a:latin typeface="Arial Narrow"/>
                <a:cs typeface="Arial"/>
              </a:rPr>
              <a:t> </a:t>
            </a:r>
            <a:r>
              <a:rPr lang="en-US">
                <a:latin typeface="Arial Narrow"/>
                <a:cs typeface="Arial"/>
                <a:hlinkClick r:id="rId17"/>
              </a:rPr>
              <a:t>OldSaybrookRPC@gmail.com</a:t>
            </a:r>
            <a:endParaRPr lang="en-US"/>
          </a:p>
          <a:p>
            <a:r>
              <a:rPr lang="en-US">
                <a:latin typeface="Arial Narrow"/>
                <a:cs typeface="Arial"/>
              </a:rPr>
              <a:t>Portland </a:t>
            </a:r>
            <a:r>
              <a:rPr lang="en-US">
                <a:latin typeface="Arial Narrow"/>
                <a:cs typeface="Arial"/>
                <a:hlinkClick r:id="rId18"/>
              </a:rPr>
              <a:t>PortlandRPC1@gmail.com</a:t>
            </a:r>
            <a:endParaRPr lang="en-US"/>
          </a:p>
          <a:p>
            <a:r>
              <a:rPr lang="en-US">
                <a:latin typeface="Arial Narrow"/>
                <a:cs typeface="Arial"/>
              </a:rPr>
              <a:t>Westbrook </a:t>
            </a:r>
            <a:r>
              <a:rPr lang="en-US">
                <a:latin typeface="Arial Narrow"/>
                <a:cs typeface="Arial"/>
                <a:hlinkClick r:id="rId19"/>
              </a:rPr>
              <a:t>WestbrookRPC1@gmail.com</a:t>
            </a:r>
            <a:r>
              <a:rPr lang="en-US">
                <a:latin typeface="Arial Narrow"/>
                <a:cs typeface="Arial"/>
              </a:rPr>
              <a:t> </a:t>
            </a:r>
          </a:p>
          <a:p>
            <a:r>
              <a:rPr lang="en-US">
                <a:latin typeface="Arial Narrow"/>
                <a:cs typeface="Arial"/>
              </a:rPr>
              <a:t>Megan </a:t>
            </a:r>
            <a:r>
              <a:rPr lang="en-US" err="1">
                <a:latin typeface="Arial Narrow"/>
                <a:cs typeface="Arial"/>
              </a:rPr>
              <a:t>Jouflas</a:t>
            </a:r>
            <a:r>
              <a:rPr lang="en-US">
                <a:latin typeface="Arial Narrow"/>
                <a:cs typeface="Arial"/>
              </a:rPr>
              <a:t> </a:t>
            </a:r>
            <a:r>
              <a:rPr lang="en-US">
                <a:latin typeface="Arial Narrow"/>
                <a:cs typeface="Arial"/>
                <a:hlinkClick r:id="rId20"/>
              </a:rPr>
              <a:t>MJouflas@Rivercog.org</a:t>
            </a:r>
            <a:r>
              <a:rPr lang="en-US">
                <a:latin typeface="Arial Narrow"/>
                <a:cs typeface="Arial"/>
              </a:rPr>
              <a:t> </a:t>
            </a:r>
          </a:p>
          <a:p>
            <a:r>
              <a:rPr lang="en-US" b="1">
                <a:solidFill>
                  <a:srgbClr val="CC0099"/>
                </a:solidFill>
                <a:latin typeface="Arial Narrow"/>
                <a:cs typeface="Arial"/>
              </a:rPr>
              <a:t>RiverCOGRegionalPlan.org </a:t>
            </a:r>
          </a:p>
        </p:txBody>
      </p:sp>
    </p:spTree>
    <p:extLst>
      <p:ext uri="{BB962C8B-B14F-4D97-AF65-F5344CB8AC3E}">
        <p14:creationId xmlns:p14="http://schemas.microsoft.com/office/powerpoint/2010/main" val="3455141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p:txBody>
          <a:bodyPr/>
          <a:lstStyle/>
          <a:p>
            <a:r>
              <a:rPr lang="en-US"/>
              <a:t>NEXT STEPS</a:t>
            </a:r>
          </a:p>
        </p:txBody>
      </p:sp>
      <p:sp>
        <p:nvSpPr>
          <p:cNvPr id="4" name="Content Placeholder 2">
            <a:extLst>
              <a:ext uri="{FF2B5EF4-FFF2-40B4-BE49-F238E27FC236}">
                <a16:creationId xmlns:a16="http://schemas.microsoft.com/office/drawing/2014/main" id="{4D5DF4D0-737E-4BD0-853B-15AB35DB7B96}"/>
              </a:ext>
            </a:extLst>
          </p:cNvPr>
          <p:cNvSpPr txBox="1">
            <a:spLocks/>
          </p:cNvSpPr>
          <p:nvPr/>
        </p:nvSpPr>
        <p:spPr>
          <a:xfrm>
            <a:off x="838200" y="1509560"/>
            <a:ext cx="10516480" cy="48536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CC0099"/>
                </a:solidFill>
                <a:latin typeface="Roboto Cn"/>
                <a:ea typeface="Roboto Cn" pitchFamily="2" charset="0"/>
              </a:rPr>
              <a:t>Upcoming Workshops:</a:t>
            </a:r>
          </a:p>
          <a:p>
            <a:r>
              <a:rPr lang="en-US" sz="2000">
                <a:latin typeface="Roboto Cn"/>
                <a:ea typeface="Roboto Cn" pitchFamily="2" charset="0"/>
              </a:rPr>
              <a:t>Mapping Workshop (Part B) - January 5, 2021 at 6:00pm</a:t>
            </a:r>
          </a:p>
        </p:txBody>
      </p:sp>
    </p:spTree>
    <p:extLst>
      <p:ext uri="{BB962C8B-B14F-4D97-AF65-F5344CB8AC3E}">
        <p14:creationId xmlns:p14="http://schemas.microsoft.com/office/powerpoint/2010/main" val="1339972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2DE0-3E1B-42D8-A2CF-8F8B80B48431}"/>
              </a:ext>
            </a:extLst>
          </p:cNvPr>
          <p:cNvSpPr>
            <a:spLocks noGrp="1"/>
          </p:cNvSpPr>
          <p:nvPr>
            <p:ph type="title"/>
          </p:nvPr>
        </p:nvSpPr>
        <p:spPr/>
        <p:txBody>
          <a:bodyPr>
            <a:normAutofit/>
          </a:bodyPr>
          <a:lstStyle/>
          <a:p>
            <a:r>
              <a:rPr lang="en-US" sz="4200">
                <a:latin typeface="Swis721 BT"/>
                <a:cs typeface="Arial"/>
              </a:rPr>
              <a:t>DON'T FORGET.....</a:t>
            </a:r>
          </a:p>
        </p:txBody>
      </p:sp>
      <p:sp>
        <p:nvSpPr>
          <p:cNvPr id="7" name="Content Placeholder 2">
            <a:extLst>
              <a:ext uri="{FF2B5EF4-FFF2-40B4-BE49-F238E27FC236}">
                <a16:creationId xmlns:a16="http://schemas.microsoft.com/office/drawing/2014/main" id="{A43C5500-919C-4EB2-A2BE-DE0B83569035}"/>
              </a:ext>
            </a:extLst>
          </p:cNvPr>
          <p:cNvSpPr txBox="1">
            <a:spLocks/>
          </p:cNvSpPr>
          <p:nvPr/>
        </p:nvSpPr>
        <p:spPr>
          <a:xfrm>
            <a:off x="838200" y="1708203"/>
            <a:ext cx="10515019" cy="43402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a:solidFill>
                  <a:srgbClr val="CC0099"/>
                </a:solidFill>
                <a:latin typeface="Arial Narrow"/>
                <a:ea typeface="Roboto Cn" pitchFamily="2" charset="0"/>
                <a:cs typeface="Arial"/>
              </a:rPr>
              <a:t>Things to think about:</a:t>
            </a:r>
          </a:p>
          <a:p>
            <a:pPr>
              <a:spcBef>
                <a:spcPts val="0"/>
              </a:spcBef>
            </a:pPr>
            <a:r>
              <a:rPr lang="en-US" b="1">
                <a:solidFill>
                  <a:srgbClr val="CC0099"/>
                </a:solidFill>
                <a:latin typeface="Arial Narrow"/>
                <a:cs typeface="Arial"/>
              </a:rPr>
              <a:t>What do you want a future land use map to look like for our region?</a:t>
            </a:r>
          </a:p>
          <a:p>
            <a:pPr>
              <a:spcBef>
                <a:spcPts val="0"/>
              </a:spcBef>
            </a:pPr>
            <a:r>
              <a:rPr lang="en-US" b="1">
                <a:solidFill>
                  <a:srgbClr val="CC0099"/>
                </a:solidFill>
                <a:latin typeface="Arial Narrow"/>
                <a:cs typeface="Arial"/>
              </a:rPr>
              <a:t>What do you hope that this plan's future land use map will help achieve in the region?</a:t>
            </a:r>
            <a:endParaRPr lang="en-US" b="1">
              <a:solidFill>
                <a:srgbClr val="CC0099"/>
              </a:solidFill>
            </a:endParaRPr>
          </a:p>
          <a:p>
            <a:pPr>
              <a:spcBef>
                <a:spcPts val="0"/>
              </a:spcBef>
            </a:pPr>
            <a:r>
              <a:rPr lang="en-US" b="1">
                <a:solidFill>
                  <a:srgbClr val="CC0099"/>
                </a:solidFill>
                <a:latin typeface="Arial Narrow"/>
                <a:cs typeface="Arial"/>
              </a:rPr>
              <a:t>Bring up this topic with friends and family over the holidays!! (It will be fun!)</a:t>
            </a:r>
            <a:endParaRPr lang="en-US" b="1">
              <a:solidFill>
                <a:srgbClr val="CC0099"/>
              </a:solidFill>
            </a:endParaRPr>
          </a:p>
          <a:p>
            <a:pPr>
              <a:spcBef>
                <a:spcPts val="0"/>
              </a:spcBef>
            </a:pPr>
            <a:r>
              <a:rPr lang="en-US" b="1">
                <a:solidFill>
                  <a:srgbClr val="CC0099"/>
                </a:solidFill>
                <a:latin typeface="Arial Narrow"/>
                <a:cs typeface="Arial"/>
              </a:rPr>
              <a:t>Find a copy of your town's future land use map in the POCD</a:t>
            </a:r>
            <a:endParaRPr lang="en-US" b="1">
              <a:solidFill>
                <a:srgbClr val="CC0099"/>
              </a:solidFill>
            </a:endParaRPr>
          </a:p>
          <a:p>
            <a:pPr>
              <a:spcBef>
                <a:spcPts val="0"/>
              </a:spcBef>
            </a:pPr>
            <a:r>
              <a:rPr lang="en-US" b="1">
                <a:solidFill>
                  <a:srgbClr val="CC0099"/>
                </a:solidFill>
                <a:latin typeface="Arial Narrow"/>
                <a:cs typeface="Arial"/>
              </a:rPr>
              <a:t>Make this presentation go viral!</a:t>
            </a:r>
            <a:endParaRPr lang="en-US" b="1">
              <a:solidFill>
                <a:srgbClr val="CC0099"/>
              </a:solidFill>
            </a:endParaRPr>
          </a:p>
          <a:p>
            <a:endParaRPr lang="en-US" sz="2400" b="1"/>
          </a:p>
          <a:p>
            <a:pPr lvl="1"/>
            <a:endParaRPr lang="en-US" sz="2000" b="1"/>
          </a:p>
          <a:p>
            <a:endParaRPr lang="en-US"/>
          </a:p>
        </p:txBody>
      </p:sp>
    </p:spTree>
    <p:extLst>
      <p:ext uri="{BB962C8B-B14F-4D97-AF65-F5344CB8AC3E}">
        <p14:creationId xmlns:p14="http://schemas.microsoft.com/office/powerpoint/2010/main" val="756023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B87A-A8E1-4F90-B9AD-F96397432C64}"/>
              </a:ext>
            </a:extLst>
          </p:cNvPr>
          <p:cNvSpPr>
            <a:spLocks noGrp="1"/>
          </p:cNvSpPr>
          <p:nvPr>
            <p:ph type="title"/>
          </p:nvPr>
        </p:nvSpPr>
        <p:spPr/>
        <p:txBody>
          <a:bodyPr/>
          <a:lstStyle/>
          <a:p>
            <a:r>
              <a:rPr lang="en-US"/>
              <a:t>Extra Slides</a:t>
            </a:r>
          </a:p>
        </p:txBody>
      </p:sp>
      <p:sp>
        <p:nvSpPr>
          <p:cNvPr id="3" name="Content Placeholder 2">
            <a:extLst>
              <a:ext uri="{FF2B5EF4-FFF2-40B4-BE49-F238E27FC236}">
                <a16:creationId xmlns:a16="http://schemas.microsoft.com/office/drawing/2014/main" id="{D8DD5172-4D22-48FF-BCE6-9ECB590BBFA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36671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2DE0-3E1B-42D8-A2CF-8F8B80B48431}"/>
              </a:ext>
            </a:extLst>
          </p:cNvPr>
          <p:cNvSpPr>
            <a:spLocks noGrp="1"/>
          </p:cNvSpPr>
          <p:nvPr>
            <p:ph type="title"/>
          </p:nvPr>
        </p:nvSpPr>
        <p:spPr/>
        <p:txBody>
          <a:bodyPr>
            <a:normAutofit/>
          </a:bodyPr>
          <a:lstStyle/>
          <a:p>
            <a:r>
              <a:rPr lang="en-US" sz="4200"/>
              <a:t>FUTURE LAND USE MAPPING HOW-TO</a:t>
            </a:r>
          </a:p>
        </p:txBody>
      </p:sp>
      <p:sp>
        <p:nvSpPr>
          <p:cNvPr id="7" name="Content Placeholder 2">
            <a:extLst>
              <a:ext uri="{FF2B5EF4-FFF2-40B4-BE49-F238E27FC236}">
                <a16:creationId xmlns:a16="http://schemas.microsoft.com/office/drawing/2014/main" id="{A43C5500-919C-4EB2-A2BE-DE0B83569035}"/>
              </a:ext>
            </a:extLst>
          </p:cNvPr>
          <p:cNvSpPr txBox="1">
            <a:spLocks/>
          </p:cNvSpPr>
          <p:nvPr/>
        </p:nvSpPr>
        <p:spPr>
          <a:xfrm>
            <a:off x="838200" y="1697160"/>
            <a:ext cx="39883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a:solidFill>
                  <a:srgbClr val="CC0099"/>
                </a:solidFill>
                <a:ea typeface="Roboto Cn" pitchFamily="2" charset="0"/>
              </a:rPr>
              <a:t>We will approach this task by mapping the following features:</a:t>
            </a:r>
          </a:p>
          <a:p>
            <a:pPr marR="0">
              <a:spcAft>
                <a:spcPts val="0"/>
              </a:spcAft>
            </a:pPr>
            <a:r>
              <a:rPr lang="en-US" sz="2400" b="1">
                <a:ea typeface="Roboto Cn" pitchFamily="2" charset="0"/>
              </a:rPr>
              <a:t>Village Core</a:t>
            </a:r>
          </a:p>
          <a:p>
            <a:pPr marR="0">
              <a:spcAft>
                <a:spcPts val="0"/>
              </a:spcAft>
            </a:pPr>
            <a:r>
              <a:rPr lang="en-US" sz="2400" b="1">
                <a:ea typeface="Roboto Cn" pitchFamily="2" charset="0"/>
              </a:rPr>
              <a:t>Innovation/Economic Development Areas</a:t>
            </a:r>
          </a:p>
          <a:p>
            <a:pPr marR="0">
              <a:spcAft>
                <a:spcPts val="0"/>
              </a:spcAft>
            </a:pPr>
            <a:r>
              <a:rPr lang="en-US" sz="2400" b="1">
                <a:ea typeface="Roboto Cn" pitchFamily="2" charset="0"/>
              </a:rPr>
              <a:t>Housing Opportunity Areas</a:t>
            </a:r>
          </a:p>
          <a:p>
            <a:pPr marR="0">
              <a:spcAft>
                <a:spcPts val="0"/>
              </a:spcAft>
            </a:pPr>
            <a:r>
              <a:rPr lang="en-US" sz="2400" b="1">
                <a:ea typeface="Roboto Cn" pitchFamily="2" charset="0"/>
              </a:rPr>
              <a:t>Connections</a:t>
            </a:r>
            <a:endParaRPr lang="en-US" b="1">
              <a:solidFill>
                <a:srgbClr val="CC0099"/>
              </a:solidFill>
              <a:ea typeface="Roboto Cn" pitchFamily="2" charset="0"/>
            </a:endParaRPr>
          </a:p>
          <a:p>
            <a:endParaRPr lang="en-US"/>
          </a:p>
        </p:txBody>
      </p:sp>
      <p:sp>
        <p:nvSpPr>
          <p:cNvPr id="6" name="Oval 5">
            <a:extLst>
              <a:ext uri="{FF2B5EF4-FFF2-40B4-BE49-F238E27FC236}">
                <a16:creationId xmlns:a16="http://schemas.microsoft.com/office/drawing/2014/main" id="{ABE9EDD9-1190-494F-815D-CC65A1D9E708}"/>
              </a:ext>
            </a:extLst>
          </p:cNvPr>
          <p:cNvSpPr/>
          <p:nvPr/>
        </p:nvSpPr>
        <p:spPr>
          <a:xfrm>
            <a:off x="7259497" y="2407987"/>
            <a:ext cx="1191491" cy="1191491"/>
          </a:xfrm>
          <a:prstGeom prst="ellipse">
            <a:avLst/>
          </a:prstGeom>
          <a:solidFill>
            <a:srgbClr val="FF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BFB1ED2-7571-49A4-9AE3-587BE02F632E}"/>
              </a:ext>
            </a:extLst>
          </p:cNvPr>
          <p:cNvSpPr/>
          <p:nvPr/>
        </p:nvSpPr>
        <p:spPr>
          <a:xfrm>
            <a:off x="9068333" y="1946776"/>
            <a:ext cx="1191491" cy="1191491"/>
          </a:xfrm>
          <a:prstGeom prst="ellipse">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5FF1B43-53A9-4349-B163-C1D8A9FD8CB1}"/>
              </a:ext>
            </a:extLst>
          </p:cNvPr>
          <p:cNvSpPr/>
          <p:nvPr/>
        </p:nvSpPr>
        <p:spPr>
          <a:xfrm rot="2483507">
            <a:off x="5404130" y="4108420"/>
            <a:ext cx="2714442" cy="1191491"/>
          </a:xfrm>
          <a:prstGeom prst="ellipse">
            <a:avLst/>
          </a:prstGeom>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11" name="Connector: Curved 10">
            <a:extLst>
              <a:ext uri="{FF2B5EF4-FFF2-40B4-BE49-F238E27FC236}">
                <a16:creationId xmlns:a16="http://schemas.microsoft.com/office/drawing/2014/main" id="{99C484D1-15A4-4990-AC15-6BD00F0F43A0}"/>
              </a:ext>
            </a:extLst>
          </p:cNvPr>
          <p:cNvCxnSpPr>
            <a:cxnSpLocks/>
          </p:cNvCxnSpPr>
          <p:nvPr/>
        </p:nvCxnSpPr>
        <p:spPr>
          <a:xfrm flipV="1">
            <a:off x="6801329" y="2542522"/>
            <a:ext cx="2447640" cy="2002345"/>
          </a:xfrm>
          <a:prstGeom prst="curvedConnector3">
            <a:avLst/>
          </a:prstGeom>
          <a:ln w="127000" cap="sq">
            <a:solidFill>
              <a:schemeClr val="tx1"/>
            </a:solidFill>
            <a:prstDash val="sysDash"/>
            <a:headEnd type="arrow" w="lg" len="sm"/>
            <a:tailEnd type="arrow" w="lg" len="sm"/>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5E489FC8-E81F-46BB-A595-A99B07ADE49D}"/>
              </a:ext>
            </a:extLst>
          </p:cNvPr>
          <p:cNvSpPr/>
          <p:nvPr/>
        </p:nvSpPr>
        <p:spPr>
          <a:xfrm>
            <a:off x="8710550" y="3297828"/>
            <a:ext cx="491731" cy="491731"/>
          </a:xfrm>
          <a:prstGeom prst="ellipse">
            <a:avLst/>
          </a:prstGeom>
          <a:no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234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4"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2DE0-3E1B-42D8-A2CF-8F8B80B48431}"/>
              </a:ext>
            </a:extLst>
          </p:cNvPr>
          <p:cNvSpPr>
            <a:spLocks noGrp="1"/>
          </p:cNvSpPr>
          <p:nvPr>
            <p:ph type="title"/>
          </p:nvPr>
        </p:nvSpPr>
        <p:spPr/>
        <p:txBody>
          <a:bodyPr>
            <a:normAutofit/>
          </a:bodyPr>
          <a:lstStyle/>
          <a:p>
            <a:r>
              <a:rPr lang="en-US" sz="4200"/>
              <a:t>FUTURE LAND USE MAPPING HOW-TO</a:t>
            </a:r>
          </a:p>
        </p:txBody>
      </p:sp>
      <p:sp>
        <p:nvSpPr>
          <p:cNvPr id="7" name="Content Placeholder 2">
            <a:extLst>
              <a:ext uri="{FF2B5EF4-FFF2-40B4-BE49-F238E27FC236}">
                <a16:creationId xmlns:a16="http://schemas.microsoft.com/office/drawing/2014/main" id="{A43C5500-919C-4EB2-A2BE-DE0B83569035}"/>
              </a:ext>
            </a:extLst>
          </p:cNvPr>
          <p:cNvSpPr txBox="1">
            <a:spLocks/>
          </p:cNvSpPr>
          <p:nvPr/>
        </p:nvSpPr>
        <p:spPr>
          <a:xfrm>
            <a:off x="838200" y="1697160"/>
            <a:ext cx="39883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a:solidFill>
                  <a:srgbClr val="CC0099"/>
                </a:solidFill>
                <a:ea typeface="Roboto Cn" pitchFamily="2" charset="0"/>
              </a:rPr>
              <a:t>Village Core</a:t>
            </a:r>
          </a:p>
          <a:p>
            <a:pPr marR="0">
              <a:spcAft>
                <a:spcPts val="0"/>
              </a:spcAft>
            </a:pPr>
            <a:r>
              <a:rPr lang="en-US" sz="2400" b="1">
                <a:ea typeface="Roboto Cn" pitchFamily="2" charset="0"/>
              </a:rPr>
              <a:t>Map existing village centers whether commercially, institutionally, or residentially oriented.</a:t>
            </a:r>
          </a:p>
          <a:p>
            <a:pPr marR="0">
              <a:spcAft>
                <a:spcPts val="0"/>
              </a:spcAft>
            </a:pPr>
            <a:r>
              <a:rPr lang="en-US" sz="2400" b="1">
                <a:ea typeface="Roboto Cn" pitchFamily="2" charset="0"/>
              </a:rPr>
              <a:t>Map areas that have the potential to become a village core.</a:t>
            </a:r>
          </a:p>
          <a:p>
            <a:pPr marL="0" indent="0">
              <a:buFont typeface="Arial" panose="020B0604020202020204" pitchFamily="34" charset="0"/>
              <a:buNone/>
            </a:pPr>
            <a:endParaRPr lang="en-US" b="1">
              <a:solidFill>
                <a:srgbClr val="CC0099"/>
              </a:solidFill>
              <a:ea typeface="Roboto Cn" pitchFamily="2" charset="0"/>
            </a:endParaRPr>
          </a:p>
          <a:p>
            <a:endParaRPr lang="en-US"/>
          </a:p>
        </p:txBody>
      </p:sp>
      <p:grpSp>
        <p:nvGrpSpPr>
          <p:cNvPr id="4" name="Group 3">
            <a:extLst>
              <a:ext uri="{FF2B5EF4-FFF2-40B4-BE49-F238E27FC236}">
                <a16:creationId xmlns:a16="http://schemas.microsoft.com/office/drawing/2014/main" id="{C21EDD78-E9A7-47F8-823B-F33C12D4026E}"/>
              </a:ext>
            </a:extLst>
          </p:cNvPr>
          <p:cNvGrpSpPr/>
          <p:nvPr/>
        </p:nvGrpSpPr>
        <p:grpSpPr>
          <a:xfrm>
            <a:off x="5983489" y="1901507"/>
            <a:ext cx="3441865" cy="1793935"/>
            <a:chOff x="5983489" y="1901507"/>
            <a:chExt cx="3441865" cy="1793935"/>
          </a:xfrm>
        </p:grpSpPr>
        <p:sp>
          <p:nvSpPr>
            <p:cNvPr id="9" name="Oval 8">
              <a:extLst>
                <a:ext uri="{FF2B5EF4-FFF2-40B4-BE49-F238E27FC236}">
                  <a16:creationId xmlns:a16="http://schemas.microsoft.com/office/drawing/2014/main" id="{7BFB1ED2-7571-49A4-9AE3-587BE02F632E}"/>
                </a:ext>
              </a:extLst>
            </p:cNvPr>
            <p:cNvSpPr/>
            <p:nvPr/>
          </p:nvSpPr>
          <p:spPr>
            <a:xfrm>
              <a:off x="5983489" y="1901507"/>
              <a:ext cx="1793935" cy="1793935"/>
            </a:xfrm>
            <a:prstGeom prst="ellipse">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176533FE-8935-4CC6-890B-9A42C2FC2554}"/>
                </a:ext>
              </a:extLst>
            </p:cNvPr>
            <p:cNvSpPr txBox="1">
              <a:spLocks/>
            </p:cNvSpPr>
            <p:nvPr/>
          </p:nvSpPr>
          <p:spPr>
            <a:xfrm>
              <a:off x="8074688" y="2484312"/>
              <a:ext cx="1350666" cy="4498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Aft>
                  <a:spcPts val="0"/>
                </a:spcAft>
                <a:buNone/>
              </a:pPr>
              <a:r>
                <a:rPr lang="en-US" sz="2400" b="1">
                  <a:ea typeface="Roboto Cn" pitchFamily="2" charset="0"/>
                </a:rPr>
                <a:t>Existing</a:t>
              </a:r>
            </a:p>
            <a:p>
              <a:pPr marL="0" marR="0" indent="0">
                <a:spcAft>
                  <a:spcPts val="0"/>
                </a:spcAft>
                <a:buNone/>
              </a:pPr>
              <a:endParaRPr lang="en-US" sz="2400" b="1">
                <a:ea typeface="Roboto Cn" pitchFamily="2" charset="0"/>
              </a:endParaRPr>
            </a:p>
            <a:p>
              <a:endParaRPr lang="en-US" b="1">
                <a:solidFill>
                  <a:srgbClr val="CC0099"/>
                </a:solidFill>
                <a:ea typeface="Roboto Cn" pitchFamily="2" charset="0"/>
              </a:endParaRPr>
            </a:p>
            <a:p>
              <a:endParaRPr lang="en-US"/>
            </a:p>
          </p:txBody>
        </p:sp>
      </p:grpSp>
      <p:grpSp>
        <p:nvGrpSpPr>
          <p:cNvPr id="3" name="Group 2">
            <a:extLst>
              <a:ext uri="{FF2B5EF4-FFF2-40B4-BE49-F238E27FC236}">
                <a16:creationId xmlns:a16="http://schemas.microsoft.com/office/drawing/2014/main" id="{9B1D6F13-9298-4109-B40C-14512DF06469}"/>
              </a:ext>
            </a:extLst>
          </p:cNvPr>
          <p:cNvGrpSpPr/>
          <p:nvPr/>
        </p:nvGrpSpPr>
        <p:grpSpPr>
          <a:xfrm>
            <a:off x="5983489" y="4006273"/>
            <a:ext cx="3441865" cy="1793935"/>
            <a:chOff x="5983489" y="4006273"/>
            <a:chExt cx="3441865" cy="1793935"/>
          </a:xfrm>
        </p:grpSpPr>
        <p:sp>
          <p:nvSpPr>
            <p:cNvPr id="8" name="Oval 7">
              <a:extLst>
                <a:ext uri="{FF2B5EF4-FFF2-40B4-BE49-F238E27FC236}">
                  <a16:creationId xmlns:a16="http://schemas.microsoft.com/office/drawing/2014/main" id="{74C6ED51-669F-4704-AE02-5FF72661FAA5}"/>
                </a:ext>
              </a:extLst>
            </p:cNvPr>
            <p:cNvSpPr/>
            <p:nvPr/>
          </p:nvSpPr>
          <p:spPr>
            <a:xfrm>
              <a:off x="5983489" y="4006273"/>
              <a:ext cx="1793935" cy="1793935"/>
            </a:xfrm>
            <a:prstGeom prst="ellipse">
              <a:avLst/>
            </a:prstGeom>
            <a:solidFill>
              <a:srgbClr val="00B0F0"/>
            </a:solid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131A5D18-BF3E-46C8-8528-72C60ECFEA94}"/>
                </a:ext>
              </a:extLst>
            </p:cNvPr>
            <p:cNvSpPr txBox="1">
              <a:spLocks/>
            </p:cNvSpPr>
            <p:nvPr/>
          </p:nvSpPr>
          <p:spPr>
            <a:xfrm>
              <a:off x="8074688" y="4678336"/>
              <a:ext cx="1350666" cy="4498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Aft>
                  <a:spcPts val="0"/>
                </a:spcAft>
                <a:buNone/>
              </a:pPr>
              <a:r>
                <a:rPr lang="en-US" sz="2400" b="1">
                  <a:ea typeface="Roboto Cn" pitchFamily="2" charset="0"/>
                </a:rPr>
                <a:t>Potential</a:t>
              </a:r>
            </a:p>
            <a:p>
              <a:pPr marL="0" marR="0" indent="0">
                <a:spcAft>
                  <a:spcPts val="0"/>
                </a:spcAft>
                <a:buNone/>
              </a:pPr>
              <a:endParaRPr lang="en-US" sz="2400" b="1">
                <a:ea typeface="Roboto Cn" pitchFamily="2" charset="0"/>
              </a:endParaRPr>
            </a:p>
            <a:p>
              <a:endParaRPr lang="en-US" b="1">
                <a:solidFill>
                  <a:srgbClr val="CC0099"/>
                </a:solidFill>
                <a:ea typeface="Roboto Cn" pitchFamily="2" charset="0"/>
              </a:endParaRPr>
            </a:p>
            <a:p>
              <a:endParaRPr lang="en-US"/>
            </a:p>
          </p:txBody>
        </p:sp>
      </p:grpSp>
    </p:spTree>
    <p:extLst>
      <p:ext uri="{BB962C8B-B14F-4D97-AF65-F5344CB8AC3E}">
        <p14:creationId xmlns:p14="http://schemas.microsoft.com/office/powerpoint/2010/main" val="253753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2DE0-3E1B-42D8-A2CF-8F8B80B48431}"/>
              </a:ext>
            </a:extLst>
          </p:cNvPr>
          <p:cNvSpPr>
            <a:spLocks noGrp="1"/>
          </p:cNvSpPr>
          <p:nvPr>
            <p:ph type="title"/>
          </p:nvPr>
        </p:nvSpPr>
        <p:spPr/>
        <p:txBody>
          <a:bodyPr>
            <a:normAutofit/>
          </a:bodyPr>
          <a:lstStyle/>
          <a:p>
            <a:r>
              <a:rPr lang="en-US" sz="4200"/>
              <a:t>FUTURE LAND USE MAPPING HOW-TO</a:t>
            </a:r>
          </a:p>
        </p:txBody>
      </p:sp>
      <p:sp>
        <p:nvSpPr>
          <p:cNvPr id="7" name="Content Placeholder 2">
            <a:extLst>
              <a:ext uri="{FF2B5EF4-FFF2-40B4-BE49-F238E27FC236}">
                <a16:creationId xmlns:a16="http://schemas.microsoft.com/office/drawing/2014/main" id="{A43C5500-919C-4EB2-A2BE-DE0B83569035}"/>
              </a:ext>
            </a:extLst>
          </p:cNvPr>
          <p:cNvSpPr txBox="1">
            <a:spLocks/>
          </p:cNvSpPr>
          <p:nvPr/>
        </p:nvSpPr>
        <p:spPr>
          <a:xfrm>
            <a:off x="838200" y="1697160"/>
            <a:ext cx="39883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a:solidFill>
                  <a:srgbClr val="CC0099"/>
                </a:solidFill>
                <a:ea typeface="Roboto Cn" pitchFamily="2" charset="0"/>
              </a:rPr>
              <a:t>Innovation/Economic Development Areas</a:t>
            </a:r>
          </a:p>
          <a:p>
            <a:pPr marR="0">
              <a:spcAft>
                <a:spcPts val="0"/>
              </a:spcAft>
            </a:pPr>
            <a:r>
              <a:rPr lang="en-US" sz="2400" b="1">
                <a:ea typeface="Roboto Cn" pitchFamily="2" charset="0"/>
              </a:rPr>
              <a:t>Map existing innovation and economic development areas whether an arts and cultural district or an industrial park.</a:t>
            </a:r>
          </a:p>
          <a:p>
            <a:pPr marR="0">
              <a:spcAft>
                <a:spcPts val="0"/>
              </a:spcAft>
            </a:pPr>
            <a:r>
              <a:rPr lang="en-US" sz="2400" b="1">
                <a:ea typeface="Roboto Cn" pitchFamily="2" charset="0"/>
              </a:rPr>
              <a:t>Map areas that have the potential to expand or emerge as an innovation or economic development area</a:t>
            </a:r>
          </a:p>
          <a:p>
            <a:pPr marL="0" indent="0">
              <a:buFont typeface="Arial" panose="020B0604020202020204" pitchFamily="34" charset="0"/>
              <a:buNone/>
            </a:pPr>
            <a:endParaRPr lang="en-US" b="1">
              <a:solidFill>
                <a:srgbClr val="CC0099"/>
              </a:solidFill>
              <a:ea typeface="Roboto Cn" pitchFamily="2" charset="0"/>
            </a:endParaRPr>
          </a:p>
          <a:p>
            <a:endParaRPr lang="en-US"/>
          </a:p>
        </p:txBody>
      </p:sp>
      <p:grpSp>
        <p:nvGrpSpPr>
          <p:cNvPr id="4" name="Group 3">
            <a:extLst>
              <a:ext uri="{FF2B5EF4-FFF2-40B4-BE49-F238E27FC236}">
                <a16:creationId xmlns:a16="http://schemas.microsoft.com/office/drawing/2014/main" id="{C21EDD78-E9A7-47F8-823B-F33C12D4026E}"/>
              </a:ext>
            </a:extLst>
          </p:cNvPr>
          <p:cNvGrpSpPr/>
          <p:nvPr/>
        </p:nvGrpSpPr>
        <p:grpSpPr>
          <a:xfrm>
            <a:off x="5983489" y="1901507"/>
            <a:ext cx="3441865" cy="1793935"/>
            <a:chOff x="5983489" y="1901507"/>
            <a:chExt cx="3441865" cy="1793935"/>
          </a:xfrm>
        </p:grpSpPr>
        <p:sp>
          <p:nvSpPr>
            <p:cNvPr id="9" name="Oval 8">
              <a:extLst>
                <a:ext uri="{FF2B5EF4-FFF2-40B4-BE49-F238E27FC236}">
                  <a16:creationId xmlns:a16="http://schemas.microsoft.com/office/drawing/2014/main" id="{7BFB1ED2-7571-49A4-9AE3-587BE02F632E}"/>
                </a:ext>
              </a:extLst>
            </p:cNvPr>
            <p:cNvSpPr/>
            <p:nvPr/>
          </p:nvSpPr>
          <p:spPr>
            <a:xfrm>
              <a:off x="5983489" y="1901507"/>
              <a:ext cx="1793935" cy="1793935"/>
            </a:xfrm>
            <a:prstGeom prst="ellipse">
              <a:avLst/>
            </a:prstGeom>
            <a:solidFill>
              <a:srgbClr val="FF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176533FE-8935-4CC6-890B-9A42C2FC2554}"/>
                </a:ext>
              </a:extLst>
            </p:cNvPr>
            <p:cNvSpPr txBox="1">
              <a:spLocks/>
            </p:cNvSpPr>
            <p:nvPr/>
          </p:nvSpPr>
          <p:spPr>
            <a:xfrm>
              <a:off x="8074688" y="2484312"/>
              <a:ext cx="1350666" cy="4498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Aft>
                  <a:spcPts val="0"/>
                </a:spcAft>
                <a:buNone/>
              </a:pPr>
              <a:r>
                <a:rPr lang="en-US" sz="2400" b="1">
                  <a:ea typeface="Roboto Cn" pitchFamily="2" charset="0"/>
                </a:rPr>
                <a:t>Existing</a:t>
              </a:r>
            </a:p>
            <a:p>
              <a:pPr marL="0" marR="0" indent="0">
                <a:spcAft>
                  <a:spcPts val="0"/>
                </a:spcAft>
                <a:buNone/>
              </a:pPr>
              <a:endParaRPr lang="en-US" sz="2400" b="1">
                <a:ea typeface="Roboto Cn" pitchFamily="2" charset="0"/>
              </a:endParaRPr>
            </a:p>
            <a:p>
              <a:endParaRPr lang="en-US" b="1">
                <a:solidFill>
                  <a:srgbClr val="CC0099"/>
                </a:solidFill>
                <a:ea typeface="Roboto Cn" pitchFamily="2" charset="0"/>
              </a:endParaRPr>
            </a:p>
            <a:p>
              <a:endParaRPr lang="en-US"/>
            </a:p>
          </p:txBody>
        </p:sp>
      </p:grpSp>
      <p:grpSp>
        <p:nvGrpSpPr>
          <p:cNvPr id="3" name="Group 2">
            <a:extLst>
              <a:ext uri="{FF2B5EF4-FFF2-40B4-BE49-F238E27FC236}">
                <a16:creationId xmlns:a16="http://schemas.microsoft.com/office/drawing/2014/main" id="{9B1D6F13-9298-4109-B40C-14512DF06469}"/>
              </a:ext>
            </a:extLst>
          </p:cNvPr>
          <p:cNvGrpSpPr/>
          <p:nvPr/>
        </p:nvGrpSpPr>
        <p:grpSpPr>
          <a:xfrm>
            <a:off x="5983489" y="4006273"/>
            <a:ext cx="3441865" cy="1793935"/>
            <a:chOff x="5983489" y="4006273"/>
            <a:chExt cx="3441865" cy="1793935"/>
          </a:xfrm>
        </p:grpSpPr>
        <p:sp>
          <p:nvSpPr>
            <p:cNvPr id="8" name="Oval 7">
              <a:extLst>
                <a:ext uri="{FF2B5EF4-FFF2-40B4-BE49-F238E27FC236}">
                  <a16:creationId xmlns:a16="http://schemas.microsoft.com/office/drawing/2014/main" id="{74C6ED51-669F-4704-AE02-5FF72661FAA5}"/>
                </a:ext>
              </a:extLst>
            </p:cNvPr>
            <p:cNvSpPr/>
            <p:nvPr/>
          </p:nvSpPr>
          <p:spPr>
            <a:xfrm>
              <a:off x="5983489" y="4006273"/>
              <a:ext cx="1793935" cy="1793935"/>
            </a:xfrm>
            <a:prstGeom prst="ellipse">
              <a:avLst/>
            </a:prstGeom>
            <a:solidFill>
              <a:srgbClr val="FF3399"/>
            </a:solid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131A5D18-BF3E-46C8-8528-72C60ECFEA94}"/>
                </a:ext>
              </a:extLst>
            </p:cNvPr>
            <p:cNvSpPr txBox="1">
              <a:spLocks/>
            </p:cNvSpPr>
            <p:nvPr/>
          </p:nvSpPr>
          <p:spPr>
            <a:xfrm>
              <a:off x="8074688" y="4678336"/>
              <a:ext cx="1350666" cy="4498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Aft>
                  <a:spcPts val="0"/>
                </a:spcAft>
                <a:buNone/>
              </a:pPr>
              <a:r>
                <a:rPr lang="en-US" sz="2400" b="1">
                  <a:ea typeface="Roboto Cn" pitchFamily="2" charset="0"/>
                </a:rPr>
                <a:t>Potential</a:t>
              </a:r>
            </a:p>
            <a:p>
              <a:pPr marL="0" marR="0" indent="0">
                <a:spcAft>
                  <a:spcPts val="0"/>
                </a:spcAft>
                <a:buNone/>
              </a:pPr>
              <a:endParaRPr lang="en-US" sz="2400" b="1">
                <a:ea typeface="Roboto Cn" pitchFamily="2" charset="0"/>
              </a:endParaRPr>
            </a:p>
            <a:p>
              <a:endParaRPr lang="en-US" b="1">
                <a:solidFill>
                  <a:srgbClr val="CC0099"/>
                </a:solidFill>
                <a:ea typeface="Roboto Cn" pitchFamily="2" charset="0"/>
              </a:endParaRPr>
            </a:p>
            <a:p>
              <a:endParaRPr lang="en-US"/>
            </a:p>
          </p:txBody>
        </p:sp>
      </p:grpSp>
    </p:spTree>
    <p:extLst>
      <p:ext uri="{BB962C8B-B14F-4D97-AF65-F5344CB8AC3E}">
        <p14:creationId xmlns:p14="http://schemas.microsoft.com/office/powerpoint/2010/main" val="70213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9608-F4E6-43E9-A248-B87ACA67CC93}"/>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39C67BE7-E8DD-4517-9110-BC1EF21031E8}"/>
              </a:ext>
            </a:extLst>
          </p:cNvPr>
          <p:cNvSpPr>
            <a:spLocks noGrp="1"/>
          </p:cNvSpPr>
          <p:nvPr>
            <p:ph idx="1"/>
          </p:nvPr>
        </p:nvSpPr>
        <p:spPr>
          <a:xfrm>
            <a:off x="838200" y="1815152"/>
            <a:ext cx="10515600" cy="4630036"/>
          </a:xfrm>
        </p:spPr>
        <p:txBody>
          <a:bodyPr vert="horz" lIns="91440" tIns="45720" rIns="91440" bIns="45720" rtlCol="0" anchor="t">
            <a:normAutofit/>
          </a:bodyPr>
          <a:lstStyle/>
          <a:p>
            <a:r>
              <a:rPr lang="en-US" b="1">
                <a:latin typeface="Arial Narrow"/>
                <a:ea typeface="Roboto Cn" pitchFamily="2" charset="0"/>
                <a:cs typeface="Arial"/>
              </a:rPr>
              <a:t>Introduction</a:t>
            </a:r>
          </a:p>
          <a:p>
            <a:pPr>
              <a:spcBef>
                <a:spcPts val="1200"/>
              </a:spcBef>
            </a:pPr>
            <a:r>
              <a:rPr lang="en-US" b="1">
                <a:latin typeface="Arial Narrow"/>
                <a:ea typeface="Roboto Cn" pitchFamily="2" charset="0"/>
                <a:cs typeface="Arial"/>
              </a:rPr>
              <a:t>Introduction to Future Land Use Planning</a:t>
            </a:r>
          </a:p>
          <a:p>
            <a:pPr>
              <a:spcBef>
                <a:spcPts val="1200"/>
              </a:spcBef>
            </a:pPr>
            <a:r>
              <a:rPr lang="en-US" b="1">
                <a:latin typeface="Arial Narrow"/>
                <a:ea typeface="Roboto Cn" pitchFamily="2" charset="0"/>
                <a:cs typeface="Arial"/>
              </a:rPr>
              <a:t>Examples of Future Land Use Maps</a:t>
            </a:r>
          </a:p>
          <a:p>
            <a:pPr>
              <a:spcBef>
                <a:spcPts val="1200"/>
              </a:spcBef>
            </a:pPr>
            <a:r>
              <a:rPr lang="en-US" b="1">
                <a:latin typeface="Arial Narrow"/>
                <a:ea typeface="Roboto Cn" pitchFamily="2" charset="0"/>
                <a:cs typeface="Arial"/>
              </a:rPr>
              <a:t>Explanation of Part B</a:t>
            </a:r>
            <a:endParaRPr lang="en-US" b="1">
              <a:ea typeface="Roboto Cn" pitchFamily="2" charset="0"/>
            </a:endParaRPr>
          </a:p>
          <a:p>
            <a:pPr>
              <a:spcBef>
                <a:spcPts val="1200"/>
              </a:spcBef>
            </a:pPr>
            <a:r>
              <a:rPr lang="en-US" b="1">
                <a:latin typeface="Arial Narrow"/>
                <a:ea typeface="Roboto Cn" pitchFamily="2" charset="0"/>
                <a:cs typeface="Arial"/>
              </a:rPr>
              <a:t>Next Steps</a:t>
            </a:r>
          </a:p>
          <a:p>
            <a:pPr marL="0" indent="0">
              <a:buNone/>
            </a:pPr>
            <a:endParaRPr lang="en-US" b="1">
              <a:solidFill>
                <a:srgbClr val="CC0099"/>
              </a:solidFill>
              <a:latin typeface="Roboto Cn" pitchFamily="2" charset="0"/>
              <a:ea typeface="Roboto Cn" pitchFamily="2" charset="0"/>
            </a:endParaRPr>
          </a:p>
        </p:txBody>
      </p:sp>
    </p:spTree>
    <p:extLst>
      <p:ext uri="{BB962C8B-B14F-4D97-AF65-F5344CB8AC3E}">
        <p14:creationId xmlns:p14="http://schemas.microsoft.com/office/powerpoint/2010/main" val="1192498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2DE0-3E1B-42D8-A2CF-8F8B80B48431}"/>
              </a:ext>
            </a:extLst>
          </p:cNvPr>
          <p:cNvSpPr>
            <a:spLocks noGrp="1"/>
          </p:cNvSpPr>
          <p:nvPr>
            <p:ph type="title"/>
          </p:nvPr>
        </p:nvSpPr>
        <p:spPr/>
        <p:txBody>
          <a:bodyPr>
            <a:normAutofit/>
          </a:bodyPr>
          <a:lstStyle/>
          <a:p>
            <a:r>
              <a:rPr lang="en-US" sz="4200"/>
              <a:t>FUTURE LAND USE MAPPING HOW-TO</a:t>
            </a:r>
          </a:p>
        </p:txBody>
      </p:sp>
      <p:sp>
        <p:nvSpPr>
          <p:cNvPr id="7" name="Content Placeholder 2">
            <a:extLst>
              <a:ext uri="{FF2B5EF4-FFF2-40B4-BE49-F238E27FC236}">
                <a16:creationId xmlns:a16="http://schemas.microsoft.com/office/drawing/2014/main" id="{A43C5500-919C-4EB2-A2BE-DE0B83569035}"/>
              </a:ext>
            </a:extLst>
          </p:cNvPr>
          <p:cNvSpPr txBox="1">
            <a:spLocks/>
          </p:cNvSpPr>
          <p:nvPr/>
        </p:nvSpPr>
        <p:spPr>
          <a:xfrm>
            <a:off x="838200" y="1697160"/>
            <a:ext cx="39883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a:solidFill>
                  <a:srgbClr val="CC0099"/>
                </a:solidFill>
                <a:ea typeface="Roboto Cn" pitchFamily="2" charset="0"/>
              </a:rPr>
              <a:t>Housing Opportunity Areas</a:t>
            </a:r>
          </a:p>
          <a:p>
            <a:pPr marR="0">
              <a:spcAft>
                <a:spcPts val="0"/>
              </a:spcAft>
            </a:pPr>
            <a:r>
              <a:rPr lang="en-US" sz="2400" b="1">
                <a:ea typeface="Roboto Cn" pitchFamily="2" charset="0"/>
              </a:rPr>
              <a:t>Map existing housing opportunities areas such as town centers with diverse housing, housing in dense village areas, senior housing areas, etc.</a:t>
            </a:r>
          </a:p>
          <a:p>
            <a:pPr marR="0">
              <a:spcAft>
                <a:spcPts val="0"/>
              </a:spcAft>
            </a:pPr>
            <a:r>
              <a:rPr lang="en-US" sz="2400" b="1">
                <a:ea typeface="Roboto Cn" pitchFamily="2" charset="0"/>
              </a:rPr>
              <a:t>Map areas that have the potential to provide or expand housing opportunity.</a:t>
            </a:r>
          </a:p>
          <a:p>
            <a:pPr marL="0" indent="0">
              <a:buFont typeface="Arial" panose="020B0604020202020204" pitchFamily="34" charset="0"/>
              <a:buNone/>
            </a:pPr>
            <a:endParaRPr lang="en-US" b="1">
              <a:solidFill>
                <a:srgbClr val="CC0099"/>
              </a:solidFill>
              <a:ea typeface="Roboto Cn" pitchFamily="2" charset="0"/>
            </a:endParaRPr>
          </a:p>
          <a:p>
            <a:endParaRPr lang="en-US"/>
          </a:p>
        </p:txBody>
      </p:sp>
      <p:sp>
        <p:nvSpPr>
          <p:cNvPr id="12" name="Content Placeholder 2">
            <a:extLst>
              <a:ext uri="{FF2B5EF4-FFF2-40B4-BE49-F238E27FC236}">
                <a16:creationId xmlns:a16="http://schemas.microsoft.com/office/drawing/2014/main" id="{176533FE-8935-4CC6-890B-9A42C2FC2554}"/>
              </a:ext>
            </a:extLst>
          </p:cNvPr>
          <p:cNvSpPr txBox="1">
            <a:spLocks/>
          </p:cNvSpPr>
          <p:nvPr/>
        </p:nvSpPr>
        <p:spPr>
          <a:xfrm>
            <a:off x="8074688" y="2484312"/>
            <a:ext cx="1350666" cy="4498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Aft>
                <a:spcPts val="0"/>
              </a:spcAft>
              <a:buNone/>
            </a:pPr>
            <a:r>
              <a:rPr lang="en-US" sz="2400" b="1">
                <a:ea typeface="Roboto Cn" pitchFamily="2" charset="0"/>
              </a:rPr>
              <a:t>Existing</a:t>
            </a:r>
          </a:p>
          <a:p>
            <a:pPr marL="0" marR="0" indent="0">
              <a:spcAft>
                <a:spcPts val="0"/>
              </a:spcAft>
              <a:buNone/>
            </a:pPr>
            <a:endParaRPr lang="en-US" sz="2400" b="1">
              <a:ea typeface="Roboto Cn" pitchFamily="2" charset="0"/>
            </a:endParaRPr>
          </a:p>
          <a:p>
            <a:endParaRPr lang="en-US" b="1">
              <a:solidFill>
                <a:srgbClr val="CC0099"/>
              </a:solidFill>
              <a:ea typeface="Roboto Cn" pitchFamily="2" charset="0"/>
            </a:endParaRPr>
          </a:p>
          <a:p>
            <a:endParaRPr lang="en-US"/>
          </a:p>
        </p:txBody>
      </p:sp>
      <p:sp>
        <p:nvSpPr>
          <p:cNvPr id="13" name="Content Placeholder 2">
            <a:extLst>
              <a:ext uri="{FF2B5EF4-FFF2-40B4-BE49-F238E27FC236}">
                <a16:creationId xmlns:a16="http://schemas.microsoft.com/office/drawing/2014/main" id="{131A5D18-BF3E-46C8-8528-72C60ECFEA94}"/>
              </a:ext>
            </a:extLst>
          </p:cNvPr>
          <p:cNvSpPr txBox="1">
            <a:spLocks/>
          </p:cNvSpPr>
          <p:nvPr/>
        </p:nvSpPr>
        <p:spPr>
          <a:xfrm>
            <a:off x="8074688" y="4678336"/>
            <a:ext cx="1350666" cy="4498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Aft>
                <a:spcPts val="0"/>
              </a:spcAft>
              <a:buNone/>
            </a:pPr>
            <a:r>
              <a:rPr lang="en-US" sz="2400" b="1">
                <a:ea typeface="Roboto Cn" pitchFamily="2" charset="0"/>
              </a:rPr>
              <a:t>Potential</a:t>
            </a:r>
          </a:p>
          <a:p>
            <a:pPr marL="0" marR="0" indent="0">
              <a:spcAft>
                <a:spcPts val="0"/>
              </a:spcAft>
              <a:buNone/>
            </a:pPr>
            <a:endParaRPr lang="en-US" sz="2400" b="1">
              <a:ea typeface="Roboto Cn" pitchFamily="2" charset="0"/>
            </a:endParaRPr>
          </a:p>
          <a:p>
            <a:endParaRPr lang="en-US" b="1">
              <a:solidFill>
                <a:srgbClr val="CC0099"/>
              </a:solidFill>
              <a:ea typeface="Roboto Cn" pitchFamily="2" charset="0"/>
            </a:endParaRPr>
          </a:p>
          <a:p>
            <a:endParaRPr lang="en-US"/>
          </a:p>
        </p:txBody>
      </p:sp>
      <p:sp>
        <p:nvSpPr>
          <p:cNvPr id="10" name="Oval 9">
            <a:extLst>
              <a:ext uri="{FF2B5EF4-FFF2-40B4-BE49-F238E27FC236}">
                <a16:creationId xmlns:a16="http://schemas.microsoft.com/office/drawing/2014/main" id="{F68DBCAA-1A28-4861-9094-29187230E08E}"/>
              </a:ext>
            </a:extLst>
          </p:cNvPr>
          <p:cNvSpPr/>
          <p:nvPr/>
        </p:nvSpPr>
        <p:spPr>
          <a:xfrm rot="2483507">
            <a:off x="5388489" y="2113468"/>
            <a:ext cx="2714442" cy="1191491"/>
          </a:xfrm>
          <a:prstGeom prst="ellipse">
            <a:avLst/>
          </a:prstGeom>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4B9A6D8-3F82-4DAD-A4C7-500F5A0D61FA}"/>
              </a:ext>
            </a:extLst>
          </p:cNvPr>
          <p:cNvSpPr/>
          <p:nvPr/>
        </p:nvSpPr>
        <p:spPr>
          <a:xfrm rot="2483507">
            <a:off x="5388489" y="4017515"/>
            <a:ext cx="2714442" cy="1191491"/>
          </a:xfrm>
          <a:prstGeom prst="ellipse">
            <a:avLst/>
          </a:prstGeom>
          <a:ln w="57150">
            <a:solidFill>
              <a:schemeClr val="tx1"/>
            </a:solidFill>
            <a:prstDash val="sys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666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4250-7BAD-43FC-92ED-5DCDB5819C14}"/>
              </a:ext>
            </a:extLst>
          </p:cNvPr>
          <p:cNvSpPr>
            <a:spLocks noGrp="1"/>
          </p:cNvSpPr>
          <p:nvPr>
            <p:ph type="title"/>
          </p:nvPr>
        </p:nvSpPr>
        <p:spPr/>
        <p:txBody>
          <a:bodyPr>
            <a:normAutofit/>
          </a:bodyPr>
          <a:lstStyle/>
          <a:p>
            <a:r>
              <a:rPr lang="en-US" sz="4000"/>
              <a:t>FUTURE LAND USE MAPPING HOW-TO</a:t>
            </a:r>
          </a:p>
        </p:txBody>
      </p:sp>
      <p:sp>
        <p:nvSpPr>
          <p:cNvPr id="3" name="Content Placeholder 2">
            <a:extLst>
              <a:ext uri="{FF2B5EF4-FFF2-40B4-BE49-F238E27FC236}">
                <a16:creationId xmlns:a16="http://schemas.microsoft.com/office/drawing/2014/main" id="{74A93F7E-A61D-4F4A-AB40-5502E833FEEB}"/>
              </a:ext>
            </a:extLst>
          </p:cNvPr>
          <p:cNvSpPr>
            <a:spLocks noGrp="1"/>
          </p:cNvSpPr>
          <p:nvPr>
            <p:ph idx="1"/>
          </p:nvPr>
        </p:nvSpPr>
        <p:spPr>
          <a:xfrm>
            <a:off x="838200" y="1825625"/>
            <a:ext cx="5017655" cy="4351338"/>
          </a:xfrm>
        </p:spPr>
        <p:txBody>
          <a:bodyPr/>
          <a:lstStyle/>
          <a:p>
            <a:pPr marL="0" indent="0">
              <a:spcBef>
                <a:spcPts val="0"/>
              </a:spcBef>
              <a:buNone/>
            </a:pPr>
            <a:r>
              <a:rPr lang="en-US" b="1">
                <a:solidFill>
                  <a:srgbClr val="CC0099"/>
                </a:solidFill>
                <a:ea typeface="Roboto Cn" pitchFamily="2" charset="0"/>
              </a:rPr>
              <a:t>Connections</a:t>
            </a:r>
          </a:p>
          <a:p>
            <a:pPr marR="0">
              <a:spcAft>
                <a:spcPts val="0"/>
              </a:spcAft>
            </a:pPr>
            <a:r>
              <a:rPr lang="en-US" sz="2800" b="1">
                <a:ea typeface="Roboto Cn" pitchFamily="2" charset="0"/>
              </a:rPr>
              <a:t>Map existing vital regional and local connections and connected areas for all modes of transport that you would like to focus on. </a:t>
            </a:r>
          </a:p>
          <a:p>
            <a:pPr marR="0">
              <a:spcAft>
                <a:spcPts val="0"/>
              </a:spcAft>
            </a:pPr>
            <a:r>
              <a:rPr lang="en-US" sz="2800" b="1">
                <a:ea typeface="Roboto Cn" pitchFamily="2" charset="0"/>
              </a:rPr>
              <a:t>Map potential vital regional and local connections and connected areas for all modes of transport that you would like more resources directed to. </a:t>
            </a:r>
          </a:p>
          <a:p>
            <a:endParaRPr lang="en-US"/>
          </a:p>
        </p:txBody>
      </p:sp>
      <p:cxnSp>
        <p:nvCxnSpPr>
          <p:cNvPr id="4" name="Connector: Curved 3">
            <a:extLst>
              <a:ext uri="{FF2B5EF4-FFF2-40B4-BE49-F238E27FC236}">
                <a16:creationId xmlns:a16="http://schemas.microsoft.com/office/drawing/2014/main" id="{4311CBB9-4E19-45DB-9852-ACCB7EB19AF3}"/>
              </a:ext>
            </a:extLst>
          </p:cNvPr>
          <p:cNvCxnSpPr>
            <a:cxnSpLocks/>
          </p:cNvCxnSpPr>
          <p:nvPr/>
        </p:nvCxnSpPr>
        <p:spPr>
          <a:xfrm flipV="1">
            <a:off x="6561184" y="4580549"/>
            <a:ext cx="1649944" cy="1349773"/>
          </a:xfrm>
          <a:prstGeom prst="curvedConnector3">
            <a:avLst/>
          </a:prstGeom>
          <a:ln w="127000" cap="sq">
            <a:solidFill>
              <a:schemeClr val="tx1"/>
            </a:solidFill>
            <a:prstDash val="sysDash"/>
            <a:headEnd type="arrow" w="lg" len="sm"/>
            <a:tailEnd type="arrow" w="lg" len="sm"/>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689698EB-C3B4-4E34-88E4-9F86C81C17C2}"/>
              </a:ext>
            </a:extLst>
          </p:cNvPr>
          <p:cNvSpPr/>
          <p:nvPr/>
        </p:nvSpPr>
        <p:spPr>
          <a:xfrm>
            <a:off x="8451933" y="4912985"/>
            <a:ext cx="491731" cy="491731"/>
          </a:xfrm>
          <a:prstGeom prst="ellipse">
            <a:avLst/>
          </a:prstGeom>
          <a:no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ctor: Curved 6">
            <a:extLst>
              <a:ext uri="{FF2B5EF4-FFF2-40B4-BE49-F238E27FC236}">
                <a16:creationId xmlns:a16="http://schemas.microsoft.com/office/drawing/2014/main" id="{85C36911-21F4-4452-8DE7-0A7C18F6553F}"/>
              </a:ext>
            </a:extLst>
          </p:cNvPr>
          <p:cNvCxnSpPr>
            <a:cxnSpLocks/>
          </p:cNvCxnSpPr>
          <p:nvPr/>
        </p:nvCxnSpPr>
        <p:spPr>
          <a:xfrm flipV="1">
            <a:off x="6464202" y="2410726"/>
            <a:ext cx="1649944" cy="1349773"/>
          </a:xfrm>
          <a:prstGeom prst="curvedConnector3">
            <a:avLst/>
          </a:prstGeom>
          <a:ln w="127000" cap="sq">
            <a:solidFill>
              <a:schemeClr val="tx1"/>
            </a:solidFill>
            <a:prstDash val="solid"/>
            <a:headEnd type="arrow" w="lg" len="sm"/>
            <a:tailEnd type="arrow" w="lg" len="sm"/>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2358077D-C15A-4274-B750-A4F2A87C148A}"/>
              </a:ext>
            </a:extLst>
          </p:cNvPr>
          <p:cNvSpPr/>
          <p:nvPr/>
        </p:nvSpPr>
        <p:spPr>
          <a:xfrm>
            <a:off x="8354951" y="2743162"/>
            <a:ext cx="491731" cy="491731"/>
          </a:xfrm>
          <a:prstGeom prst="ellipse">
            <a:avLst/>
          </a:prstGeom>
          <a:no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9489744A-5234-4933-97EB-8ECDD6C524C6}"/>
              </a:ext>
            </a:extLst>
          </p:cNvPr>
          <p:cNvSpPr txBox="1">
            <a:spLocks/>
          </p:cNvSpPr>
          <p:nvPr/>
        </p:nvSpPr>
        <p:spPr>
          <a:xfrm>
            <a:off x="9184469" y="2785086"/>
            <a:ext cx="1350666" cy="4498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Aft>
                <a:spcPts val="0"/>
              </a:spcAft>
              <a:buNone/>
            </a:pPr>
            <a:r>
              <a:rPr lang="en-US" sz="2400" b="1">
                <a:ea typeface="Roboto Cn" pitchFamily="2" charset="0"/>
              </a:rPr>
              <a:t>Existing</a:t>
            </a:r>
          </a:p>
          <a:p>
            <a:pPr marL="0" marR="0" indent="0">
              <a:spcAft>
                <a:spcPts val="0"/>
              </a:spcAft>
              <a:buNone/>
            </a:pPr>
            <a:endParaRPr lang="en-US" sz="2400" b="1">
              <a:ea typeface="Roboto Cn" pitchFamily="2" charset="0"/>
            </a:endParaRPr>
          </a:p>
          <a:p>
            <a:endParaRPr lang="en-US" b="1">
              <a:solidFill>
                <a:srgbClr val="CC0099"/>
              </a:solidFill>
              <a:ea typeface="Roboto Cn" pitchFamily="2" charset="0"/>
            </a:endParaRPr>
          </a:p>
          <a:p>
            <a:endParaRPr lang="en-US"/>
          </a:p>
        </p:txBody>
      </p:sp>
      <p:sp>
        <p:nvSpPr>
          <p:cNvPr id="10" name="Content Placeholder 2">
            <a:extLst>
              <a:ext uri="{FF2B5EF4-FFF2-40B4-BE49-F238E27FC236}">
                <a16:creationId xmlns:a16="http://schemas.microsoft.com/office/drawing/2014/main" id="{CCDF585E-7E26-4D53-9875-A0468B98D42D}"/>
              </a:ext>
            </a:extLst>
          </p:cNvPr>
          <p:cNvSpPr txBox="1">
            <a:spLocks/>
          </p:cNvSpPr>
          <p:nvPr/>
        </p:nvSpPr>
        <p:spPr>
          <a:xfrm>
            <a:off x="9184469" y="4979110"/>
            <a:ext cx="1350666" cy="4498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Aft>
                <a:spcPts val="0"/>
              </a:spcAft>
              <a:buNone/>
            </a:pPr>
            <a:r>
              <a:rPr lang="en-US" sz="2400" b="1">
                <a:ea typeface="Roboto Cn" pitchFamily="2" charset="0"/>
              </a:rPr>
              <a:t>Potential</a:t>
            </a:r>
          </a:p>
          <a:p>
            <a:pPr marL="0" marR="0" indent="0">
              <a:spcAft>
                <a:spcPts val="0"/>
              </a:spcAft>
              <a:buNone/>
            </a:pPr>
            <a:endParaRPr lang="en-US" sz="2400" b="1">
              <a:ea typeface="Roboto Cn" pitchFamily="2" charset="0"/>
            </a:endParaRPr>
          </a:p>
          <a:p>
            <a:endParaRPr lang="en-US" b="1">
              <a:solidFill>
                <a:srgbClr val="CC0099"/>
              </a:solidFill>
              <a:ea typeface="Roboto Cn" pitchFamily="2" charset="0"/>
            </a:endParaRPr>
          </a:p>
          <a:p>
            <a:endParaRPr lang="en-US"/>
          </a:p>
        </p:txBody>
      </p:sp>
    </p:spTree>
    <p:extLst>
      <p:ext uri="{BB962C8B-B14F-4D97-AF65-F5344CB8AC3E}">
        <p14:creationId xmlns:p14="http://schemas.microsoft.com/office/powerpoint/2010/main" val="98744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21E61-CD14-46D7-8626-FEA04E24FB57}"/>
              </a:ext>
            </a:extLst>
          </p:cNvPr>
          <p:cNvSpPr>
            <a:spLocks noGrp="1"/>
          </p:cNvSpPr>
          <p:nvPr>
            <p:ph type="title"/>
          </p:nvPr>
        </p:nvSpPr>
        <p:spPr/>
        <p:txBody>
          <a:bodyPr/>
          <a:lstStyle/>
          <a:p>
            <a:r>
              <a:rPr lang="en-US">
                <a:latin typeface="Swis721 BT"/>
                <a:cs typeface="Arial"/>
              </a:rPr>
              <a:t>VISION FOR THE REGION</a:t>
            </a:r>
            <a:endParaRPr lang="en-US"/>
          </a:p>
        </p:txBody>
      </p:sp>
      <p:sp>
        <p:nvSpPr>
          <p:cNvPr id="3" name="Content Placeholder 2">
            <a:extLst>
              <a:ext uri="{FF2B5EF4-FFF2-40B4-BE49-F238E27FC236}">
                <a16:creationId xmlns:a16="http://schemas.microsoft.com/office/drawing/2014/main" id="{5A7DDAD9-70DF-429C-A6D6-2B0A213B5052}"/>
              </a:ext>
            </a:extLst>
          </p:cNvPr>
          <p:cNvSpPr>
            <a:spLocks noGrp="1"/>
          </p:cNvSpPr>
          <p:nvPr>
            <p:ph idx="1"/>
          </p:nvPr>
        </p:nvSpPr>
        <p:spPr>
          <a:xfrm>
            <a:off x="842339" y="1464610"/>
            <a:ext cx="10506456" cy="4836245"/>
          </a:xfrm>
        </p:spPr>
        <p:txBody>
          <a:bodyPr vert="horz" lIns="91440" tIns="45720" rIns="91440" bIns="45720" rtlCol="0" anchor="t">
            <a:normAutofit/>
          </a:bodyPr>
          <a:lstStyle/>
          <a:p>
            <a:pPr marL="0" indent="0">
              <a:buNone/>
            </a:pPr>
            <a:r>
              <a:rPr lang="en-US" b="1">
                <a:solidFill>
                  <a:srgbClr val="CC0099"/>
                </a:solidFill>
                <a:latin typeface="Arial Narrow"/>
                <a:ea typeface="Roboto Cn" pitchFamily="2" charset="0"/>
                <a:cs typeface="Arial"/>
              </a:rPr>
              <a:t>Question 1: </a:t>
            </a:r>
            <a:r>
              <a:rPr lang="en-US" b="1">
                <a:solidFill>
                  <a:srgbClr val="CC0099"/>
                </a:solidFill>
                <a:latin typeface="Arial Narrow"/>
                <a:cs typeface="Arial"/>
              </a:rPr>
              <a:t>What is your vision for the Lower Connecticut River Valley?</a:t>
            </a:r>
          </a:p>
          <a:p>
            <a:r>
              <a:rPr lang="en-US" u="sng">
                <a:latin typeface="Arial Narrow"/>
                <a:cs typeface="Arial"/>
              </a:rPr>
              <a:t>Old </a:t>
            </a:r>
            <a:r>
              <a:rPr lang="en-US" u="sng" err="1">
                <a:latin typeface="Arial Narrow"/>
                <a:cs typeface="Arial"/>
              </a:rPr>
              <a:t>Saybrook</a:t>
            </a:r>
            <a:r>
              <a:rPr lang="en-US">
                <a:latin typeface="Arial Narrow"/>
                <a:cs typeface="Arial"/>
              </a:rPr>
              <a:t>: Natural Environment, Historic Character, Shoreline Tourism, Connectivity </a:t>
            </a:r>
            <a:endParaRPr lang="en-US">
              <a:solidFill>
                <a:srgbClr val="CC0099"/>
              </a:solidFill>
            </a:endParaRPr>
          </a:p>
          <a:p>
            <a:r>
              <a:rPr lang="en-US" u="sng">
                <a:latin typeface="Arial Narrow"/>
                <a:cs typeface="Arial"/>
              </a:rPr>
              <a:t>Durham/Middlefield</a:t>
            </a:r>
            <a:r>
              <a:rPr lang="en-US">
                <a:latin typeface="Arial Narrow"/>
                <a:cs typeface="Arial"/>
              </a:rPr>
              <a:t>: Agritourism, Eco-Tourism, Lifestyle Economy, Connectivity </a:t>
            </a:r>
            <a:endParaRPr lang="en-US"/>
          </a:p>
          <a:p>
            <a:r>
              <a:rPr lang="en-US" u="sng">
                <a:latin typeface="Arial Narrow"/>
                <a:cs typeface="Arial"/>
              </a:rPr>
              <a:t>Middletown</a:t>
            </a:r>
            <a:r>
              <a:rPr lang="en-US">
                <a:latin typeface="Arial Narrow"/>
                <a:cs typeface="Arial"/>
              </a:rPr>
              <a:t>: Eco-Tourism, River, Diversity of Business, Connectivity </a:t>
            </a:r>
            <a:endParaRPr lang="en-US"/>
          </a:p>
          <a:p>
            <a:r>
              <a:rPr lang="en-US" u="sng">
                <a:latin typeface="Arial Narrow"/>
                <a:cs typeface="Arial"/>
              </a:rPr>
              <a:t>Haddam</a:t>
            </a:r>
            <a:r>
              <a:rPr lang="en-US">
                <a:latin typeface="Arial Narrow"/>
                <a:cs typeface="Arial"/>
              </a:rPr>
              <a:t>: Natural Environment, Eco-Tourism, Historic Character, Connectivity </a:t>
            </a:r>
            <a:endParaRPr lang="en-US"/>
          </a:p>
          <a:p>
            <a:r>
              <a:rPr lang="en-US" u="sng">
                <a:latin typeface="Arial Narrow"/>
                <a:cs typeface="Arial"/>
              </a:rPr>
              <a:t>Clinton</a:t>
            </a:r>
            <a:r>
              <a:rPr lang="en-US">
                <a:latin typeface="Arial Narrow"/>
                <a:cs typeface="Arial"/>
              </a:rPr>
              <a:t>: Shoreline Tourism, Connectivity</a:t>
            </a:r>
          </a:p>
          <a:p>
            <a:r>
              <a:rPr lang="en-US" u="sng">
                <a:latin typeface="Arial Narrow"/>
                <a:ea typeface="Roboto Cn" pitchFamily="2" charset="0"/>
                <a:cs typeface="Arial"/>
              </a:rPr>
              <a:t>Westbrook</a:t>
            </a:r>
            <a:r>
              <a:rPr lang="en-US">
                <a:latin typeface="Arial Narrow"/>
                <a:ea typeface="Roboto Cn" pitchFamily="2" charset="0"/>
                <a:cs typeface="Arial"/>
              </a:rPr>
              <a:t>: Natural Environment, Shoreline Tourism, River/Waterfront, Historic Character, Lifestyle Economy, Connectivity</a:t>
            </a:r>
            <a:endParaRPr lang="en-US">
              <a:solidFill>
                <a:srgbClr val="000000"/>
              </a:solidFill>
              <a:latin typeface="Arial Narrow"/>
              <a:ea typeface="Roboto Cn" pitchFamily="2" charset="0"/>
              <a:cs typeface="Arial"/>
            </a:endParaRPr>
          </a:p>
          <a:p>
            <a:endParaRPr lang="en-US">
              <a:solidFill>
                <a:srgbClr val="CC0099"/>
              </a:solidFill>
              <a:ea typeface="Roboto Cn" pitchFamily="2" charset="0"/>
            </a:endParaRPr>
          </a:p>
          <a:p>
            <a:pPr marL="0" indent="0">
              <a:buNone/>
            </a:pPr>
            <a:endParaRPr lang="en-US" b="1">
              <a:solidFill>
                <a:srgbClr val="CC0099"/>
              </a:solidFill>
              <a:ea typeface="Roboto Cn" pitchFamily="2" charset="0"/>
            </a:endParaRPr>
          </a:p>
          <a:p>
            <a:pPr marL="0" indent="0">
              <a:buNone/>
            </a:pPr>
            <a:endParaRPr lang="en-US" b="1">
              <a:solidFill>
                <a:srgbClr val="CC0099"/>
              </a:solidFill>
              <a:ea typeface="Roboto Cn" pitchFamily="2" charset="0"/>
            </a:endParaRPr>
          </a:p>
        </p:txBody>
      </p:sp>
    </p:spTree>
    <p:extLst>
      <p:ext uri="{BB962C8B-B14F-4D97-AF65-F5344CB8AC3E}">
        <p14:creationId xmlns:p14="http://schemas.microsoft.com/office/powerpoint/2010/main" val="43448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21E61-CD14-46D7-8626-FEA04E24FB57}"/>
              </a:ext>
            </a:extLst>
          </p:cNvPr>
          <p:cNvSpPr>
            <a:spLocks noGrp="1"/>
          </p:cNvSpPr>
          <p:nvPr>
            <p:ph type="title"/>
          </p:nvPr>
        </p:nvSpPr>
        <p:spPr/>
        <p:txBody>
          <a:bodyPr/>
          <a:lstStyle/>
          <a:p>
            <a:r>
              <a:rPr lang="en-US">
                <a:latin typeface="Swis721 BT"/>
                <a:cs typeface="Arial"/>
              </a:rPr>
              <a:t>VISION FOR THE REGION</a:t>
            </a:r>
            <a:endParaRPr lang="en-US"/>
          </a:p>
        </p:txBody>
      </p:sp>
      <p:sp>
        <p:nvSpPr>
          <p:cNvPr id="3" name="Content Placeholder 2">
            <a:extLst>
              <a:ext uri="{FF2B5EF4-FFF2-40B4-BE49-F238E27FC236}">
                <a16:creationId xmlns:a16="http://schemas.microsoft.com/office/drawing/2014/main" id="{5A7DDAD9-70DF-429C-A6D6-2B0A213B5052}"/>
              </a:ext>
            </a:extLst>
          </p:cNvPr>
          <p:cNvSpPr>
            <a:spLocks noGrp="1"/>
          </p:cNvSpPr>
          <p:nvPr>
            <p:ph idx="1"/>
          </p:nvPr>
        </p:nvSpPr>
        <p:spPr>
          <a:xfrm>
            <a:off x="842339" y="1464610"/>
            <a:ext cx="10506456" cy="4836245"/>
          </a:xfrm>
        </p:spPr>
        <p:txBody>
          <a:bodyPr vert="horz" lIns="91440" tIns="45720" rIns="91440" bIns="45720" rtlCol="0" anchor="t">
            <a:normAutofit/>
          </a:bodyPr>
          <a:lstStyle/>
          <a:p>
            <a:pPr marL="0" indent="0">
              <a:buNone/>
            </a:pPr>
            <a:r>
              <a:rPr lang="en-US" b="1">
                <a:solidFill>
                  <a:srgbClr val="CC0099"/>
                </a:solidFill>
                <a:latin typeface="Arial Narrow"/>
                <a:ea typeface="Roboto Cn" pitchFamily="2" charset="0"/>
                <a:cs typeface="Arial"/>
              </a:rPr>
              <a:t>Question 1: </a:t>
            </a:r>
            <a:r>
              <a:rPr lang="en-US" b="1">
                <a:solidFill>
                  <a:srgbClr val="CC0099"/>
                </a:solidFill>
                <a:latin typeface="Arial Narrow"/>
                <a:cs typeface="Arial"/>
              </a:rPr>
              <a:t>What is your vision for the Lower Connecticut River Valley?</a:t>
            </a:r>
          </a:p>
          <a:p>
            <a:r>
              <a:rPr lang="en-US" u="sng">
                <a:latin typeface="Arial Narrow"/>
                <a:cs typeface="Arial"/>
              </a:rPr>
              <a:t>Lyme/Old Lyme</a:t>
            </a:r>
            <a:r>
              <a:rPr lang="en-US">
                <a:latin typeface="Arial Narrow"/>
                <a:cs typeface="Arial"/>
              </a:rPr>
              <a:t>: Natural Environment, River/Waterfront, Connectivity </a:t>
            </a:r>
            <a:endParaRPr lang="en-US">
              <a:solidFill>
                <a:srgbClr val="000000"/>
              </a:solidFill>
              <a:latin typeface="Arial Narrow"/>
              <a:cs typeface="Arial"/>
            </a:endParaRPr>
          </a:p>
          <a:p>
            <a:r>
              <a:rPr lang="en-US" u="sng">
                <a:latin typeface="Arial Narrow"/>
                <a:cs typeface="Arial"/>
              </a:rPr>
              <a:t>Chester/Essex/Deep River</a:t>
            </a:r>
            <a:r>
              <a:rPr lang="en-US">
                <a:latin typeface="Arial Narrow"/>
                <a:cs typeface="Arial"/>
              </a:rPr>
              <a:t>: Natural Environment, River, Historic Character, Eco-Tourism, Arts and Culture, Connectivity </a:t>
            </a:r>
            <a:endParaRPr lang="en-US"/>
          </a:p>
          <a:p>
            <a:r>
              <a:rPr lang="en-US" u="sng">
                <a:latin typeface="Arial Narrow"/>
                <a:cs typeface="Arial"/>
              </a:rPr>
              <a:t>Killingworth</a:t>
            </a:r>
            <a:r>
              <a:rPr lang="en-US">
                <a:latin typeface="Arial Narrow"/>
                <a:cs typeface="Arial"/>
              </a:rPr>
              <a:t>: Natural Environment, Historic Character, River/Waterfront, Connectivity </a:t>
            </a:r>
            <a:endParaRPr lang="en-US"/>
          </a:p>
          <a:p>
            <a:r>
              <a:rPr lang="en-US" u="sng">
                <a:latin typeface="Arial Narrow"/>
                <a:cs typeface="Arial"/>
              </a:rPr>
              <a:t>East Hampton/Portland</a:t>
            </a:r>
            <a:r>
              <a:rPr lang="en-US">
                <a:latin typeface="Arial Narrow"/>
                <a:cs typeface="Arial"/>
              </a:rPr>
              <a:t>: Agriculture, Arts and Culture, River/Waterfront, Connectivity, Diversity </a:t>
            </a:r>
            <a:endParaRPr lang="en-US"/>
          </a:p>
          <a:p>
            <a:r>
              <a:rPr lang="en-US" u="sng">
                <a:latin typeface="Arial Narrow"/>
                <a:cs typeface="Arial"/>
              </a:rPr>
              <a:t>Cromwell</a:t>
            </a:r>
            <a:r>
              <a:rPr lang="en-US">
                <a:latin typeface="Arial Narrow"/>
                <a:cs typeface="Arial"/>
              </a:rPr>
              <a:t>: River/Waterfront, Connectivity </a:t>
            </a:r>
            <a:endParaRPr lang="en-US"/>
          </a:p>
          <a:p>
            <a:r>
              <a:rPr lang="en-US" u="sng">
                <a:latin typeface="Arial Narrow"/>
                <a:cs typeface="Arial"/>
              </a:rPr>
              <a:t>East Haddam</a:t>
            </a:r>
            <a:r>
              <a:rPr lang="en-US">
                <a:latin typeface="Arial Narrow"/>
                <a:cs typeface="Arial"/>
              </a:rPr>
              <a:t>: Eco-Tourism, Waterfront</a:t>
            </a:r>
            <a:endParaRPr lang="en-US"/>
          </a:p>
          <a:p>
            <a:endParaRPr lang="en-US">
              <a:solidFill>
                <a:srgbClr val="CC0099"/>
              </a:solidFill>
              <a:ea typeface="Roboto Cn" pitchFamily="2" charset="0"/>
            </a:endParaRPr>
          </a:p>
          <a:p>
            <a:pPr marL="0" indent="0">
              <a:buNone/>
            </a:pPr>
            <a:endParaRPr lang="en-US" b="1">
              <a:solidFill>
                <a:srgbClr val="CC0099"/>
              </a:solidFill>
              <a:ea typeface="Roboto Cn" pitchFamily="2" charset="0"/>
            </a:endParaRPr>
          </a:p>
          <a:p>
            <a:pPr marL="0" indent="0">
              <a:buNone/>
            </a:pPr>
            <a:endParaRPr lang="en-US" b="1">
              <a:solidFill>
                <a:srgbClr val="CC0099"/>
              </a:solidFill>
              <a:ea typeface="Roboto Cn" pitchFamily="2" charset="0"/>
            </a:endParaRPr>
          </a:p>
        </p:txBody>
      </p:sp>
    </p:spTree>
    <p:extLst>
      <p:ext uri="{BB962C8B-B14F-4D97-AF65-F5344CB8AC3E}">
        <p14:creationId xmlns:p14="http://schemas.microsoft.com/office/powerpoint/2010/main" val="3212458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C5B4B-919A-48D6-896A-FCAA2CF5512A}"/>
              </a:ext>
            </a:extLst>
          </p:cNvPr>
          <p:cNvSpPr>
            <a:spLocks noGrp="1"/>
          </p:cNvSpPr>
          <p:nvPr>
            <p:ph type="title"/>
          </p:nvPr>
        </p:nvSpPr>
        <p:spPr/>
        <p:txBody>
          <a:bodyPr/>
          <a:lstStyle/>
          <a:p>
            <a:r>
              <a:rPr lang="en-US"/>
              <a:t>FUTURE LAND USE PLANNING</a:t>
            </a:r>
          </a:p>
        </p:txBody>
      </p:sp>
      <p:sp>
        <p:nvSpPr>
          <p:cNvPr id="3" name="Content Placeholder 2">
            <a:extLst>
              <a:ext uri="{FF2B5EF4-FFF2-40B4-BE49-F238E27FC236}">
                <a16:creationId xmlns:a16="http://schemas.microsoft.com/office/drawing/2014/main" id="{7347DC42-1217-444D-B6F5-FE855B1534F8}"/>
              </a:ext>
            </a:extLst>
          </p:cNvPr>
          <p:cNvSpPr>
            <a:spLocks noGrp="1"/>
          </p:cNvSpPr>
          <p:nvPr>
            <p:ph idx="1"/>
          </p:nvPr>
        </p:nvSpPr>
        <p:spPr>
          <a:xfrm>
            <a:off x="838200" y="1694997"/>
            <a:ext cx="10515600" cy="4351338"/>
          </a:xfrm>
        </p:spPr>
        <p:txBody>
          <a:bodyPr>
            <a:normAutofit fontScale="92500" lnSpcReduction="10000"/>
          </a:bodyPr>
          <a:lstStyle/>
          <a:p>
            <a:pPr marL="0" indent="0">
              <a:buNone/>
            </a:pPr>
            <a:r>
              <a:rPr lang="en-US" b="1">
                <a:solidFill>
                  <a:srgbClr val="CC0099"/>
                </a:solidFill>
                <a:ea typeface="Roboto Cn" pitchFamily="2" charset="0"/>
              </a:rPr>
              <a:t>Future Land Use Planning and Mapping is a State mandate at both the local and regional level and an opportunity to direct resources towards geographic areas in a very intentional way.</a:t>
            </a:r>
          </a:p>
          <a:p>
            <a:pPr marL="0" indent="0">
              <a:buNone/>
            </a:pPr>
            <a:r>
              <a:rPr lang="en-US" b="1">
                <a:solidFill>
                  <a:srgbClr val="CC0099"/>
                </a:solidFill>
                <a:ea typeface="Roboto Cn" pitchFamily="2" charset="0"/>
              </a:rPr>
              <a:t>Future Land Use Planning and Mapping can identify areas most suitable for:</a:t>
            </a:r>
          </a:p>
          <a:p>
            <a:r>
              <a:rPr lang="en-US" sz="2400" b="1">
                <a:ea typeface="Roboto Cn" pitchFamily="2" charset="0"/>
              </a:rPr>
              <a:t>Housing development at various intensities and scales</a:t>
            </a:r>
          </a:p>
          <a:p>
            <a:r>
              <a:rPr lang="en-US" sz="2400" b="1">
                <a:ea typeface="Roboto Cn" pitchFamily="2" charset="0"/>
              </a:rPr>
              <a:t>Economic development of different types</a:t>
            </a:r>
          </a:p>
          <a:p>
            <a:r>
              <a:rPr lang="en-US" sz="2400" b="1">
                <a:ea typeface="Roboto Cn" pitchFamily="2" charset="0"/>
              </a:rPr>
              <a:t>Agriculture </a:t>
            </a:r>
          </a:p>
          <a:p>
            <a:r>
              <a:rPr lang="en-US" sz="2400" b="1">
                <a:ea typeface="Roboto Cn" pitchFamily="2" charset="0"/>
              </a:rPr>
              <a:t>Conservation</a:t>
            </a:r>
          </a:p>
          <a:p>
            <a:r>
              <a:rPr lang="en-US" sz="2400" b="1">
                <a:ea typeface="Roboto Cn" pitchFamily="2" charset="0"/>
              </a:rPr>
              <a:t>Public spaces and land uses such as parks and schools</a:t>
            </a:r>
          </a:p>
          <a:p>
            <a:r>
              <a:rPr lang="en-US" sz="2400" b="1">
                <a:ea typeface="Roboto Cn" pitchFamily="2" charset="0"/>
              </a:rPr>
              <a:t>Transportation corridors and links</a:t>
            </a:r>
          </a:p>
          <a:p>
            <a:r>
              <a:rPr lang="en-US" sz="2400" b="1">
                <a:ea typeface="Roboto Cn" pitchFamily="2" charset="0"/>
              </a:rPr>
              <a:t>Other land uses</a:t>
            </a:r>
          </a:p>
          <a:p>
            <a:pPr marL="0" indent="0">
              <a:buNone/>
            </a:pPr>
            <a:endParaRPr lang="en-US" b="1">
              <a:solidFill>
                <a:srgbClr val="CC0099"/>
              </a:solidFill>
              <a:ea typeface="Roboto Cn" pitchFamily="2" charset="0"/>
            </a:endParaRPr>
          </a:p>
          <a:p>
            <a:endParaRPr lang="en-US"/>
          </a:p>
        </p:txBody>
      </p:sp>
    </p:spTree>
    <p:extLst>
      <p:ext uri="{BB962C8B-B14F-4D97-AF65-F5344CB8AC3E}">
        <p14:creationId xmlns:p14="http://schemas.microsoft.com/office/powerpoint/2010/main" val="760231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C5B4B-919A-48D6-896A-FCAA2CF5512A}"/>
              </a:ext>
            </a:extLst>
          </p:cNvPr>
          <p:cNvSpPr>
            <a:spLocks noGrp="1"/>
          </p:cNvSpPr>
          <p:nvPr>
            <p:ph type="title"/>
          </p:nvPr>
        </p:nvSpPr>
        <p:spPr/>
        <p:txBody>
          <a:bodyPr/>
          <a:lstStyle/>
          <a:p>
            <a:r>
              <a:rPr lang="en-US"/>
              <a:t>FUTURE LAND USE PLANNING</a:t>
            </a:r>
          </a:p>
        </p:txBody>
      </p:sp>
      <p:sp>
        <p:nvSpPr>
          <p:cNvPr id="3" name="Content Placeholder 2">
            <a:extLst>
              <a:ext uri="{FF2B5EF4-FFF2-40B4-BE49-F238E27FC236}">
                <a16:creationId xmlns:a16="http://schemas.microsoft.com/office/drawing/2014/main" id="{7347DC42-1217-444D-B6F5-FE855B1534F8}"/>
              </a:ext>
            </a:extLst>
          </p:cNvPr>
          <p:cNvSpPr>
            <a:spLocks noGrp="1"/>
          </p:cNvSpPr>
          <p:nvPr>
            <p:ph idx="1"/>
          </p:nvPr>
        </p:nvSpPr>
        <p:spPr/>
        <p:txBody>
          <a:bodyPr/>
          <a:lstStyle/>
          <a:p>
            <a:pPr marL="0" indent="0">
              <a:buNone/>
            </a:pPr>
            <a:r>
              <a:rPr lang="en-US" b="1">
                <a:solidFill>
                  <a:srgbClr val="CC0099"/>
                </a:solidFill>
                <a:ea typeface="Roboto Cn" pitchFamily="2" charset="0"/>
              </a:rPr>
              <a:t>Future Land Use Planning and Mapping establishes a foundation for local and regional plans and policies including:</a:t>
            </a:r>
          </a:p>
          <a:p>
            <a:r>
              <a:rPr lang="en-US" sz="2400" b="1">
                <a:ea typeface="Roboto Cn" pitchFamily="2" charset="0"/>
              </a:rPr>
              <a:t>Municipal Zoning</a:t>
            </a:r>
          </a:p>
          <a:p>
            <a:r>
              <a:rPr lang="en-US" sz="2400" b="1">
                <a:ea typeface="Roboto Cn" pitchFamily="2" charset="0"/>
              </a:rPr>
              <a:t>Economic Development Plans</a:t>
            </a:r>
          </a:p>
          <a:p>
            <a:r>
              <a:rPr lang="en-US" sz="2400" b="1">
                <a:ea typeface="Roboto Cn" pitchFamily="2" charset="0"/>
              </a:rPr>
              <a:t>Open Space and Conservation Plans</a:t>
            </a:r>
          </a:p>
          <a:p>
            <a:r>
              <a:rPr lang="en-US" sz="2400" b="1">
                <a:ea typeface="Roboto Cn" pitchFamily="2" charset="0"/>
              </a:rPr>
              <a:t>Transportation Plans</a:t>
            </a:r>
          </a:p>
          <a:p>
            <a:r>
              <a:rPr lang="en-US" sz="2400" b="1">
                <a:ea typeface="Roboto Cn" pitchFamily="2" charset="0"/>
              </a:rPr>
              <a:t>Capital Improvement Plans</a:t>
            </a:r>
          </a:p>
          <a:p>
            <a:pPr marL="0" indent="0">
              <a:buNone/>
            </a:pPr>
            <a:endParaRPr lang="en-US" b="1">
              <a:solidFill>
                <a:srgbClr val="CC0099"/>
              </a:solidFill>
              <a:ea typeface="Roboto Cn" pitchFamily="2" charset="0"/>
            </a:endParaRPr>
          </a:p>
          <a:p>
            <a:endParaRPr lang="en-US"/>
          </a:p>
        </p:txBody>
      </p:sp>
    </p:spTree>
    <p:extLst>
      <p:ext uri="{BB962C8B-B14F-4D97-AF65-F5344CB8AC3E}">
        <p14:creationId xmlns:p14="http://schemas.microsoft.com/office/powerpoint/2010/main" val="659056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C5B4B-919A-48D6-896A-FCAA2CF5512A}"/>
              </a:ext>
            </a:extLst>
          </p:cNvPr>
          <p:cNvSpPr>
            <a:spLocks noGrp="1"/>
          </p:cNvSpPr>
          <p:nvPr>
            <p:ph type="title"/>
          </p:nvPr>
        </p:nvSpPr>
        <p:spPr/>
        <p:txBody>
          <a:bodyPr/>
          <a:lstStyle/>
          <a:p>
            <a:r>
              <a:rPr lang="en-US"/>
              <a:t>FUTURE LAND USE PLANNING</a:t>
            </a:r>
          </a:p>
        </p:txBody>
      </p:sp>
      <p:sp>
        <p:nvSpPr>
          <p:cNvPr id="3" name="Content Placeholder 2">
            <a:extLst>
              <a:ext uri="{FF2B5EF4-FFF2-40B4-BE49-F238E27FC236}">
                <a16:creationId xmlns:a16="http://schemas.microsoft.com/office/drawing/2014/main" id="{7347DC42-1217-444D-B6F5-FE855B1534F8}"/>
              </a:ext>
            </a:extLst>
          </p:cNvPr>
          <p:cNvSpPr>
            <a:spLocks noGrp="1"/>
          </p:cNvSpPr>
          <p:nvPr>
            <p:ph idx="1"/>
          </p:nvPr>
        </p:nvSpPr>
        <p:spPr/>
        <p:txBody>
          <a:bodyPr/>
          <a:lstStyle/>
          <a:p>
            <a:pPr marL="0" indent="0">
              <a:buNone/>
            </a:pPr>
            <a:r>
              <a:rPr lang="en-US" b="1">
                <a:solidFill>
                  <a:srgbClr val="CC0099"/>
                </a:solidFill>
                <a:ea typeface="Roboto Cn" pitchFamily="2" charset="0"/>
              </a:rPr>
              <a:t>Future Land Use Maps can vary widely in detail, emphasis, categories, and prescriptiveness.</a:t>
            </a:r>
          </a:p>
          <a:p>
            <a:pPr marL="0" indent="0">
              <a:buNone/>
            </a:pPr>
            <a:r>
              <a:rPr lang="en-US" b="1">
                <a:solidFill>
                  <a:srgbClr val="CC0099"/>
                </a:solidFill>
                <a:ea typeface="Roboto Cn" pitchFamily="2" charset="0"/>
              </a:rPr>
              <a:t>The following slides provide examples of these maps: </a:t>
            </a:r>
          </a:p>
          <a:p>
            <a:r>
              <a:rPr lang="en-US" sz="2400" b="1">
                <a:ea typeface="Roboto Cn" pitchFamily="2" charset="0"/>
              </a:rPr>
              <a:t>The Fourth Regional Plan map  (New York Metropolitan Area)</a:t>
            </a:r>
          </a:p>
          <a:p>
            <a:r>
              <a:rPr lang="en-US" sz="2400" b="1">
                <a:ea typeface="Roboto Cn" pitchFamily="2" charset="0"/>
              </a:rPr>
              <a:t>SCCOG’s Regional Plan map</a:t>
            </a:r>
          </a:p>
          <a:p>
            <a:r>
              <a:rPr lang="en-US" sz="2400" b="1">
                <a:ea typeface="Roboto Cn" pitchFamily="2" charset="0"/>
              </a:rPr>
              <a:t>San Diego’s General Plan map</a:t>
            </a:r>
          </a:p>
          <a:p>
            <a:r>
              <a:rPr lang="en-US" sz="2400" b="1">
                <a:ea typeface="Roboto Cn" pitchFamily="2" charset="0"/>
              </a:rPr>
              <a:t>Marble Falls, Texas Future Land Use Plan</a:t>
            </a:r>
          </a:p>
          <a:p>
            <a:r>
              <a:rPr lang="en-US" sz="2400" b="1">
                <a:ea typeface="Roboto Cn" pitchFamily="2" charset="0"/>
              </a:rPr>
              <a:t>Camden, NJ Land Use Vision Map</a:t>
            </a:r>
          </a:p>
          <a:p>
            <a:r>
              <a:rPr lang="en-US" sz="2400" b="1">
                <a:ea typeface="Roboto Cn" pitchFamily="2" charset="0"/>
              </a:rPr>
              <a:t>Richmond, VT Future Land Use Concept Plan</a:t>
            </a:r>
          </a:p>
          <a:p>
            <a:endParaRPr lang="en-US" sz="2400" b="1">
              <a:ea typeface="Roboto Cn" pitchFamily="2" charset="0"/>
            </a:endParaRPr>
          </a:p>
          <a:p>
            <a:endParaRPr lang="en-US" sz="2400" b="1">
              <a:ea typeface="Roboto Cn" pitchFamily="2" charset="0"/>
            </a:endParaRPr>
          </a:p>
          <a:p>
            <a:endParaRPr lang="en-US" sz="2400" b="1">
              <a:ea typeface="Roboto Cn" pitchFamily="2" charset="0"/>
            </a:endParaRPr>
          </a:p>
          <a:p>
            <a:endParaRPr lang="en-US" sz="2400" b="1">
              <a:ea typeface="Roboto Cn" pitchFamily="2" charset="0"/>
            </a:endParaRPr>
          </a:p>
          <a:p>
            <a:endParaRPr lang="en-US" sz="2400" b="1">
              <a:ea typeface="Roboto Cn" pitchFamily="2" charset="0"/>
            </a:endParaRPr>
          </a:p>
          <a:p>
            <a:pPr marL="0" indent="0">
              <a:buNone/>
            </a:pPr>
            <a:endParaRPr lang="en-US" b="1">
              <a:solidFill>
                <a:srgbClr val="CC0099"/>
              </a:solidFill>
              <a:ea typeface="Roboto Cn" pitchFamily="2" charset="0"/>
            </a:endParaRPr>
          </a:p>
          <a:p>
            <a:endParaRPr lang="en-US"/>
          </a:p>
        </p:txBody>
      </p:sp>
    </p:spTree>
    <p:extLst>
      <p:ext uri="{BB962C8B-B14F-4D97-AF65-F5344CB8AC3E}">
        <p14:creationId xmlns:p14="http://schemas.microsoft.com/office/powerpoint/2010/main" val="3441646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2DE0-3E1B-42D8-A2CF-8F8B80B48431}"/>
              </a:ext>
            </a:extLst>
          </p:cNvPr>
          <p:cNvSpPr>
            <a:spLocks noGrp="1"/>
          </p:cNvSpPr>
          <p:nvPr>
            <p:ph type="title"/>
          </p:nvPr>
        </p:nvSpPr>
        <p:spPr/>
        <p:txBody>
          <a:bodyPr/>
          <a:lstStyle/>
          <a:p>
            <a:r>
              <a:rPr lang="en-US"/>
              <a:t>FUTURE LAND USE MAP EXAMPLE</a:t>
            </a:r>
          </a:p>
        </p:txBody>
      </p:sp>
      <p:pic>
        <p:nvPicPr>
          <p:cNvPr id="5" name="Content Placeholder 4" descr="Map&#10;&#10;Description automatically generated">
            <a:extLst>
              <a:ext uri="{FF2B5EF4-FFF2-40B4-BE49-F238E27FC236}">
                <a16:creationId xmlns:a16="http://schemas.microsoft.com/office/drawing/2014/main" id="{099A3454-DCAA-41C4-957C-1B55ADDF73D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 t="1277" r="1111" b="1702"/>
          <a:stretch/>
        </p:blipFill>
        <p:spPr>
          <a:xfrm>
            <a:off x="6855618" y="1162050"/>
            <a:ext cx="5088732" cy="5629275"/>
          </a:xfrm>
        </p:spPr>
      </p:pic>
      <p:sp>
        <p:nvSpPr>
          <p:cNvPr id="6" name="Content Placeholder 2">
            <a:extLst>
              <a:ext uri="{FF2B5EF4-FFF2-40B4-BE49-F238E27FC236}">
                <a16:creationId xmlns:a16="http://schemas.microsoft.com/office/drawing/2014/main" id="{F9292CC7-1863-4808-A84D-F43D80B910D2}"/>
              </a:ext>
            </a:extLst>
          </p:cNvPr>
          <p:cNvSpPr txBox="1">
            <a:spLocks/>
          </p:cNvSpPr>
          <p:nvPr/>
        </p:nvSpPr>
        <p:spPr>
          <a:xfrm>
            <a:off x="838200" y="1825625"/>
            <a:ext cx="4999182" cy="31712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CC0099"/>
                </a:solidFill>
                <a:ea typeface="Roboto Cn" pitchFamily="2" charset="0"/>
              </a:rPr>
              <a:t>The Regional Plan Association’s Fourth Regional Plan</a:t>
            </a:r>
          </a:p>
          <a:p>
            <a:r>
              <a:rPr lang="en-US" sz="2400" b="1">
                <a:ea typeface="Roboto Cn" pitchFamily="2" charset="0"/>
              </a:rPr>
              <a:t>Large metropolitan region consisting of parts of New York, New Jersey, and Connecticut</a:t>
            </a:r>
          </a:p>
          <a:p>
            <a:r>
              <a:rPr lang="en-US" sz="2400" b="1">
                <a:ea typeface="Roboto Cn" pitchFamily="2" charset="0"/>
              </a:rPr>
              <a:t>The map diverges from conventional land use categories</a:t>
            </a:r>
          </a:p>
          <a:p>
            <a:pPr marL="0" indent="0">
              <a:buFont typeface="Arial" panose="020B0604020202020204" pitchFamily="34" charset="0"/>
              <a:buNone/>
            </a:pPr>
            <a:endParaRPr lang="en-US" b="1">
              <a:solidFill>
                <a:srgbClr val="CC0099"/>
              </a:solidFill>
              <a:ea typeface="Roboto Cn" pitchFamily="2" charset="0"/>
            </a:endParaRPr>
          </a:p>
          <a:p>
            <a:endParaRPr lang="en-US"/>
          </a:p>
        </p:txBody>
      </p:sp>
      <p:pic>
        <p:nvPicPr>
          <p:cNvPr id="9" name="Picture 8">
            <a:extLst>
              <a:ext uri="{FF2B5EF4-FFF2-40B4-BE49-F238E27FC236}">
                <a16:creationId xmlns:a16="http://schemas.microsoft.com/office/drawing/2014/main" id="{9C1F03F2-67C5-4176-BDFA-0F20214BAC88}"/>
              </a:ext>
            </a:extLst>
          </p:cNvPr>
          <p:cNvPicPr>
            <a:picLocks noChangeAspect="1"/>
          </p:cNvPicPr>
          <p:nvPr/>
        </p:nvPicPr>
        <p:blipFill>
          <a:blip r:embed="rId4"/>
          <a:stretch>
            <a:fillRect/>
          </a:stretch>
        </p:blipFill>
        <p:spPr>
          <a:xfrm>
            <a:off x="838200" y="4651976"/>
            <a:ext cx="6017418" cy="1783606"/>
          </a:xfrm>
          <a:prstGeom prst="rect">
            <a:avLst/>
          </a:prstGeom>
        </p:spPr>
      </p:pic>
    </p:spTree>
    <p:extLst>
      <p:ext uri="{BB962C8B-B14F-4D97-AF65-F5344CB8AC3E}">
        <p14:creationId xmlns:p14="http://schemas.microsoft.com/office/powerpoint/2010/main" val="2302667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2DE0-3E1B-42D8-A2CF-8F8B80B48431}"/>
              </a:ext>
            </a:extLst>
          </p:cNvPr>
          <p:cNvSpPr>
            <a:spLocks noGrp="1"/>
          </p:cNvSpPr>
          <p:nvPr>
            <p:ph type="title"/>
          </p:nvPr>
        </p:nvSpPr>
        <p:spPr/>
        <p:txBody>
          <a:bodyPr/>
          <a:lstStyle/>
          <a:p>
            <a:r>
              <a:rPr lang="en-US"/>
              <a:t>FUTURE LAND USE MAP EXAMPLE</a:t>
            </a:r>
          </a:p>
        </p:txBody>
      </p:sp>
      <p:pic>
        <p:nvPicPr>
          <p:cNvPr id="5" name="Content Placeholder 4" descr="Map&#10;&#10;Description automatically generated">
            <a:extLst>
              <a:ext uri="{FF2B5EF4-FFF2-40B4-BE49-F238E27FC236}">
                <a16:creationId xmlns:a16="http://schemas.microsoft.com/office/drawing/2014/main" id="{1CBF4E19-6A1C-465A-83DE-005F2EA9EFA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10326" y="1152160"/>
            <a:ext cx="5654354" cy="5654354"/>
          </a:xfrm>
        </p:spPr>
      </p:pic>
      <p:pic>
        <p:nvPicPr>
          <p:cNvPr id="6" name="Content Placeholder 4" descr="Map&#10;&#10;Description automatically generated">
            <a:extLst>
              <a:ext uri="{FF2B5EF4-FFF2-40B4-BE49-F238E27FC236}">
                <a16:creationId xmlns:a16="http://schemas.microsoft.com/office/drawing/2014/main" id="{6BA60382-0D0B-4D2F-9C4B-D2EE575BE16E}"/>
              </a:ext>
            </a:extLst>
          </p:cNvPr>
          <p:cNvPicPr>
            <a:picLocks noChangeAspect="1"/>
          </p:cNvPicPr>
          <p:nvPr/>
        </p:nvPicPr>
        <p:blipFill rotWithShape="1">
          <a:blip r:embed="rId3">
            <a:extLst>
              <a:ext uri="{28A0092B-C50C-407E-A947-70E740481C1C}">
                <a14:useLocalDpi xmlns:a14="http://schemas.microsoft.com/office/drawing/2010/main" val="0"/>
              </a:ext>
            </a:extLst>
          </a:blip>
          <a:srcRect l="837" t="82686" r="86559" b="1257"/>
          <a:stretch/>
        </p:blipFill>
        <p:spPr>
          <a:xfrm>
            <a:off x="1200150" y="3525837"/>
            <a:ext cx="1689866" cy="2152650"/>
          </a:xfrm>
          <a:prstGeom prst="rect">
            <a:avLst/>
          </a:prstGeom>
          <a:ln>
            <a:noFill/>
          </a:ln>
          <a:effectLst>
            <a:outerShdw blurRad="292100" dist="139700" dir="2700000" algn="tl" rotWithShape="0">
              <a:srgbClr val="333333">
                <a:alpha val="65000"/>
              </a:srgbClr>
            </a:outerShdw>
          </a:effectLst>
        </p:spPr>
      </p:pic>
      <p:sp>
        <p:nvSpPr>
          <p:cNvPr id="7" name="Content Placeholder 2">
            <a:extLst>
              <a:ext uri="{FF2B5EF4-FFF2-40B4-BE49-F238E27FC236}">
                <a16:creationId xmlns:a16="http://schemas.microsoft.com/office/drawing/2014/main" id="{A43C5500-919C-4EB2-A2BE-DE0B83569035}"/>
              </a:ext>
            </a:extLst>
          </p:cNvPr>
          <p:cNvSpPr txBox="1">
            <a:spLocks/>
          </p:cNvSpPr>
          <p:nvPr/>
        </p:nvSpPr>
        <p:spPr>
          <a:xfrm>
            <a:off x="838200" y="1825625"/>
            <a:ext cx="499918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CC0099"/>
                </a:solidFill>
                <a:ea typeface="Roboto Cn" pitchFamily="2" charset="0"/>
              </a:rPr>
              <a:t>SCCOG’s Future Land Use Map</a:t>
            </a:r>
          </a:p>
          <a:p>
            <a:r>
              <a:rPr lang="en-US" sz="2400" b="1">
                <a:ea typeface="Roboto Cn" pitchFamily="2" charset="0"/>
              </a:rPr>
              <a:t>An intensity-based vision for the region</a:t>
            </a:r>
            <a:endParaRPr lang="en-US" b="1">
              <a:solidFill>
                <a:srgbClr val="CC0099"/>
              </a:solidFill>
              <a:ea typeface="Roboto Cn" pitchFamily="2" charset="0"/>
            </a:endParaRPr>
          </a:p>
          <a:p>
            <a:endParaRPr lang="en-US"/>
          </a:p>
        </p:txBody>
      </p:sp>
    </p:spTree>
    <p:extLst>
      <p:ext uri="{BB962C8B-B14F-4D97-AF65-F5344CB8AC3E}">
        <p14:creationId xmlns:p14="http://schemas.microsoft.com/office/powerpoint/2010/main" val="356850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2DE0-3E1B-42D8-A2CF-8F8B80B48431}"/>
              </a:ext>
            </a:extLst>
          </p:cNvPr>
          <p:cNvSpPr>
            <a:spLocks noGrp="1"/>
          </p:cNvSpPr>
          <p:nvPr>
            <p:ph type="title"/>
          </p:nvPr>
        </p:nvSpPr>
        <p:spPr/>
        <p:txBody>
          <a:bodyPr/>
          <a:lstStyle/>
          <a:p>
            <a:r>
              <a:rPr lang="en-US"/>
              <a:t>FUTURE LAND USE MAP EXAMPLE</a:t>
            </a:r>
          </a:p>
        </p:txBody>
      </p:sp>
      <p:sp>
        <p:nvSpPr>
          <p:cNvPr id="6" name="Content Placeholder 2">
            <a:extLst>
              <a:ext uri="{FF2B5EF4-FFF2-40B4-BE49-F238E27FC236}">
                <a16:creationId xmlns:a16="http://schemas.microsoft.com/office/drawing/2014/main" id="{D40A829D-320F-41A4-A950-F3CF54C2FF41}"/>
              </a:ext>
            </a:extLst>
          </p:cNvPr>
          <p:cNvSpPr txBox="1">
            <a:spLocks/>
          </p:cNvSpPr>
          <p:nvPr/>
        </p:nvSpPr>
        <p:spPr>
          <a:xfrm>
            <a:off x="838200" y="1505725"/>
            <a:ext cx="3342401" cy="47896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CC0099"/>
                </a:solidFill>
                <a:ea typeface="Roboto Cn" pitchFamily="2" charset="0"/>
              </a:rPr>
              <a:t>Future Land Use Maps often closely mirror existing land use, particularly in a region that favors infill development over expansion.</a:t>
            </a:r>
          </a:p>
          <a:p>
            <a:r>
              <a:rPr lang="en-US" sz="2400" b="1">
                <a:ea typeface="Roboto Cn" pitchFamily="2" charset="0"/>
              </a:rPr>
              <a:t>The example at right is from San Diego, CA</a:t>
            </a:r>
          </a:p>
          <a:p>
            <a:pPr marL="0" indent="0">
              <a:buFont typeface="Arial" panose="020B0604020202020204" pitchFamily="34" charset="0"/>
              <a:buNone/>
            </a:pPr>
            <a:endParaRPr lang="en-US" b="1">
              <a:solidFill>
                <a:srgbClr val="CC0099"/>
              </a:solidFill>
              <a:ea typeface="Roboto Cn" pitchFamily="2" charset="0"/>
            </a:endParaRPr>
          </a:p>
          <a:p>
            <a:endParaRPr lang="en-US"/>
          </a:p>
        </p:txBody>
      </p:sp>
      <p:pic>
        <p:nvPicPr>
          <p:cNvPr id="7" name="Content Placeholder 6">
            <a:extLst>
              <a:ext uri="{FF2B5EF4-FFF2-40B4-BE49-F238E27FC236}">
                <a16:creationId xmlns:a16="http://schemas.microsoft.com/office/drawing/2014/main" id="{56000DF7-1053-4106-83AE-862089B52ED7}"/>
              </a:ext>
            </a:extLst>
          </p:cNvPr>
          <p:cNvPicPr>
            <a:picLocks noGrp="1" noChangeAspect="1"/>
          </p:cNvPicPr>
          <p:nvPr>
            <p:ph idx="1"/>
          </p:nvPr>
        </p:nvPicPr>
        <p:blipFill>
          <a:blip r:embed="rId2"/>
          <a:stretch>
            <a:fillRect/>
          </a:stretch>
        </p:blipFill>
        <p:spPr>
          <a:xfrm>
            <a:off x="7996844" y="1185826"/>
            <a:ext cx="4013365" cy="5429464"/>
          </a:xfrm>
        </p:spPr>
      </p:pic>
      <p:pic>
        <p:nvPicPr>
          <p:cNvPr id="10" name="Picture 9">
            <a:extLst>
              <a:ext uri="{FF2B5EF4-FFF2-40B4-BE49-F238E27FC236}">
                <a16:creationId xmlns:a16="http://schemas.microsoft.com/office/drawing/2014/main" id="{230D31B0-8BBE-4169-92C3-E28E25721743}"/>
              </a:ext>
            </a:extLst>
          </p:cNvPr>
          <p:cNvPicPr>
            <a:picLocks noChangeAspect="1"/>
          </p:cNvPicPr>
          <p:nvPr/>
        </p:nvPicPr>
        <p:blipFill rotWithShape="1">
          <a:blip r:embed="rId2"/>
          <a:srcRect t="60364" r="64649" b="1784"/>
          <a:stretch/>
        </p:blipFill>
        <p:spPr>
          <a:xfrm>
            <a:off x="4180601" y="1185825"/>
            <a:ext cx="3732625" cy="5407061"/>
          </a:xfrm>
          <a:prstGeom prst="rect">
            <a:avLst/>
          </a:prstGeom>
        </p:spPr>
      </p:pic>
    </p:spTree>
    <p:extLst>
      <p:ext uri="{BB962C8B-B14F-4D97-AF65-F5344CB8AC3E}">
        <p14:creationId xmlns:p14="http://schemas.microsoft.com/office/powerpoint/2010/main" val="1346874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33</Slides>
  <Notes>22</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THE PROJECT</vt:lpstr>
      <vt:lpstr>AGENDA</vt:lpstr>
      <vt:lpstr>FUTURE LAND USE PLANNING</vt:lpstr>
      <vt:lpstr>FUTURE LAND USE PLANNING</vt:lpstr>
      <vt:lpstr>FUTURE LAND USE PLANNING</vt:lpstr>
      <vt:lpstr>FUTURE LAND USE MAP EXAMPLE</vt:lpstr>
      <vt:lpstr>FUTURE LAND USE MAP EXAMPLE</vt:lpstr>
      <vt:lpstr>FUTURE LAND USE MAP EXAMPLE</vt:lpstr>
      <vt:lpstr>FUTURE LAND USE MAP EXAMPLE</vt:lpstr>
      <vt:lpstr>FUTURE LAND USE MAP EXAMPLE</vt:lpstr>
      <vt:lpstr>FUTURE LAND USE MAP EXAMPLE</vt:lpstr>
      <vt:lpstr>FUTURE LAND USE MAP EXAMPLE</vt:lpstr>
      <vt:lpstr>MAPPING WORKSHOP - PART B</vt:lpstr>
      <vt:lpstr>MAPPING WORKSHOP - PART B</vt:lpstr>
      <vt:lpstr>MAPPING WORKSHOP - PART B</vt:lpstr>
      <vt:lpstr>MAPPING WORKSHOP - PART B</vt:lpstr>
      <vt:lpstr>MAPPING WORKSHOP - PART B</vt:lpstr>
      <vt:lpstr>MAPPING WORKSHOP - PART B</vt:lpstr>
      <vt:lpstr>ANTICIPATED TIMELINE</vt:lpstr>
      <vt:lpstr>GET INVOLVED</vt:lpstr>
      <vt:lpstr>YOUR RPC MEMBERS</vt:lpstr>
      <vt:lpstr>Contact Us</vt:lpstr>
      <vt:lpstr>NEXT STEPS</vt:lpstr>
      <vt:lpstr>DON'T FORGET.....</vt:lpstr>
      <vt:lpstr>Extra Slides</vt:lpstr>
      <vt:lpstr>FUTURE LAND USE MAPPING HOW-TO</vt:lpstr>
      <vt:lpstr>FUTURE LAND USE MAPPING HOW-TO</vt:lpstr>
      <vt:lpstr>FUTURE LAND USE MAPPING HOW-TO</vt:lpstr>
      <vt:lpstr>FUTURE LAND USE MAPPING HOW-TO</vt:lpstr>
      <vt:lpstr>FUTURE LAND USE MAPPING HOW-TO</vt:lpstr>
      <vt:lpstr>VISION FOR THE REGION</vt:lpstr>
      <vt:lpstr>VISION FOR THE REGION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Jouflas</dc:creator>
  <cp:revision>2</cp:revision>
  <dcterms:created xsi:type="dcterms:W3CDTF">2020-11-19T18:40:05Z</dcterms:created>
  <dcterms:modified xsi:type="dcterms:W3CDTF">2020-12-22T14:19:22Z</dcterms:modified>
</cp:coreProperties>
</file>