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4.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tags/tag7.xml" ContentType="application/vnd.openxmlformats-officedocument.presentationml.tags+xml"/>
  <Override PartName="/ppt/notesSlides/notesSlide38.xml" ContentType="application/vnd.openxmlformats-officedocument.presentationml.notesSlide+xml"/>
  <Override PartName="/ppt/tags/tag8.xml" ContentType="application/vnd.openxmlformats-officedocument.presentationml.tags+xml"/>
  <Override PartName="/ppt/notesSlides/notesSlide39.xml" ContentType="application/vnd.openxmlformats-officedocument.presentationml.notesSlide+xml"/>
  <Override PartName="/ppt/tags/tag9.xml" ContentType="application/vnd.openxmlformats-officedocument.presentationml.tags+xml"/>
  <Override PartName="/ppt/notesSlides/notesSlide40.xml" ContentType="application/vnd.openxmlformats-officedocument.presentationml.notesSlide+xml"/>
  <Override PartName="/ppt/tags/tag1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2.xml" ContentType="application/vnd.openxmlformats-officedocument.presentationml.tags+xml"/>
  <Override PartName="/ppt/notesSlides/notesSlide46.xml" ContentType="application/vnd.openxmlformats-officedocument.presentationml.notesSlide+xml"/>
  <Override PartName="/ppt/tags/tag1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1" r:id="rId1"/>
    <p:sldMasterId id="2147483879" r:id="rId2"/>
    <p:sldMasterId id="2147483893" r:id="rId3"/>
    <p:sldMasterId id="2147483915" r:id="rId4"/>
  </p:sldMasterIdLst>
  <p:notesMasterIdLst>
    <p:notesMasterId r:id="rId87"/>
  </p:notesMasterIdLst>
  <p:handoutMasterIdLst>
    <p:handoutMasterId r:id="rId88"/>
  </p:handoutMasterIdLst>
  <p:sldIdLst>
    <p:sldId id="256" r:id="rId5"/>
    <p:sldId id="546" r:id="rId6"/>
    <p:sldId id="636" r:id="rId7"/>
    <p:sldId id="579" r:id="rId8"/>
    <p:sldId id="580" r:id="rId9"/>
    <p:sldId id="581" r:id="rId10"/>
    <p:sldId id="660" r:id="rId11"/>
    <p:sldId id="676" r:id="rId12"/>
    <p:sldId id="709" r:id="rId13"/>
    <p:sldId id="663" r:id="rId14"/>
    <p:sldId id="654" r:id="rId15"/>
    <p:sldId id="656" r:id="rId16"/>
    <p:sldId id="652" r:id="rId17"/>
    <p:sldId id="710" r:id="rId18"/>
    <p:sldId id="651" r:id="rId19"/>
    <p:sldId id="685" r:id="rId20"/>
    <p:sldId id="657" r:id="rId21"/>
    <p:sldId id="442" r:id="rId22"/>
    <p:sldId id="679" r:id="rId23"/>
    <p:sldId id="414" r:id="rId24"/>
    <p:sldId id="732" r:id="rId25"/>
    <p:sldId id="734" r:id="rId26"/>
    <p:sldId id="735" r:id="rId27"/>
    <p:sldId id="703" r:id="rId28"/>
    <p:sldId id="404" r:id="rId29"/>
    <p:sldId id="704" r:id="rId30"/>
    <p:sldId id="705" r:id="rId31"/>
    <p:sldId id="542" r:id="rId32"/>
    <p:sldId id="518" r:id="rId33"/>
    <p:sldId id="526" r:id="rId34"/>
    <p:sldId id="434" r:id="rId35"/>
    <p:sldId id="527" r:id="rId36"/>
    <p:sldId id="383" r:id="rId37"/>
    <p:sldId id="402" r:id="rId38"/>
    <p:sldId id="401" r:id="rId39"/>
    <p:sldId id="519" r:id="rId40"/>
    <p:sldId id="396" r:id="rId41"/>
    <p:sldId id="520" r:id="rId42"/>
    <p:sldId id="392" r:id="rId43"/>
    <p:sldId id="521" r:id="rId44"/>
    <p:sldId id="522" r:id="rId45"/>
    <p:sldId id="545" r:id="rId46"/>
    <p:sldId id="684" r:id="rId47"/>
    <p:sldId id="670" r:id="rId48"/>
    <p:sldId id="649" r:id="rId49"/>
    <p:sldId id="736" r:id="rId50"/>
    <p:sldId id="737" r:id="rId51"/>
    <p:sldId id="428" r:id="rId52"/>
    <p:sldId id="431" r:id="rId53"/>
    <p:sldId id="622" r:id="rId54"/>
    <p:sldId id="625" r:id="rId55"/>
    <p:sldId id="626" r:id="rId56"/>
    <p:sldId id="731" r:id="rId57"/>
    <p:sldId id="600" r:id="rId58"/>
    <p:sldId id="432" r:id="rId59"/>
    <p:sldId id="443" r:id="rId60"/>
    <p:sldId id="456" r:id="rId61"/>
    <p:sldId id="712" r:id="rId62"/>
    <p:sldId id="713" r:id="rId63"/>
    <p:sldId id="601" r:id="rId64"/>
    <p:sldId id="602" r:id="rId65"/>
    <p:sldId id="608" r:id="rId66"/>
    <p:sldId id="597" r:id="rId67"/>
    <p:sldId id="714" r:id="rId68"/>
    <p:sldId id="715" r:id="rId69"/>
    <p:sldId id="627" r:id="rId70"/>
    <p:sldId id="717" r:id="rId71"/>
    <p:sldId id="628" r:id="rId72"/>
    <p:sldId id="718" r:id="rId73"/>
    <p:sldId id="719" r:id="rId74"/>
    <p:sldId id="633" r:id="rId75"/>
    <p:sldId id="729" r:id="rId76"/>
    <p:sldId id="634" r:id="rId77"/>
    <p:sldId id="720" r:id="rId78"/>
    <p:sldId id="630" r:id="rId79"/>
    <p:sldId id="722" r:id="rId80"/>
    <p:sldId id="726" r:id="rId81"/>
    <p:sldId id="728" r:id="rId82"/>
    <p:sldId id="730" r:id="rId83"/>
    <p:sldId id="483" r:id="rId84"/>
    <p:sldId id="623" r:id="rId85"/>
    <p:sldId id="484" r:id="rId8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AD0237-6115-412F-1A66-E5A3719C9192}" name="Karen Martin" initials="KM" userId="S::kmartin@slrconsulting.com::3d4edb4a-965e-42d3-b605-89177274da7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Augur" initials="RA" lastIdx="10" clrIdx="0">
    <p:extLst>
      <p:ext uri="{19B8F6BF-5375-455C-9EA6-DF929625EA0E}">
        <p15:presenceInfo xmlns:p15="http://schemas.microsoft.com/office/powerpoint/2012/main" userId="S::raugur@slrconsulting.com::3498a7ee-775c-453c-a51b-14cdda40ab05" providerId="AD"/>
      </p:ext>
    </p:extLst>
  </p:cmAuthor>
  <p:cmAuthor id="2" name="Jessica Latta" initials="JL" lastIdx="1" clrIdx="1">
    <p:extLst>
      <p:ext uri="{19B8F6BF-5375-455C-9EA6-DF929625EA0E}">
        <p15:presenceInfo xmlns:p15="http://schemas.microsoft.com/office/powerpoint/2012/main" userId="a4987de6357231af" providerId="Windows Live"/>
      </p:ext>
    </p:extLst>
  </p:cmAuthor>
  <p:cmAuthor id="3" name="Elizabeth Esposito" initials="EE" lastIdx="1" clrIdx="2">
    <p:extLst>
      <p:ext uri="{19B8F6BF-5375-455C-9EA6-DF929625EA0E}">
        <p15:presenceInfo xmlns:p15="http://schemas.microsoft.com/office/powerpoint/2012/main" userId="S::eesposito@slrconsulting.com::96851d93-b6c3-4cdb-9f59-2f53331ea3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C1D5"/>
    <a:srgbClr val="0091A0"/>
    <a:srgbClr val="CC0066"/>
    <a:srgbClr val="FFFFFF"/>
    <a:srgbClr val="FFCC00"/>
    <a:srgbClr val="26252A"/>
    <a:srgbClr val="34CC59"/>
    <a:srgbClr val="EBF5F8"/>
    <a:srgbClr val="3485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0FC512-4FE9-4903-943E-1B89904AE6FA}" v="200" dt="2022-03-07T23:25:13.9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1" autoAdjust="0"/>
    <p:restoredTop sz="91269" autoAdjust="0"/>
  </p:normalViewPr>
  <p:slideViewPr>
    <p:cSldViewPr snapToGrid="0">
      <p:cViewPr varScale="1">
        <p:scale>
          <a:sx n="94" d="100"/>
          <a:sy n="94" d="100"/>
        </p:scale>
        <p:origin x="1830"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88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95" Type="http://schemas.microsoft.com/office/2018/10/relationships/authors" Target="author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rts/_rels/chart1.xml.rels><?xml version="1.0" encoding="UTF-8" standalone="yes"?>
<Relationships xmlns="http://schemas.openxmlformats.org/package/2006/relationships"><Relationship Id="rId3" Type="http://schemas.openxmlformats.org/officeDocument/2006/relationships/oleObject" Target="file:///\\ctterminal.US.SLR.local\GIS_Projects\16194.00007\Design\Docs\Presentations\Annex%20Workshops\Middletown\Housing_Needs_Assessmen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tterminal.US.SLR.local\GIS_Projects\16194.00007\Design\Docs\Presentations\Annex%20Workshops\Middletown\Housing_Needs_Assessment.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3" Type="http://schemas.openxmlformats.org/officeDocument/2006/relationships/oleObject" Target="https://slrgroup-my.sharepoint.com/personal/kmartin_slrconsulting_com/Documents/Desktop/Portland/Tables/Housing_Needs_Assessm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tterminal.US.SLR.local\GIS_Projects\16194.00007\Design\Docs\Presentations\Annex%20Workshops\Middletown\Housing_Needs_Assessmen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tterminal\GIS_Projects\16194.00007\Design\Docs\Presentations\Annex%20Workshops\Middletown\Middletown_Housing_Market_Trend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tterminal\GIS_Projects\16194.00007\Design\Docs\Presentations\Annex%20Workshops\Middletown\DECD_Permit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ctterminal.US.SLR.local\GIS_Projects\16194.00007\Design\Docs\Presentations\Annex%20Workshops\Middletown\Housing_Needs_Assessmen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tterminal.US.SLR.local\GIS_Projects\16194.00007\Design\Docs\Presentations\Annex%20Workshops\Middletown\Housing_Needs_Assessment.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oleObject" Target="file:///\\ctterminal\GIS_Projects\16194.00007\Design\Docs\Presentations\Annex%20Workshops\Middletown\Affordable%20Housing%20Units.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oleObject" Target="file:///\\ctterminal.US.SLR.local\GIS_Projects\16194.00007\Design\Docs\Presentations\Annex%20Workshops\Middletown\Housing_Needs_Assessmen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Segoe UI" panose="020B0502040204020203" pitchFamily="34" charset="0"/>
                <a:ea typeface="+mn-ea"/>
                <a:cs typeface="Segoe UI" panose="020B0502040204020203" pitchFamily="34" charset="0"/>
              </a:defRPr>
            </a:pPr>
            <a:r>
              <a:rPr lang="en-US" sz="1600" b="1" dirty="0">
                <a:latin typeface="Segoe UI" panose="020B0502040204020203" pitchFamily="34" charset="0"/>
                <a:cs typeface="Segoe UI" panose="020B0502040204020203" pitchFamily="34" charset="0"/>
              </a:rPr>
              <a:t>Middletown Household Size Distribution</a:t>
            </a:r>
          </a:p>
        </c:rich>
      </c:tx>
      <c:layout>
        <c:manualLayout>
          <c:xMode val="edge"/>
          <c:yMode val="edge"/>
          <c:x val="0.21079168403445558"/>
          <c:y val="8.2038402369940863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Segoe UI" panose="020B0502040204020203" pitchFamily="34" charset="0"/>
              <a:ea typeface="+mn-ea"/>
              <a:cs typeface="Segoe UI" panose="020B0502040204020203" pitchFamily="34" charset="0"/>
            </a:defRPr>
          </a:pPr>
          <a:endParaRPr lang="en-US"/>
        </a:p>
      </c:txPr>
    </c:title>
    <c:autoTitleDeleted val="0"/>
    <c:plotArea>
      <c:layout/>
      <c:barChart>
        <c:barDir val="col"/>
        <c:grouping val="clustered"/>
        <c:varyColors val="0"/>
        <c:ser>
          <c:idx val="0"/>
          <c:order val="0"/>
          <c:tx>
            <c:strRef>
              <c:f>'B11016 Household Size'!$D$21</c:f>
              <c:strCache>
                <c:ptCount val="1"/>
                <c:pt idx="0">
                  <c:v>Middletown</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'B11016 Household Size'!$A$22:$A$28</c:f>
              <c:strCache>
                <c:ptCount val="7"/>
                <c:pt idx="0">
                  <c:v>1-person household</c:v>
                </c:pt>
                <c:pt idx="1">
                  <c:v>2-person household</c:v>
                </c:pt>
                <c:pt idx="2">
                  <c:v>3-person household</c:v>
                </c:pt>
                <c:pt idx="3">
                  <c:v>4-person household</c:v>
                </c:pt>
                <c:pt idx="4">
                  <c:v>5-person household</c:v>
                </c:pt>
                <c:pt idx="5">
                  <c:v>6-person household</c:v>
                </c:pt>
                <c:pt idx="6">
                  <c:v>7-or-more person household</c:v>
                </c:pt>
              </c:strCache>
            </c:strRef>
          </c:cat>
          <c:val>
            <c:numRef>
              <c:f>'B11016 Household Size'!$E$22:$E$28</c:f>
              <c:numCache>
                <c:formatCode>General</c:formatCode>
                <c:ptCount val="7"/>
                <c:pt idx="0">
                  <c:v>0.37825230641650254</c:v>
                </c:pt>
                <c:pt idx="1">
                  <c:v>0.3189592619467192</c:v>
                </c:pt>
                <c:pt idx="2">
                  <c:v>0.16165647351508242</c:v>
                </c:pt>
                <c:pt idx="3">
                  <c:v>8.9095055457655226E-2</c:v>
                </c:pt>
                <c:pt idx="4">
                  <c:v>3.5658754016792783E-2</c:v>
                </c:pt>
                <c:pt idx="5">
                  <c:v>1.1506167720534881E-2</c:v>
                </c:pt>
                <c:pt idx="6">
                  <c:v>4.8719809267129674E-3</c:v>
                </c:pt>
              </c:numCache>
            </c:numRef>
          </c:val>
          <c:extLst>
            <c:ext xmlns:c16="http://schemas.microsoft.com/office/drawing/2014/chart" uri="{C3380CC4-5D6E-409C-BE32-E72D297353CC}">
              <c16:uniqueId val="{00000000-3375-4772-9E6F-0FB612F6162E}"/>
            </c:ext>
          </c:extLst>
        </c:ser>
        <c:dLbls>
          <c:showLegendKey val="0"/>
          <c:showVal val="0"/>
          <c:showCatName val="0"/>
          <c:showSerName val="0"/>
          <c:showPercent val="0"/>
          <c:showBubbleSize val="0"/>
        </c:dLbls>
        <c:gapWidth val="75"/>
        <c:overlap val="-27"/>
        <c:axId val="1875988208"/>
        <c:axId val="2099030880"/>
      </c:barChart>
      <c:catAx>
        <c:axId val="187598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2099030880"/>
        <c:crosses val="autoZero"/>
        <c:auto val="1"/>
        <c:lblAlgn val="ctr"/>
        <c:lblOffset val="100"/>
        <c:noMultiLvlLbl val="0"/>
      </c:catAx>
      <c:valAx>
        <c:axId val="20990308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1875988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600" b="1" i="0" u="none" strike="noStrike" baseline="0" dirty="0">
                <a:effectLst/>
                <a:latin typeface="Segoe UI" panose="020B0502040204020203" pitchFamily="34" charset="0"/>
                <a:cs typeface="Segoe UI" panose="020B0502040204020203" pitchFamily="34" charset="0"/>
              </a:rPr>
              <a:t>Portion of Income Spent on Housing</a:t>
            </a:r>
            <a:r>
              <a:rPr lang="en-US" sz="1600" b="1" dirty="0">
                <a:latin typeface="Segoe UI" panose="020B0502040204020203" pitchFamily="34" charset="0"/>
                <a:cs typeface="Segoe UI" panose="020B0502040204020203" pitchFamily="34" charset="0"/>
              </a:rPr>
              <a:t>, by Tenure</a:t>
            </a:r>
          </a:p>
        </c:rich>
      </c:tx>
      <c:layout>
        <c:manualLayout>
          <c:xMode val="edge"/>
          <c:yMode val="edge"/>
          <c:x val="0.13219500196426912"/>
          <c:y val="1.2401391831974922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2184979171181585"/>
          <c:y val="0.17171296296296296"/>
          <c:w val="0.71011429034256457"/>
          <c:h val="0.55479913969087202"/>
        </c:manualLayout>
      </c:layout>
      <c:barChart>
        <c:barDir val="bar"/>
        <c:grouping val="stacked"/>
        <c:varyColors val="0"/>
        <c:ser>
          <c:idx val="0"/>
          <c:order val="0"/>
          <c:tx>
            <c:strRef>
              <c:f>'Cost Burden by Age and Tenure'!$B$35</c:f>
              <c:strCache>
                <c:ptCount val="1"/>
                <c:pt idx="0">
                  <c:v>Spending More Than 30% of Income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 Burden by Age and Tenure'!$A$41:$A$42</c:f>
              <c:strCache>
                <c:ptCount val="2"/>
                <c:pt idx="0">
                  <c:v>Owner-Occupied</c:v>
                </c:pt>
                <c:pt idx="1">
                  <c:v>Renter Occupied</c:v>
                </c:pt>
              </c:strCache>
            </c:strRef>
          </c:cat>
          <c:val>
            <c:numRef>
              <c:f>'Cost Burden by Age and Tenure'!$B$41:$B$42</c:f>
              <c:numCache>
                <c:formatCode>0.0%</c:formatCode>
                <c:ptCount val="2"/>
                <c:pt idx="0">
                  <c:v>0.25398230088495577</c:v>
                </c:pt>
                <c:pt idx="1">
                  <c:v>0.47720298114861903</c:v>
                </c:pt>
              </c:numCache>
            </c:numRef>
          </c:val>
          <c:extLst>
            <c:ext xmlns:c16="http://schemas.microsoft.com/office/drawing/2014/chart" uri="{C3380CC4-5D6E-409C-BE32-E72D297353CC}">
              <c16:uniqueId val="{00000000-5ACC-4E11-A297-A460D57189D0}"/>
            </c:ext>
          </c:extLst>
        </c:ser>
        <c:ser>
          <c:idx val="1"/>
          <c:order val="1"/>
          <c:tx>
            <c:strRef>
              <c:f>'Cost Burden by Age and Tenure'!$C$35</c:f>
              <c:strCache>
                <c:ptCount val="1"/>
                <c:pt idx="0">
                  <c:v>Not Spending More Than 30% of Income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 Burden by Age and Tenure'!$A$41:$A$42</c:f>
              <c:strCache>
                <c:ptCount val="2"/>
                <c:pt idx="0">
                  <c:v>Owner-Occupied</c:v>
                </c:pt>
                <c:pt idx="1">
                  <c:v>Renter Occupied</c:v>
                </c:pt>
              </c:strCache>
            </c:strRef>
          </c:cat>
          <c:val>
            <c:numRef>
              <c:f>'Cost Burden by Age and Tenure'!$C$41:$C$42</c:f>
              <c:numCache>
                <c:formatCode>0.0%</c:formatCode>
                <c:ptCount val="2"/>
                <c:pt idx="0">
                  <c:v>0.74178957718780725</c:v>
                </c:pt>
                <c:pt idx="1">
                  <c:v>0.45681718544498029</c:v>
                </c:pt>
              </c:numCache>
            </c:numRef>
          </c:val>
          <c:extLst>
            <c:ext xmlns:c16="http://schemas.microsoft.com/office/drawing/2014/chart" uri="{C3380CC4-5D6E-409C-BE32-E72D297353CC}">
              <c16:uniqueId val="{00000001-5ACC-4E11-A297-A460D57189D0}"/>
            </c:ext>
          </c:extLst>
        </c:ser>
        <c:ser>
          <c:idx val="2"/>
          <c:order val="2"/>
          <c:tx>
            <c:strRef>
              <c:f>'Cost Burden by Age and Tenure'!$D$35</c:f>
              <c:strCache>
                <c:ptCount val="1"/>
                <c:pt idx="0">
                  <c:v>Not Computed</c:v>
                </c:pt>
              </c:strCache>
            </c:strRef>
          </c:tx>
          <c:spPr>
            <a:solidFill>
              <a:schemeClr val="accent2"/>
            </a:solidFill>
            <a:ln>
              <a:noFill/>
            </a:ln>
            <a:effectLst/>
          </c:spPr>
          <c:invertIfNegative val="0"/>
          <c:cat>
            <c:strRef>
              <c:f>'Cost Burden by Age and Tenure'!$A$41:$A$42</c:f>
              <c:strCache>
                <c:ptCount val="2"/>
                <c:pt idx="0">
                  <c:v>Owner-Occupied</c:v>
                </c:pt>
                <c:pt idx="1">
                  <c:v>Renter Occupied</c:v>
                </c:pt>
              </c:strCache>
            </c:strRef>
          </c:cat>
          <c:val>
            <c:numRef>
              <c:f>'Cost Burden by Age and Tenure'!$D$41:$D$42</c:f>
              <c:numCache>
                <c:formatCode>0.0%</c:formatCode>
                <c:ptCount val="2"/>
                <c:pt idx="0">
                  <c:v>4.2281219272369717E-3</c:v>
                </c:pt>
                <c:pt idx="1">
                  <c:v>6.5979833406400706E-2</c:v>
                </c:pt>
              </c:numCache>
            </c:numRef>
          </c:val>
          <c:extLst>
            <c:ext xmlns:c16="http://schemas.microsoft.com/office/drawing/2014/chart" uri="{C3380CC4-5D6E-409C-BE32-E72D297353CC}">
              <c16:uniqueId val="{00000003-5ACC-4E11-A297-A460D57189D0}"/>
            </c:ext>
          </c:extLst>
        </c:ser>
        <c:dLbls>
          <c:showLegendKey val="0"/>
          <c:showVal val="0"/>
          <c:showCatName val="0"/>
          <c:showSerName val="0"/>
          <c:showPercent val="0"/>
          <c:showBubbleSize val="0"/>
        </c:dLbls>
        <c:gapWidth val="75"/>
        <c:overlap val="100"/>
        <c:axId val="1875455984"/>
        <c:axId val="2099023808"/>
      </c:barChart>
      <c:catAx>
        <c:axId val="1875455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099023808"/>
        <c:crosses val="autoZero"/>
        <c:auto val="1"/>
        <c:lblAlgn val="ctr"/>
        <c:lblOffset val="100"/>
        <c:noMultiLvlLbl val="0"/>
      </c:catAx>
      <c:valAx>
        <c:axId val="209902380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75455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0"/>
      </a:schemeClr>
    </a:solidFill>
    <a:ln w="9525" cap="flat" cmpd="sng" algn="ctr">
      <a:noFill/>
      <a:round/>
    </a:ln>
    <a:effectLst/>
  </c:spPr>
  <c:txPr>
    <a:bodyPr/>
    <a:lstStyle/>
    <a:p>
      <a:pPr>
        <a:defRPr>
          <a:solidFill>
            <a:sysClr val="windowText" lastClr="000000"/>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tx1"/>
                </a:solidFill>
                <a:latin typeface="Segoe UI" panose="020B0502040204020203" pitchFamily="34" charset="0"/>
                <a:cs typeface="Segoe UI" panose="020B0502040204020203" pitchFamily="34" charset="0"/>
              </a:rPr>
              <a:t>Middlesex County Housing Tenure, 2019</a:t>
            </a:r>
          </a:p>
        </c:rich>
      </c:tx>
      <c:layout>
        <c:manualLayout>
          <c:xMode val="edge"/>
          <c:yMode val="edge"/>
          <c:x val="0.20375636025006533"/>
          <c:y val="3.270296570145456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'B25118 $ by Tenure'!$C$18</c:f>
              <c:strCache>
                <c:ptCount val="1"/>
                <c:pt idx="0">
                  <c:v>Middlesex County</c:v>
                </c:pt>
              </c:strCache>
            </c:strRef>
          </c:tx>
          <c:spPr>
            <a:solidFill>
              <a:srgbClr val="FFCC00"/>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79EA-4110-B6DD-968D7183C6D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79EA-4110-B6DD-968D7183C6DA}"/>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('B25118 $ by Tenure'!$A$19,'B25118 $ by Tenure'!$A$20)</c:f>
              <c:strCache>
                <c:ptCount val="2"/>
                <c:pt idx="0">
                  <c:v>Renter-Occupied </c:v>
                </c:pt>
                <c:pt idx="1">
                  <c:v>Owner-Occupied</c:v>
                </c:pt>
              </c:strCache>
            </c:strRef>
          </c:cat>
          <c:val>
            <c:numRef>
              <c:f>('B25118 $ by Tenure'!$C$19,'B25118 $ by Tenure'!$C$20)</c:f>
              <c:numCache>
                <c:formatCode>0.0%</c:formatCode>
                <c:ptCount val="2"/>
                <c:pt idx="0">
                  <c:v>0.26500000000000001</c:v>
                </c:pt>
                <c:pt idx="1">
                  <c:v>0.73499999999999999</c:v>
                </c:pt>
              </c:numCache>
            </c:numRef>
          </c:val>
          <c:extLst>
            <c:ext xmlns:c16="http://schemas.microsoft.com/office/drawing/2014/chart" uri="{C3380CC4-5D6E-409C-BE32-E72D297353CC}">
              <c16:uniqueId val="{00000004-79EA-4110-B6DD-968D7183C6DA}"/>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5.1375529228630812E-2"/>
          <c:y val="0.47181603676023998"/>
          <c:w val="0.30990063082677383"/>
          <c:h val="0.1660743746129085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600" b="1" dirty="0">
                <a:solidFill>
                  <a:schemeClr val="tx1"/>
                </a:solidFill>
                <a:latin typeface="Segoe UI" panose="020B0502040204020203" pitchFamily="34" charset="0"/>
                <a:cs typeface="Segoe UI" panose="020B0502040204020203" pitchFamily="34" charset="0"/>
              </a:rPr>
              <a:t>Middletown Housing Tenure, 2019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'B25118 $ by Tenure'!$B$18</c:f>
              <c:strCache>
                <c:ptCount val="1"/>
                <c:pt idx="0">
                  <c:v>Middletown</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B3C9-4FA4-85F1-60504CA36A5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B3C9-4FA4-85F1-60504CA36A57}"/>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'B25118 $ by Tenure'!$A$19:$A$20</c:f>
              <c:strCache>
                <c:ptCount val="2"/>
                <c:pt idx="0">
                  <c:v>Renter-Occupied </c:v>
                </c:pt>
                <c:pt idx="1">
                  <c:v>Owner-Occupied</c:v>
                </c:pt>
              </c:strCache>
            </c:strRef>
          </c:cat>
          <c:val>
            <c:numRef>
              <c:f>'B25118 $ by Tenure'!$B$19:$B$20</c:f>
              <c:numCache>
                <c:formatCode>0.0%</c:formatCode>
                <c:ptCount val="2"/>
                <c:pt idx="0">
                  <c:v>0.47289312739711825</c:v>
                </c:pt>
                <c:pt idx="1">
                  <c:v>0.52710687260288169</c:v>
                </c:pt>
              </c:numCache>
            </c:numRef>
          </c:val>
          <c:extLst>
            <c:ext xmlns:c16="http://schemas.microsoft.com/office/drawing/2014/chart" uri="{C3380CC4-5D6E-409C-BE32-E72D297353CC}">
              <c16:uniqueId val="{00000004-B3C9-4FA4-85F1-60504CA36A5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solidFill>
                <a:latin typeface="Segoe UI" panose="020B0502040204020203" pitchFamily="34" charset="0"/>
                <a:cs typeface="Segoe UI" panose="020B0502040204020203" pitchFamily="34" charset="0"/>
              </a:rPr>
              <a:t>Distribution</a:t>
            </a:r>
            <a:r>
              <a:rPr lang="en-US" sz="1800" b="1" baseline="0" dirty="0">
                <a:solidFill>
                  <a:schemeClr val="tx1"/>
                </a:solidFill>
                <a:latin typeface="Segoe UI" panose="020B0502040204020203" pitchFamily="34" charset="0"/>
                <a:cs typeface="Segoe UI" panose="020B0502040204020203" pitchFamily="34" charset="0"/>
              </a:rPr>
              <a:t> of Housing Units, by Type </a:t>
            </a:r>
            <a:endParaRPr lang="en-US" sz="1800" b="1" dirty="0">
              <a:solidFill>
                <a:schemeClr val="tx1"/>
              </a:solidFill>
              <a:latin typeface="Segoe UI" panose="020B0502040204020203" pitchFamily="34" charset="0"/>
              <a:cs typeface="Segoe UI" panose="020B0502040204020203" pitchFamily="34" charset="0"/>
            </a:endParaRPr>
          </a:p>
        </c:rich>
      </c:tx>
      <c:layout>
        <c:manualLayout>
          <c:xMode val="edge"/>
          <c:yMode val="edge"/>
          <c:x val="0.12010521269873747"/>
          <c:y val="1.35333426397264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806171137794795"/>
          <c:y val="0.18940477801588412"/>
          <c:w val="0.46947069236669281"/>
          <c:h val="0.73742843046259521"/>
        </c:manualLayout>
      </c:layout>
      <c:pieChart>
        <c:varyColors val="1"/>
        <c:ser>
          <c:idx val="0"/>
          <c:order val="0"/>
          <c:tx>
            <c:strRef>
              <c:f>'B25024 Housing Units'!$D$15</c:f>
              <c:strCache>
                <c:ptCount val="1"/>
                <c:pt idx="0">
                  <c:v>Middletown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78F-41F0-A6F7-C766EA625D8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78F-41F0-A6F7-C766EA625D8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78F-41F0-A6F7-C766EA625D8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78F-41F0-A6F7-C766EA625D8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78F-41F0-A6F7-C766EA625D83}"/>
              </c:ext>
            </c:extLst>
          </c:dPt>
          <c:dPt>
            <c:idx val="5"/>
            <c:bubble3D val="0"/>
            <c:spPr>
              <a:solidFill>
                <a:schemeClr val="tx2"/>
              </a:solidFill>
              <a:ln w="19050">
                <a:solidFill>
                  <a:schemeClr val="lt1"/>
                </a:solidFill>
              </a:ln>
              <a:effectLst/>
            </c:spPr>
            <c:extLst>
              <c:ext xmlns:c16="http://schemas.microsoft.com/office/drawing/2014/chart" uri="{C3380CC4-5D6E-409C-BE32-E72D297353CC}">
                <c16:uniqueId val="{0000000B-B78F-41F0-A6F7-C766EA625D8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78F-41F0-A6F7-C766EA625D83}"/>
              </c:ext>
            </c:extLst>
          </c:dPt>
          <c:dPt>
            <c:idx val="7"/>
            <c:bubble3D val="0"/>
            <c:spPr>
              <a:solidFill>
                <a:schemeClr val="accent6"/>
              </a:solidFill>
              <a:ln w="19050">
                <a:solidFill>
                  <a:schemeClr val="lt1"/>
                </a:solidFill>
              </a:ln>
              <a:effectLst/>
            </c:spPr>
            <c:extLst>
              <c:ext xmlns:c16="http://schemas.microsoft.com/office/drawing/2014/chart" uri="{C3380CC4-5D6E-409C-BE32-E72D297353CC}">
                <c16:uniqueId val="{0000000F-B78F-41F0-A6F7-C766EA625D8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78F-41F0-A6F7-C766EA625D8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78F-41F0-A6F7-C766EA625D83}"/>
              </c:ext>
            </c:extLst>
          </c:dPt>
          <c:dLbls>
            <c:dLbl>
              <c:idx val="1"/>
              <c:tx>
                <c:rich>
                  <a:bodyPr/>
                  <a:lstStyle/>
                  <a:p>
                    <a:fld id="{A9E917C7-7220-4630-917A-F835FCB7554C}" type="CATEGORYNAME">
                      <a:rPr lang="en-US">
                        <a:solidFill>
                          <a:schemeClr val="tx1"/>
                        </a:solidFill>
                      </a:rPr>
                      <a:pPr/>
                      <a:t>[CATEGORY NAME]</a:t>
                    </a:fld>
                    <a:r>
                      <a:rPr lang="en-US" baseline="0" dirty="0"/>
                      <a:t>, </a:t>
                    </a:r>
                    <a:fld id="{6800F796-299A-4EA0-A88A-4E650C899F49}" type="VALUE">
                      <a:rPr lang="en-US" baseline="0">
                        <a:solidFill>
                          <a:schemeClr val="tx1"/>
                        </a:solidFill>
                      </a:rPr>
                      <a:pPr/>
                      <a:t>[VALUE]</a:t>
                    </a:fld>
                    <a:endParaRPr lang="en-US" baseline="0" dirty="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78F-41F0-A6F7-C766EA625D83}"/>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7-B78F-41F0-A6F7-C766EA625D83}"/>
                </c:ext>
              </c:extLst>
            </c:dLbl>
            <c:dLbl>
              <c:idx val="6"/>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848080917064405"/>
                      <c:h val="0.11503341243767469"/>
                    </c:manualLayout>
                  </c15:layout>
                </c:ext>
                <c:ext xmlns:c16="http://schemas.microsoft.com/office/drawing/2014/chart" uri="{C3380CC4-5D6E-409C-BE32-E72D297353CC}">
                  <c16:uniqueId val="{0000000D-B78F-41F0-A6F7-C766EA625D83}"/>
                </c:ext>
              </c:extLst>
            </c:dLbl>
            <c:dLbl>
              <c:idx val="7"/>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F-B78F-41F0-A6F7-C766EA625D83}"/>
                </c:ext>
              </c:extLst>
            </c:dLbl>
            <c:dLbl>
              <c:idx val="8"/>
              <c:delete val="1"/>
              <c:extLst>
                <c:ext xmlns:c15="http://schemas.microsoft.com/office/drawing/2012/chart" uri="{CE6537A1-D6FC-4f65-9D91-7224C49458BB}"/>
                <c:ext xmlns:c16="http://schemas.microsoft.com/office/drawing/2014/chart" uri="{C3380CC4-5D6E-409C-BE32-E72D297353CC}">
                  <c16:uniqueId val="{00000011-B78F-41F0-A6F7-C766EA625D83}"/>
                </c:ext>
              </c:extLst>
            </c:dLbl>
            <c:dLbl>
              <c:idx val="9"/>
              <c:delete val="1"/>
              <c:extLst>
                <c:ext xmlns:c15="http://schemas.microsoft.com/office/drawing/2012/chart" uri="{CE6537A1-D6FC-4f65-9D91-7224C49458BB}"/>
                <c:ext xmlns:c16="http://schemas.microsoft.com/office/drawing/2014/chart" uri="{C3380CC4-5D6E-409C-BE32-E72D297353CC}">
                  <c16:uniqueId val="{00000013-B78F-41F0-A6F7-C766EA625D8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'B25024 Housing Units'!$A$16:$A$25</c:f>
              <c:strCache>
                <c:ptCount val="10"/>
                <c:pt idx="0">
                  <c:v>Single-family detached</c:v>
                </c:pt>
                <c:pt idx="1">
                  <c:v>Single-family attached</c:v>
                </c:pt>
                <c:pt idx="2">
                  <c:v>Two-family</c:v>
                </c:pt>
                <c:pt idx="3">
                  <c:v>3 or 4 family</c:v>
                </c:pt>
                <c:pt idx="4">
                  <c:v>5 to 9 units</c:v>
                </c:pt>
                <c:pt idx="5">
                  <c:v>10 to 19 units</c:v>
                </c:pt>
                <c:pt idx="6">
                  <c:v>20 to 49 units</c:v>
                </c:pt>
                <c:pt idx="7">
                  <c:v>50 or more units</c:v>
                </c:pt>
                <c:pt idx="8">
                  <c:v>    Mobile home</c:v>
                </c:pt>
                <c:pt idx="9">
                  <c:v>    Boat, RV, van, etc.</c:v>
                </c:pt>
              </c:strCache>
            </c:strRef>
          </c:cat>
          <c:val>
            <c:numRef>
              <c:f>'B25024 Housing Units'!$D$16:$D$25</c:f>
              <c:numCache>
                <c:formatCode>0%</c:formatCode>
                <c:ptCount val="10"/>
                <c:pt idx="0">
                  <c:v>0.43787957252483406</c:v>
                </c:pt>
                <c:pt idx="1">
                  <c:v>3.874582175980415E-2</c:v>
                </c:pt>
                <c:pt idx="2">
                  <c:v>8.4883009274516266E-2</c:v>
                </c:pt>
                <c:pt idx="3">
                  <c:v>7.2548373428746288E-2</c:v>
                </c:pt>
                <c:pt idx="4">
                  <c:v>0.12080410526811355</c:v>
                </c:pt>
                <c:pt idx="5">
                  <c:v>8.6342450920389807E-2</c:v>
                </c:pt>
                <c:pt idx="6">
                  <c:v>7.3537027446918701E-2</c:v>
                </c:pt>
                <c:pt idx="7">
                  <c:v>8.4365142884045008E-2</c:v>
                </c:pt>
                <c:pt idx="8">
                  <c:v>8.944964926321736E-4</c:v>
                </c:pt>
                <c:pt idx="9">
                  <c:v>0</c:v>
                </c:pt>
              </c:numCache>
            </c:numRef>
          </c:val>
          <c:extLst>
            <c:ext xmlns:c16="http://schemas.microsoft.com/office/drawing/2014/chart" uri="{C3380CC4-5D6E-409C-BE32-E72D297353CC}">
              <c16:uniqueId val="{00000014-B78F-41F0-A6F7-C766EA625D83}"/>
            </c:ext>
          </c:extLst>
        </c:ser>
        <c:dLbls>
          <c:showLegendKey val="0"/>
          <c:showVal val="0"/>
          <c:showCatName val="0"/>
          <c:showSerName val="0"/>
          <c:showPercent val="0"/>
          <c:showBubbleSize val="0"/>
          <c:showLeaderLines val="1"/>
        </c:dLbls>
        <c:firstSliceAng val="348"/>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r>
              <a:rPr lang="en-US" sz="1800" b="1"/>
              <a:t>City of Middletown Housing Permit Activity: 2001 to 2021</a:t>
            </a:r>
          </a:p>
        </c:rich>
      </c:tx>
      <c:layout>
        <c:manualLayout>
          <c:xMode val="edge"/>
          <c:yMode val="edge"/>
          <c:x val="0.17855340262429875"/>
          <c:y val="3.35516036874005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5.5908519247594053E-2"/>
          <c:y val="0.13904338153503892"/>
          <c:w val="0.92499425853018369"/>
          <c:h val="0.64074037302173814"/>
        </c:manualLayout>
      </c:layout>
      <c:barChart>
        <c:barDir val="col"/>
        <c:grouping val="clustered"/>
        <c:varyColors val="0"/>
        <c:ser>
          <c:idx val="0"/>
          <c:order val="0"/>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Sheet1!$A$13:$A$33</c:f>
              <c:strCache>
                <c:ptCount val="21"/>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 (Jan-Aug)</c:v>
                </c:pt>
              </c:strCache>
            </c:strRef>
          </c:cat>
          <c:val>
            <c:numRef>
              <c:f>Sheet1!$B$13:$B$33</c:f>
              <c:numCache>
                <c:formatCode>General</c:formatCode>
                <c:ptCount val="21"/>
                <c:pt idx="0">
                  <c:v>165</c:v>
                </c:pt>
                <c:pt idx="1">
                  <c:v>191</c:v>
                </c:pt>
                <c:pt idx="2">
                  <c:v>203</c:v>
                </c:pt>
                <c:pt idx="3">
                  <c:v>229</c:v>
                </c:pt>
                <c:pt idx="4">
                  <c:v>253</c:v>
                </c:pt>
                <c:pt idx="5">
                  <c:v>213</c:v>
                </c:pt>
                <c:pt idx="6">
                  <c:v>215</c:v>
                </c:pt>
                <c:pt idx="7">
                  <c:v>172</c:v>
                </c:pt>
                <c:pt idx="8">
                  <c:v>85</c:v>
                </c:pt>
                <c:pt idx="9">
                  <c:v>28</c:v>
                </c:pt>
                <c:pt idx="10">
                  <c:v>15</c:v>
                </c:pt>
                <c:pt idx="11" formatCode="#,##0">
                  <c:v>20</c:v>
                </c:pt>
                <c:pt idx="12">
                  <c:v>51</c:v>
                </c:pt>
                <c:pt idx="13">
                  <c:v>61</c:v>
                </c:pt>
                <c:pt idx="14">
                  <c:v>123</c:v>
                </c:pt>
                <c:pt idx="15">
                  <c:v>25</c:v>
                </c:pt>
                <c:pt idx="16">
                  <c:v>18</c:v>
                </c:pt>
                <c:pt idx="17" formatCode="#,##0">
                  <c:v>16</c:v>
                </c:pt>
                <c:pt idx="18" formatCode="#,##0">
                  <c:v>17</c:v>
                </c:pt>
                <c:pt idx="19" formatCode="#,##0">
                  <c:v>20</c:v>
                </c:pt>
                <c:pt idx="20" formatCode="#,##0">
                  <c:v>16</c:v>
                </c:pt>
              </c:numCache>
            </c:numRef>
          </c:val>
          <c:extLst>
            <c:ext xmlns:c16="http://schemas.microsoft.com/office/drawing/2014/chart" uri="{C3380CC4-5D6E-409C-BE32-E72D297353CC}">
              <c16:uniqueId val="{00000000-BF6A-44E0-8FBF-31E5DD90901A}"/>
            </c:ext>
          </c:extLst>
        </c:ser>
        <c:dLbls>
          <c:showLegendKey val="0"/>
          <c:showVal val="0"/>
          <c:showCatName val="0"/>
          <c:showSerName val="0"/>
          <c:showPercent val="0"/>
          <c:showBubbleSize val="0"/>
        </c:dLbls>
        <c:gapWidth val="75"/>
        <c:overlap val="-27"/>
        <c:axId val="892682976"/>
        <c:axId val="338656960"/>
      </c:barChart>
      <c:catAx>
        <c:axId val="892682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338656960"/>
        <c:crosses val="autoZero"/>
        <c:auto val="1"/>
        <c:lblAlgn val="ctr"/>
        <c:lblOffset val="100"/>
        <c:noMultiLvlLbl val="0"/>
      </c:catAx>
      <c:valAx>
        <c:axId val="33865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892682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solidFill>
                  <a:schemeClr val="tx1"/>
                </a:solidFill>
                <a:latin typeface="Segoe UI" panose="020B0502040204020203" pitchFamily="34" charset="0"/>
                <a:cs typeface="Segoe UI" panose="020B0502040204020203" pitchFamily="34" charset="0"/>
              </a:rPr>
              <a:t>Distribution of Owner-Occupied</a:t>
            </a:r>
            <a:r>
              <a:rPr lang="en-US" sz="1800" b="1" baseline="0" dirty="0">
                <a:solidFill>
                  <a:schemeClr val="tx1"/>
                </a:solidFill>
                <a:latin typeface="Segoe UI" panose="020B0502040204020203" pitchFamily="34" charset="0"/>
                <a:cs typeface="Segoe UI" panose="020B0502040204020203" pitchFamily="34" charset="0"/>
              </a:rPr>
              <a:t> Home Values </a:t>
            </a:r>
            <a:endParaRPr lang="en-US" sz="1800" b="1" dirty="0">
              <a:solidFill>
                <a:schemeClr val="tx1"/>
              </a:solidFill>
              <a:latin typeface="Segoe UI" panose="020B0502040204020203" pitchFamily="34" charset="0"/>
              <a:cs typeface="Segoe UI" panose="020B0502040204020203"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'B25075 Home Value Distribution'!$E$36</c:f>
              <c:strCache>
                <c:ptCount val="1"/>
                <c:pt idx="0">
                  <c:v>Percent</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'B25075 Home Value Distribution'!$C$37:$C$42</c:f>
              <c:strCache>
                <c:ptCount val="6"/>
                <c:pt idx="0">
                  <c:v>Less than $199,999</c:v>
                </c:pt>
                <c:pt idx="1">
                  <c:v>$200,000 to $299,999</c:v>
                </c:pt>
                <c:pt idx="2">
                  <c:v>$300,000 to $399,999</c:v>
                </c:pt>
                <c:pt idx="3">
                  <c:v>$400,000 to $500,999</c:v>
                </c:pt>
                <c:pt idx="4">
                  <c:v>$500,000 to $999,999</c:v>
                </c:pt>
                <c:pt idx="5">
                  <c:v>$1 million and above </c:v>
                </c:pt>
              </c:strCache>
            </c:strRef>
          </c:cat>
          <c:val>
            <c:numRef>
              <c:f>'B25075 Home Value Distribution'!$E$37:$E$42</c:f>
              <c:numCache>
                <c:formatCode>0.0%</c:formatCode>
                <c:ptCount val="6"/>
                <c:pt idx="0">
                  <c:v>0.3810226155358899</c:v>
                </c:pt>
                <c:pt idx="1">
                  <c:v>0.34159292035398231</c:v>
                </c:pt>
                <c:pt idx="2">
                  <c:v>0.19006882989183874</c:v>
                </c:pt>
                <c:pt idx="3">
                  <c:v>5.8898721730580139E-2</c:v>
                </c:pt>
                <c:pt idx="4">
                  <c:v>2.2517207472959686E-2</c:v>
                </c:pt>
                <c:pt idx="5">
                  <c:v>5.8997050147492625E-3</c:v>
                </c:pt>
              </c:numCache>
            </c:numRef>
          </c:val>
          <c:extLst>
            <c:ext xmlns:c16="http://schemas.microsoft.com/office/drawing/2014/chart" uri="{C3380CC4-5D6E-409C-BE32-E72D297353CC}">
              <c16:uniqueId val="{00000000-3758-4713-BCD5-94E44CBCFEF1}"/>
            </c:ext>
          </c:extLst>
        </c:ser>
        <c:dLbls>
          <c:showLegendKey val="0"/>
          <c:showVal val="0"/>
          <c:showCatName val="0"/>
          <c:showSerName val="0"/>
          <c:showPercent val="0"/>
          <c:showBubbleSize val="0"/>
        </c:dLbls>
        <c:gapWidth val="83"/>
        <c:overlap val="-27"/>
        <c:axId val="1294012336"/>
        <c:axId val="1294026896"/>
      </c:barChart>
      <c:catAx>
        <c:axId val="1294012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94026896"/>
        <c:crosses val="autoZero"/>
        <c:auto val="1"/>
        <c:lblAlgn val="ctr"/>
        <c:lblOffset val="100"/>
        <c:noMultiLvlLbl val="0"/>
      </c:catAx>
      <c:valAx>
        <c:axId val="129402689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4012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800" b="1" dirty="0">
                <a:solidFill>
                  <a:sysClr val="windowText" lastClr="000000"/>
                </a:solidFill>
              </a:rPr>
              <a:t>Distribution of Gross</a:t>
            </a:r>
            <a:r>
              <a:rPr lang="en-US" sz="1800" b="1" baseline="0" dirty="0">
                <a:solidFill>
                  <a:sysClr val="windowText" lastClr="000000"/>
                </a:solidFill>
              </a:rPr>
              <a:t> Monthly Rental Costs</a:t>
            </a:r>
            <a:endParaRPr lang="en-US" sz="1800"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7.3548930626923664E-2"/>
          <c:y val="0.17576511801451294"/>
          <c:w val="0.90735121528119578"/>
          <c:h val="0.57672659472937149"/>
        </c:manualLayout>
      </c:layout>
      <c:barChart>
        <c:barDir val="col"/>
        <c:grouping val="clustered"/>
        <c:varyColors val="0"/>
        <c:ser>
          <c:idx val="0"/>
          <c:order val="0"/>
          <c:tx>
            <c:strRef>
              <c:f>'B25063 Gross Rent'!$E$34</c:f>
              <c:strCache>
                <c:ptCount val="1"/>
                <c:pt idx="0">
                  <c:v>Percent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'B25063 Gross Rent'!$C$35:$C$40</c:f>
              <c:strCache>
                <c:ptCount val="6"/>
                <c:pt idx="0">
                  <c:v>Less than $999</c:v>
                </c:pt>
                <c:pt idx="1">
                  <c:v>$1,000 to $1,499</c:v>
                </c:pt>
                <c:pt idx="2">
                  <c:v>$1,500 to $1,999</c:v>
                </c:pt>
                <c:pt idx="3">
                  <c:v>$2,000 to $2,499</c:v>
                </c:pt>
                <c:pt idx="4">
                  <c:v>$2,500 or Higher</c:v>
                </c:pt>
                <c:pt idx="5">
                  <c:v>No Cash Rent</c:v>
                </c:pt>
              </c:strCache>
            </c:strRef>
          </c:cat>
          <c:val>
            <c:numRef>
              <c:f>'B25063 Gross Rent'!$E$35:$E$40</c:f>
              <c:numCache>
                <c:formatCode>0.0%</c:formatCode>
                <c:ptCount val="6"/>
                <c:pt idx="0">
                  <c:v>0.35379219640508547</c:v>
                </c:pt>
                <c:pt idx="1">
                  <c:v>0.40694870670758437</c:v>
                </c:pt>
                <c:pt idx="2">
                  <c:v>0.17558088557650153</c:v>
                </c:pt>
                <c:pt idx="3">
                  <c:v>1.9070583077597545E-2</c:v>
                </c:pt>
                <c:pt idx="4">
                  <c:v>7.7816747040771591E-3</c:v>
                </c:pt>
                <c:pt idx="5">
                  <c:v>3.6825953529153882E-2</c:v>
                </c:pt>
              </c:numCache>
            </c:numRef>
          </c:val>
          <c:extLst>
            <c:ext xmlns:c16="http://schemas.microsoft.com/office/drawing/2014/chart" uri="{C3380CC4-5D6E-409C-BE32-E72D297353CC}">
              <c16:uniqueId val="{00000000-EDDF-41CA-B949-E113553425D4}"/>
            </c:ext>
          </c:extLst>
        </c:ser>
        <c:dLbls>
          <c:showLegendKey val="0"/>
          <c:showVal val="0"/>
          <c:showCatName val="0"/>
          <c:showSerName val="0"/>
          <c:showPercent val="0"/>
          <c:showBubbleSize val="0"/>
        </c:dLbls>
        <c:gapWidth val="75"/>
        <c:overlap val="-27"/>
        <c:axId val="1896833520"/>
        <c:axId val="338668192"/>
      </c:barChart>
      <c:catAx>
        <c:axId val="1896833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338668192"/>
        <c:crosses val="autoZero"/>
        <c:auto val="1"/>
        <c:lblAlgn val="ctr"/>
        <c:lblOffset val="100"/>
        <c:noMultiLvlLbl val="0"/>
      </c:catAx>
      <c:valAx>
        <c:axId val="3386681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crossAx val="1896833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solidFill>
                  <a:sysClr val="windowText" lastClr="000000"/>
                </a:solidFill>
                <a:latin typeface="Segoe UI" panose="020B0502040204020203" pitchFamily="34" charset="0"/>
                <a:ea typeface="Segoe UI" panose="020B0502040204020203" pitchFamily="34" charset="0"/>
                <a:cs typeface="Segoe UI" panose="020B0502040204020203" pitchFamily="34" charset="0"/>
              </a:rPr>
              <a:t>Affordable Housing Units in Middletown: 2021</a:t>
            </a:r>
            <a:endParaRPr lang="en-US" sz="1600" b="1" baseline="0" dirty="0">
              <a:solidFill>
                <a:sysClr val="windowText" lastClr="000000"/>
              </a:solidFill>
              <a:latin typeface="Segoe UI" panose="020B0502040204020203" pitchFamily="34" charset="0"/>
              <a:ea typeface="Segoe UI" panose="020B0502040204020203" pitchFamily="34" charset="0"/>
              <a:cs typeface="Segoe UI" panose="020B0502040204020203" pitchFamily="34" charset="0"/>
            </a:endParaRPr>
          </a:p>
        </c:rich>
      </c:tx>
      <c:layout>
        <c:manualLayout>
          <c:xMode val="edge"/>
          <c:yMode val="edge"/>
          <c:x val="0.13641206894565672"/>
          <c:y val="8.5180393677142738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642491659189602"/>
          <c:y val="0.14786042773754088"/>
          <c:w val="0.56204304765123725"/>
          <c:h val="0.78899371789670047"/>
        </c:manualLayout>
      </c:layout>
      <c:doughnutChart>
        <c:varyColors val="1"/>
        <c:ser>
          <c:idx val="0"/>
          <c:order val="0"/>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838-47C2-B3A4-88B17C39F40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38-47C2-B3A4-88B17C39F40A}"/>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8838-47C2-B3A4-88B17C39F40A}"/>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8838-47C2-B3A4-88B17C39F40A}"/>
              </c:ext>
            </c:extLst>
          </c:dPt>
          <c:dLbls>
            <c:dLbl>
              <c:idx val="0"/>
              <c:layout>
                <c:manualLayout>
                  <c:x val="-0.2733605410493225"/>
                  <c:y val="5.164388513872812E-2"/>
                </c:manualLayout>
              </c:layout>
              <c:tx>
                <c:rich>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fld id="{F33E13F3-2310-4C51-AA36-F4265DBC7218}" type="CATEGORYNAME">
                      <a:rPr lang="en-US" sz="1200" b="1" dirty="0">
                        <a:solidFill>
                          <a:schemeClr val="accent4"/>
                        </a:solidFill>
                        <a:latin typeface="Segoe UI" panose="020B0502040204020203" pitchFamily="34" charset="0"/>
                        <a:cs typeface="Segoe UI" panose="020B0502040204020203" pitchFamily="34" charset="0"/>
                      </a:rPr>
                      <a:pPr>
                        <a:defRPr sz="1200"/>
                      </a:pPr>
                      <a:t>[CATEGORY NAME]</a:t>
                    </a:fld>
                    <a:r>
                      <a:rPr lang="en-US" sz="1200" b="1" baseline="0" dirty="0">
                        <a:solidFill>
                          <a:schemeClr val="accent4"/>
                        </a:solidFill>
                        <a:latin typeface="Segoe UI" panose="020B0502040204020203" pitchFamily="34" charset="0"/>
                        <a:cs typeface="Segoe UI" panose="020B0502040204020203" pitchFamily="34" charset="0"/>
                      </a:rPr>
                      <a:t>
</a:t>
                    </a:r>
                    <a:fld id="{73027E8E-0BAA-4CD4-A109-AD0CC3883D76}" type="PERCENTAGE">
                      <a:rPr lang="en-US" sz="1200" b="1" baseline="0" dirty="0">
                        <a:solidFill>
                          <a:schemeClr val="accent4"/>
                        </a:solidFill>
                        <a:latin typeface="Segoe UI" panose="020B0502040204020203" pitchFamily="34" charset="0"/>
                        <a:cs typeface="Segoe UI" panose="020B0502040204020203" pitchFamily="34" charset="0"/>
                      </a:rPr>
                      <a:pPr>
                        <a:defRPr sz="1200"/>
                      </a:pPr>
                      <a:t>[PERCENTAGE]</a:t>
                    </a:fld>
                    <a:endParaRPr lang="en-US" sz="1200" b="1" baseline="0" dirty="0">
                      <a:solidFill>
                        <a:schemeClr val="accent4"/>
                      </a:solidFill>
                      <a:latin typeface="Segoe UI" panose="020B0502040204020203" pitchFamily="34" charset="0"/>
                      <a:cs typeface="Segoe UI" panose="020B0502040204020203" pitchFamily="34" charset="0"/>
                    </a:endParaRPr>
                  </a:p>
                </c:rich>
              </c:tx>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047462817147853"/>
                      <c:h val="0.13982903178769321"/>
                    </c:manualLayout>
                  </c15:layout>
                  <c15:dlblFieldTable/>
                  <c15:showDataLabelsRange val="0"/>
                </c:ext>
                <c:ext xmlns:c16="http://schemas.microsoft.com/office/drawing/2014/chart" uri="{C3380CC4-5D6E-409C-BE32-E72D297353CC}">
                  <c16:uniqueId val="{00000001-8838-47C2-B3A4-88B17C39F40A}"/>
                </c:ext>
              </c:extLst>
            </c:dLbl>
            <c:dLbl>
              <c:idx val="1"/>
              <c:layout>
                <c:manualLayout>
                  <c:x val="-0.18142573940916698"/>
                  <c:y val="2.507134384652011E-3"/>
                </c:manualLayout>
              </c:layout>
              <c:spPr>
                <a:noFill/>
                <a:ln>
                  <a:no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accent2"/>
                      </a:solidFill>
                      <a:latin typeface="Segoe UI" panose="020B0502040204020203" pitchFamily="34" charset="0"/>
                      <a:ea typeface="Segoe UI" panose="020B0502040204020203" pitchFamily="34" charset="0"/>
                      <a:cs typeface="Segoe UI" panose="020B0502040204020203"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2025751730354512"/>
                      <c:h val="0.16352897331926824"/>
                    </c:manualLayout>
                  </c15:layout>
                </c:ext>
                <c:ext xmlns:c16="http://schemas.microsoft.com/office/drawing/2014/chart" uri="{C3380CC4-5D6E-409C-BE32-E72D297353CC}">
                  <c16:uniqueId val="{00000003-8838-47C2-B3A4-88B17C39F40A}"/>
                </c:ext>
              </c:extLst>
            </c:dLbl>
            <c:dLbl>
              <c:idx val="2"/>
              <c:layout>
                <c:manualLayout>
                  <c:x val="0.14013213674835581"/>
                  <c:y val="-7.7140827140243368E-2"/>
                </c:manualLayout>
              </c:layout>
              <c:tx>
                <c:rich>
                  <a:bodyPr rot="0" spcFirstLastPara="1" vertOverflow="clip" horzOverflow="clip" vert="horz" wrap="square" lIns="38100" tIns="19050" rIns="38100" bIns="19050" anchor="ctr" anchorCtr="1">
                    <a:spAutoFit/>
                  </a:bodyPr>
                  <a:lstStyle/>
                  <a:p>
                    <a:pPr>
                      <a:defRPr sz="1200" b="1" i="0" u="none" strike="noStrike" kern="1200" baseline="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defRPr>
                    </a:pPr>
                    <a:fld id="{2E2833F7-AD16-4C09-9415-F8355CFB88AF}" type="CATEGORYNAME">
                      <a:rPr lang="en-US" sz="1200">
                        <a:solidFill>
                          <a:schemeClr val="accent6"/>
                        </a:solidFill>
                      </a:rPr>
                      <a:pPr>
                        <a:defRPr sz="1200" b="1">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defRPr>
                      </a:pPr>
                      <a:t>[CATEGORY NAME]</a:t>
                    </a:fld>
                    <a:r>
                      <a:rPr lang="en-US" sz="1200" baseline="0" dirty="0">
                        <a:solidFill>
                          <a:schemeClr val="accent6"/>
                        </a:solidFill>
                      </a:rPr>
                      <a:t>, 12%</a:t>
                    </a:r>
                  </a:p>
                </c:rich>
              </c:tx>
              <c:spPr>
                <a:noFill/>
                <a:ln>
                  <a:no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accent3">
                          <a:lumMod val="7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78541840914275"/>
                      <c:h val="0.24047244722036132"/>
                    </c:manualLayout>
                  </c15:layout>
                  <c15:dlblFieldTable/>
                  <c15:showDataLabelsRange val="0"/>
                </c:ext>
                <c:ext xmlns:c16="http://schemas.microsoft.com/office/drawing/2014/chart" uri="{C3380CC4-5D6E-409C-BE32-E72D297353CC}">
                  <c16:uniqueId val="{00000005-8838-47C2-B3A4-88B17C39F40A}"/>
                </c:ext>
              </c:extLst>
            </c:dLbl>
            <c:dLbl>
              <c:idx val="3"/>
              <c:layout>
                <c:manualLayout>
                  <c:x val="0.14823170299524538"/>
                  <c:y val="2.4026591721614896E-2"/>
                </c:manualLayout>
              </c:layout>
              <c:tx>
                <c:rich>
                  <a:bodyPr/>
                  <a:lstStyle/>
                  <a:p>
                    <a:fld id="{B6C047EC-0C7E-46D2-B600-9FA088F66A91}" type="CATEGORYNAME">
                      <a:rPr lang="en-US">
                        <a:solidFill>
                          <a:schemeClr val="accent1"/>
                        </a:solidFill>
                      </a:rPr>
                      <a:pPr/>
                      <a:t>[CATEGORY NAME]</a:t>
                    </a:fld>
                    <a:r>
                      <a:rPr lang="en-US" baseline="0" dirty="0">
                        <a:solidFill>
                          <a:schemeClr val="accent1"/>
                        </a:solidFill>
                      </a:rPr>
                      <a:t>
</a:t>
                    </a:r>
                    <a:fld id="{73F788EC-FB46-46FA-AAF8-9A057790E330}" type="PERCENTAGE">
                      <a:rPr lang="en-US" baseline="0">
                        <a:solidFill>
                          <a:schemeClr val="accent1"/>
                        </a:solidFill>
                      </a:rPr>
                      <a:pPr/>
                      <a:t>[PERCENTAGE]</a:t>
                    </a:fld>
                    <a:endParaRPr lang="en-US" baseline="0" dirty="0">
                      <a:solidFill>
                        <a:schemeClr val="accent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838-47C2-B3A4-88B17C39F40A}"/>
                </c:ext>
              </c:extLst>
            </c:dLbl>
            <c:spPr>
              <a:noFill/>
              <a:ln>
                <a:noFill/>
              </a:ln>
              <a:effectLst/>
            </c:spPr>
            <c:txPr>
              <a:bodyPr rot="0" spcFirstLastPara="1" vertOverflow="clip" horzOverflow="clip" vert="horz" wrap="square" lIns="38100" tIns="19050" rIns="38100" bIns="19050" anchor="ctr" anchorCtr="1">
                <a:spAutoFit/>
              </a:bodyPr>
              <a:lstStyle/>
              <a:p>
                <a:pPr>
                  <a:defRPr sz="1200" b="1" i="0" u="none" strike="noStrike" kern="1200" baseline="0">
                    <a:solidFill>
                      <a:schemeClr val="dk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Sheet1!$C$1:$F$1</c:f>
              <c:strCache>
                <c:ptCount val="4"/>
                <c:pt idx="0">
                  <c:v>Governmentally Assisted</c:v>
                </c:pt>
                <c:pt idx="1">
                  <c:v>Tenant Rental Assistance</c:v>
                </c:pt>
                <c:pt idx="2">
                  <c:v>Single Family CHFA /USDA Mortgage</c:v>
                </c:pt>
                <c:pt idx="3">
                  <c:v>Deed Restricted Units </c:v>
                </c:pt>
              </c:strCache>
            </c:strRef>
          </c:cat>
          <c:val>
            <c:numRef>
              <c:f>Sheet1!$C$2:$F$2</c:f>
              <c:numCache>
                <c:formatCode>General</c:formatCode>
                <c:ptCount val="4"/>
                <c:pt idx="0">
                  <c:v>3019</c:v>
                </c:pt>
                <c:pt idx="1">
                  <c:v>1123</c:v>
                </c:pt>
                <c:pt idx="2">
                  <c:v>543</c:v>
                </c:pt>
                <c:pt idx="3">
                  <c:v>25</c:v>
                </c:pt>
              </c:numCache>
            </c:numRef>
          </c:val>
          <c:extLst>
            <c:ext xmlns:c16="http://schemas.microsoft.com/office/drawing/2014/chart" uri="{C3380CC4-5D6E-409C-BE32-E72D297353CC}">
              <c16:uniqueId val="{00000008-8838-47C2-B3A4-88B17C39F40A}"/>
            </c:ext>
          </c:extLst>
        </c:ser>
        <c:dLbls>
          <c:showLegendKey val="0"/>
          <c:showVal val="0"/>
          <c:showCatName val="0"/>
          <c:showSerName val="0"/>
          <c:showPercent val="0"/>
          <c:showBubbleSize val="0"/>
          <c:showLeaderLines val="0"/>
        </c:dLbls>
        <c:firstSliceAng val="67"/>
        <c:holeSize val="70"/>
      </c:doughnut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Segoe UI" panose="020B0502040204020203" pitchFamily="34" charset="0"/>
                <a:ea typeface="+mn-ea"/>
                <a:cs typeface="Segoe UI" panose="020B0502040204020203" pitchFamily="34" charset="0"/>
              </a:defRPr>
            </a:pPr>
            <a:r>
              <a:rPr lang="en-US" sz="1600" b="1" i="0" u="none" strike="noStrike" baseline="0" dirty="0">
                <a:effectLst/>
                <a:latin typeface="Segoe UI" panose="020B0502040204020203" pitchFamily="34" charset="0"/>
                <a:cs typeface="Segoe UI" panose="020B0502040204020203" pitchFamily="34" charset="0"/>
              </a:rPr>
              <a:t>Portion of Income Spent on Housing</a:t>
            </a:r>
            <a:r>
              <a:rPr lang="en-US" sz="1600" b="1" dirty="0">
                <a:latin typeface="Segoe UI" panose="020B0502040204020203" pitchFamily="34" charset="0"/>
                <a:cs typeface="Segoe UI" panose="020B0502040204020203" pitchFamily="34" charset="0"/>
              </a:rPr>
              <a:t>, by Age</a:t>
            </a:r>
          </a:p>
        </c:rich>
      </c:tx>
      <c:layout>
        <c:manualLayout>
          <c:xMode val="edge"/>
          <c:yMode val="edge"/>
          <c:x val="0.13767702961538378"/>
          <c:y val="5.293300432294821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Segoe UI" panose="020B0502040204020203" pitchFamily="34" charset="0"/>
              <a:ea typeface="+mn-ea"/>
              <a:cs typeface="Segoe UI" panose="020B0502040204020203" pitchFamily="34" charset="0"/>
            </a:defRPr>
          </a:pPr>
          <a:endParaRPr lang="en-US"/>
        </a:p>
      </c:txPr>
    </c:title>
    <c:autoTitleDeleted val="0"/>
    <c:plotArea>
      <c:layout>
        <c:manualLayout>
          <c:layoutTarget val="inner"/>
          <c:xMode val="edge"/>
          <c:yMode val="edge"/>
          <c:x val="0.22184979171181585"/>
          <c:y val="0.17171296296296296"/>
          <c:w val="0.71011429034256457"/>
          <c:h val="0.55479913969087202"/>
        </c:manualLayout>
      </c:layout>
      <c:barChart>
        <c:barDir val="bar"/>
        <c:grouping val="stacked"/>
        <c:varyColors val="0"/>
        <c:ser>
          <c:idx val="0"/>
          <c:order val="0"/>
          <c:tx>
            <c:strRef>
              <c:f>'Cost Burden by Age and Tenure'!$B$35</c:f>
              <c:strCache>
                <c:ptCount val="1"/>
                <c:pt idx="0">
                  <c:v>Spending More Than 30% of Income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 Burden by Age and Tenure'!$A$36:$A$38</c:f>
              <c:strCache>
                <c:ptCount val="3"/>
                <c:pt idx="0">
                  <c:v>Under 35 years</c:v>
                </c:pt>
                <c:pt idx="1">
                  <c:v>35 to 64 years</c:v>
                </c:pt>
                <c:pt idx="2">
                  <c:v>65 years and over</c:v>
                </c:pt>
              </c:strCache>
            </c:strRef>
          </c:cat>
          <c:val>
            <c:numRef>
              <c:f>'Cost Burden by Age and Tenure'!$B$36:$B$38</c:f>
              <c:numCache>
                <c:formatCode>0.0%</c:formatCode>
                <c:ptCount val="3"/>
                <c:pt idx="0">
                  <c:v>0.42593872379636027</c:v>
                </c:pt>
                <c:pt idx="1">
                  <c:v>0.29845658555061072</c:v>
                </c:pt>
                <c:pt idx="2">
                  <c:v>0.44080145719489983</c:v>
                </c:pt>
              </c:numCache>
            </c:numRef>
          </c:val>
          <c:extLst>
            <c:ext xmlns:c16="http://schemas.microsoft.com/office/drawing/2014/chart" uri="{C3380CC4-5D6E-409C-BE32-E72D297353CC}">
              <c16:uniqueId val="{00000000-A394-4736-8AB7-A2A8A7126DC1}"/>
            </c:ext>
          </c:extLst>
        </c:ser>
        <c:ser>
          <c:idx val="1"/>
          <c:order val="1"/>
          <c:tx>
            <c:strRef>
              <c:f>'Cost Burden by Age and Tenure'!$C$35</c:f>
              <c:strCache>
                <c:ptCount val="1"/>
                <c:pt idx="0">
                  <c:v>Not Spending More Than 30% of Income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'Cost Burden by Age and Tenure'!$A$36:$A$38</c:f>
              <c:strCache>
                <c:ptCount val="3"/>
                <c:pt idx="0">
                  <c:v>Under 35 years</c:v>
                </c:pt>
                <c:pt idx="1">
                  <c:v>35 to 64 years</c:v>
                </c:pt>
                <c:pt idx="2">
                  <c:v>65 years and over</c:v>
                </c:pt>
              </c:strCache>
            </c:strRef>
          </c:cat>
          <c:val>
            <c:numRef>
              <c:f>'Cost Burden by Age and Tenure'!$C$36:$C$38</c:f>
              <c:numCache>
                <c:formatCode>0.0%</c:formatCode>
                <c:ptCount val="3"/>
                <c:pt idx="0">
                  <c:v>0.54181064270905321</c:v>
                </c:pt>
                <c:pt idx="1">
                  <c:v>0.6689707414070637</c:v>
                </c:pt>
                <c:pt idx="2">
                  <c:v>0.52254098360655743</c:v>
                </c:pt>
              </c:numCache>
            </c:numRef>
          </c:val>
          <c:extLst>
            <c:ext xmlns:c16="http://schemas.microsoft.com/office/drawing/2014/chart" uri="{C3380CC4-5D6E-409C-BE32-E72D297353CC}">
              <c16:uniqueId val="{00000001-A394-4736-8AB7-A2A8A7126DC1}"/>
            </c:ext>
          </c:extLst>
        </c:ser>
        <c:ser>
          <c:idx val="2"/>
          <c:order val="2"/>
          <c:tx>
            <c:strRef>
              <c:f>'Cost Burden by Age and Tenure'!$D$35</c:f>
              <c:strCache>
                <c:ptCount val="1"/>
                <c:pt idx="0">
                  <c:v>Not Computed</c:v>
                </c:pt>
              </c:strCache>
            </c:strRef>
          </c:tx>
          <c:spPr>
            <a:solidFill>
              <a:schemeClr val="accent2"/>
            </a:solidFill>
            <a:ln>
              <a:noFill/>
            </a:ln>
            <a:effectLst/>
          </c:spPr>
          <c:invertIfNegative val="0"/>
          <c:cat>
            <c:strRef>
              <c:f>'Cost Burden by Age and Tenure'!$A$36:$A$38</c:f>
              <c:strCache>
                <c:ptCount val="3"/>
                <c:pt idx="0">
                  <c:v>Under 35 years</c:v>
                </c:pt>
                <c:pt idx="1">
                  <c:v>35 to 64 years</c:v>
                </c:pt>
                <c:pt idx="2">
                  <c:v>65 years and over</c:v>
                </c:pt>
              </c:strCache>
            </c:strRef>
          </c:cat>
          <c:val>
            <c:numRef>
              <c:f>'Cost Burden by Age and Tenure'!$D$36:$D$38</c:f>
              <c:numCache>
                <c:formatCode>0.0%</c:formatCode>
                <c:ptCount val="3"/>
                <c:pt idx="0">
                  <c:v>3.2250633494586498E-2</c:v>
                </c:pt>
                <c:pt idx="1">
                  <c:v>3.2572673042325535E-2</c:v>
                </c:pt>
                <c:pt idx="2">
                  <c:v>3.6657559198542806E-2</c:v>
                </c:pt>
              </c:numCache>
            </c:numRef>
          </c:val>
          <c:extLst>
            <c:ext xmlns:c16="http://schemas.microsoft.com/office/drawing/2014/chart" uri="{C3380CC4-5D6E-409C-BE32-E72D297353CC}">
              <c16:uniqueId val="{00000002-A394-4736-8AB7-A2A8A7126DC1}"/>
            </c:ext>
          </c:extLst>
        </c:ser>
        <c:dLbls>
          <c:showLegendKey val="0"/>
          <c:showVal val="0"/>
          <c:showCatName val="0"/>
          <c:showSerName val="0"/>
          <c:showPercent val="0"/>
          <c:showBubbleSize val="0"/>
        </c:dLbls>
        <c:gapWidth val="75"/>
        <c:overlap val="100"/>
        <c:axId val="1875455984"/>
        <c:axId val="2099023808"/>
      </c:barChart>
      <c:catAx>
        <c:axId val="18754559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099023808"/>
        <c:crosses val="autoZero"/>
        <c:auto val="1"/>
        <c:lblAlgn val="ctr"/>
        <c:lblOffset val="100"/>
        <c:noMultiLvlLbl val="0"/>
      </c:catAx>
      <c:valAx>
        <c:axId val="2099023808"/>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75455984"/>
        <c:crosses val="autoZero"/>
        <c:crossBetween val="between"/>
      </c:valAx>
      <c:spPr>
        <a:noFill/>
        <a:ln>
          <a:noFill/>
        </a:ln>
        <a:effectLst/>
      </c:spPr>
    </c:plotArea>
    <c:legend>
      <c:legendPos val="b"/>
      <c:layout>
        <c:manualLayout>
          <c:xMode val="edge"/>
          <c:yMode val="edge"/>
          <c:x val="0.20138798447415085"/>
          <c:y val="0.82928201047152916"/>
          <c:w val="0.69174377598129677"/>
          <c:h val="0.17071798323171192"/>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0.00551</cdr:x>
      <cdr:y>0.88844</cdr:y>
    </cdr:from>
    <cdr:to>
      <cdr:x>0.99448</cdr:x>
      <cdr:y>0.95911</cdr:y>
    </cdr:to>
    <cdr:sp macro="" textlink="">
      <cdr:nvSpPr>
        <cdr:cNvPr id="2" name="TextBox 1">
          <a:extLst xmlns:a="http://schemas.openxmlformats.org/drawingml/2006/main">
            <a:ext uri="{FF2B5EF4-FFF2-40B4-BE49-F238E27FC236}">
              <a16:creationId xmlns:a16="http://schemas.microsoft.com/office/drawing/2014/main" id="{36D15F98-8049-4127-8786-EB1E2EF86DFB}"/>
            </a:ext>
          </a:extLst>
        </cdr:cNvPr>
        <cdr:cNvSpPr txBox="1"/>
      </cdr:nvSpPr>
      <cdr:spPr>
        <a:xfrm xmlns:a="http://schemas.openxmlformats.org/drawingml/2006/main">
          <a:off x="47421" y="3472001"/>
          <a:ext cx="8503873" cy="27617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i="1" dirty="0"/>
            <a:t>Source: CT</a:t>
          </a:r>
          <a:r>
            <a:rPr lang="en-US" sz="900" i="1" baseline="0" dirty="0"/>
            <a:t> Department of Economic and Community Development</a:t>
          </a:r>
          <a:endParaRPr lang="en-US" sz="900" i="1" dirty="0"/>
        </a:p>
      </cdr:txBody>
    </cdr:sp>
  </cdr:relSizeAnchor>
</c:userShapes>
</file>

<file path=ppt/drawings/drawing2.xml><?xml version="1.0" encoding="utf-8"?>
<c:userShapes xmlns:c="http://schemas.openxmlformats.org/drawingml/2006/chart">
  <cdr:relSizeAnchor xmlns:cdr="http://schemas.openxmlformats.org/drawingml/2006/chartDrawing">
    <cdr:from>
      <cdr:x>0.01724</cdr:x>
      <cdr:y>0.91042</cdr:y>
    </cdr:from>
    <cdr:to>
      <cdr:x>0.98551</cdr:x>
      <cdr:y>0.99644</cdr:y>
    </cdr:to>
    <cdr:sp macro="" textlink="">
      <cdr:nvSpPr>
        <cdr:cNvPr id="2" name="TextBox 1">
          <a:extLst xmlns:a="http://schemas.openxmlformats.org/drawingml/2006/main">
            <a:ext uri="{FF2B5EF4-FFF2-40B4-BE49-F238E27FC236}">
              <a16:creationId xmlns:a16="http://schemas.microsoft.com/office/drawing/2014/main" id="{3C553FB2-14AD-43CE-A23C-FC0E6CA3B2ED}"/>
            </a:ext>
          </a:extLst>
        </cdr:cNvPr>
        <cdr:cNvSpPr txBox="1"/>
      </cdr:nvSpPr>
      <cdr:spPr>
        <a:xfrm xmlns:a="http://schemas.openxmlformats.org/drawingml/2006/main">
          <a:off x="126067" y="2466863"/>
          <a:ext cx="7082118" cy="2330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i="1"/>
            <a:t>2019 American</a:t>
          </a:r>
          <a:r>
            <a:rPr lang="en-US" sz="900" i="1" baseline="0"/>
            <a:t> Community Survey 5-Year Estimates, Table B25063</a:t>
          </a:r>
          <a:endParaRPr lang="en-US" sz="900" i="1"/>
        </a:p>
      </cdr:txBody>
    </cdr:sp>
  </cdr:relSizeAnchor>
</c:userShapes>
</file>

<file path=ppt/drawings/drawing3.xml><?xml version="1.0" encoding="utf-8"?>
<c:userShapes xmlns:c="http://schemas.openxmlformats.org/drawingml/2006/chart">
  <cdr:relSizeAnchor xmlns:cdr="http://schemas.openxmlformats.org/drawingml/2006/chartDrawing">
    <cdr:from>
      <cdr:x>0.29751</cdr:x>
      <cdr:y>0.36705</cdr:y>
    </cdr:from>
    <cdr:to>
      <cdr:x>0.73292</cdr:x>
      <cdr:y>0.7665</cdr:y>
    </cdr:to>
    <cdr:sp macro="" textlink="">
      <cdr:nvSpPr>
        <cdr:cNvPr id="3" name="TextBox 2"/>
        <cdr:cNvSpPr txBox="1"/>
      </cdr:nvSpPr>
      <cdr:spPr>
        <a:xfrm xmlns:a="http://schemas.openxmlformats.org/drawingml/2006/main">
          <a:off x="1614148" y="1729081"/>
          <a:ext cx="2362291" cy="188171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latin typeface="Segoe UI" panose="020B0502040204020203" pitchFamily="34" charset="0"/>
              <a:ea typeface="Segoe UI" panose="020B0502040204020203" pitchFamily="34" charset="0"/>
              <a:cs typeface="Segoe UI" panose="020B0502040204020203" pitchFamily="34" charset="0"/>
            </a:rPr>
            <a:t>Total Housing </a:t>
          </a:r>
        </a:p>
        <a:p xmlns:a="http://schemas.openxmlformats.org/drawingml/2006/main">
          <a:pPr algn="ctr"/>
          <a:r>
            <a:rPr lang="en-US" sz="1600" dirty="0">
              <a:latin typeface="Segoe UI" panose="020B0502040204020203" pitchFamily="34" charset="0"/>
              <a:ea typeface="Segoe UI" panose="020B0502040204020203" pitchFamily="34" charset="0"/>
              <a:cs typeface="Segoe UI" panose="020B0502040204020203" pitchFamily="34" charset="0"/>
            </a:rPr>
            <a:t>Units: </a:t>
          </a:r>
          <a:r>
            <a:rPr lang="en-US" sz="1600" b="1" dirty="0">
              <a:latin typeface="Segoe UI" panose="020B0502040204020203" pitchFamily="34" charset="0"/>
              <a:ea typeface="Segoe UI" panose="020B0502040204020203" pitchFamily="34" charset="0"/>
              <a:cs typeface="Segoe UI" panose="020B0502040204020203" pitchFamily="34" charset="0"/>
            </a:rPr>
            <a:t>21,671</a:t>
          </a:r>
        </a:p>
        <a:p xmlns:a="http://schemas.openxmlformats.org/drawingml/2006/main">
          <a:pPr algn="ctr"/>
          <a:r>
            <a:rPr lang="en-US" sz="1600" dirty="0">
              <a:latin typeface="Segoe UI" panose="020B0502040204020203" pitchFamily="34" charset="0"/>
              <a:ea typeface="Segoe UI" panose="020B0502040204020203" pitchFamily="34" charset="0"/>
              <a:cs typeface="Segoe UI" panose="020B0502040204020203" pitchFamily="34" charset="0"/>
            </a:rPr>
            <a:t>Total Affordable </a:t>
          </a:r>
        </a:p>
        <a:p xmlns:a="http://schemas.openxmlformats.org/drawingml/2006/main">
          <a:pPr algn="ctr"/>
          <a:r>
            <a:rPr lang="en-US" sz="1600" dirty="0">
              <a:latin typeface="Segoe UI" panose="020B0502040204020203" pitchFamily="34" charset="0"/>
              <a:ea typeface="Segoe UI" panose="020B0502040204020203" pitchFamily="34" charset="0"/>
              <a:cs typeface="Segoe UI" panose="020B0502040204020203" pitchFamily="34" charset="0"/>
            </a:rPr>
            <a:t>Units: </a:t>
          </a:r>
          <a:r>
            <a:rPr lang="en-US" sz="1600" b="1" dirty="0">
              <a:latin typeface="Segoe UI" panose="020B0502040204020203" pitchFamily="34" charset="0"/>
              <a:ea typeface="Segoe UI" panose="020B0502040204020203" pitchFamily="34" charset="0"/>
              <a:cs typeface="Segoe UI" panose="020B0502040204020203" pitchFamily="34" charset="0"/>
            </a:rPr>
            <a:t>4,756</a:t>
          </a:r>
        </a:p>
        <a:p xmlns:a="http://schemas.openxmlformats.org/drawingml/2006/main">
          <a:pPr algn="ctr"/>
          <a:endParaRPr lang="en-US" sz="1600" dirty="0">
            <a:latin typeface="Segoe UI" panose="020B0502040204020203" pitchFamily="34" charset="0"/>
            <a:ea typeface="Segoe UI" panose="020B0502040204020203" pitchFamily="34" charset="0"/>
            <a:cs typeface="Segoe UI" panose="020B0502040204020203" pitchFamily="34" charset="0"/>
          </a:endParaRPr>
        </a:p>
        <a:p xmlns:a="http://schemas.openxmlformats.org/drawingml/2006/main">
          <a:pPr algn="ctr"/>
          <a:r>
            <a:rPr lang="en-US" sz="1600" b="1" dirty="0">
              <a:latin typeface="Segoe UI" panose="020B0502040204020203" pitchFamily="34" charset="0"/>
              <a:ea typeface="Segoe UI" panose="020B0502040204020203" pitchFamily="34" charset="0"/>
              <a:cs typeface="Segoe UI" panose="020B0502040204020203" pitchFamily="34" charset="0"/>
            </a:rPr>
            <a:t>Percent Affordable </a:t>
          </a:r>
        </a:p>
        <a:p xmlns:a="http://schemas.openxmlformats.org/drawingml/2006/main">
          <a:pPr algn="ctr"/>
          <a:r>
            <a:rPr lang="en-US" sz="1600" b="1" dirty="0">
              <a:latin typeface="Segoe UI" panose="020B0502040204020203" pitchFamily="34" charset="0"/>
              <a:ea typeface="Segoe UI" panose="020B0502040204020203" pitchFamily="34" charset="0"/>
              <a:cs typeface="Segoe UI" panose="020B0502040204020203" pitchFamily="34" charset="0"/>
            </a:rPr>
            <a:t>Housing: 21.9%</a:t>
          </a:r>
        </a:p>
      </cdr:txBody>
    </cdr:sp>
  </cdr:relSizeAnchor>
</c:userShapes>
</file>

<file path=ppt/drawings/drawing4.xml><?xml version="1.0" encoding="utf-8"?>
<c:userShapes xmlns:c="http://schemas.openxmlformats.org/drawingml/2006/chart">
  <cdr:relSizeAnchor xmlns:cdr="http://schemas.openxmlformats.org/drawingml/2006/chartDrawing">
    <cdr:from>
      <cdr:x>0.08042</cdr:x>
      <cdr:y>0.87463</cdr:y>
    </cdr:from>
    <cdr:to>
      <cdr:x>0.9792</cdr:x>
      <cdr:y>0.9596</cdr:y>
    </cdr:to>
    <cdr:sp macro="" textlink="">
      <cdr:nvSpPr>
        <cdr:cNvPr id="2" name="TextBox 1">
          <a:extLst xmlns:a="http://schemas.openxmlformats.org/drawingml/2006/main">
            <a:ext uri="{FF2B5EF4-FFF2-40B4-BE49-F238E27FC236}">
              <a16:creationId xmlns:a16="http://schemas.microsoft.com/office/drawing/2014/main" id="{184585AB-86AC-4FE9-A39C-392277E3B95C}"/>
            </a:ext>
          </a:extLst>
        </cdr:cNvPr>
        <cdr:cNvSpPr txBox="1"/>
      </cdr:nvSpPr>
      <cdr:spPr>
        <a:xfrm xmlns:a="http://schemas.openxmlformats.org/drawingml/2006/main">
          <a:off x="367420" y="2430343"/>
          <a:ext cx="4106201" cy="2361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000" i="1" dirty="0"/>
            <a:t>Source:</a:t>
          </a:r>
          <a:r>
            <a:rPr lang="en-US" sz="1000" i="1" baseline="0" dirty="0"/>
            <a:t> ACS 5-Year Estimates, Table B25072, 25093</a:t>
          </a:r>
          <a:endParaRPr lang="en-US" sz="1000" i="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9A56F3-8331-45E6-B0D8-01FAA682EA5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4DA14AB-4FF5-4C5A-978D-3E76700827C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1320457-D969-43F2-A9D0-83DE7A34B69C}" type="datetimeFigureOut">
              <a:rPr lang="en-US" smtClean="0"/>
              <a:t>3/17/2022</a:t>
            </a:fld>
            <a:endParaRPr lang="en-US"/>
          </a:p>
        </p:txBody>
      </p:sp>
      <p:sp>
        <p:nvSpPr>
          <p:cNvPr id="4" name="Footer Placeholder 3">
            <a:extLst>
              <a:ext uri="{FF2B5EF4-FFF2-40B4-BE49-F238E27FC236}">
                <a16:creationId xmlns:a16="http://schemas.microsoft.com/office/drawing/2014/main" id="{B1219B21-1382-4ABB-A6B3-6D659AAE5A69}"/>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4679119-B887-4DD8-9805-E8E6173C4D9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11E7049-1FB5-451C-9550-FA2C167452F4}" type="slidenum">
              <a:rPr lang="en-US" smtClean="0"/>
              <a:t>‹#›</a:t>
            </a:fld>
            <a:endParaRPr lang="en-US"/>
          </a:p>
        </p:txBody>
      </p:sp>
    </p:spTree>
    <p:extLst>
      <p:ext uri="{BB962C8B-B14F-4D97-AF65-F5344CB8AC3E}">
        <p14:creationId xmlns:p14="http://schemas.microsoft.com/office/powerpoint/2010/main" val="3060846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9055DFD-8D66-4116-BF7D-18A81764A3BA}" type="datetimeFigureOut">
              <a:rPr lang="en-US" smtClean="0"/>
              <a:t>3/17/2022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FFCC2A6-26D5-47AD-AC2A-585047838830}" type="slidenum">
              <a:rPr lang="en-US" smtClean="0"/>
              <a:t>‹#›</a:t>
            </a:fld>
            <a:endParaRPr lang="en-US" dirty="0"/>
          </a:p>
        </p:txBody>
      </p:sp>
    </p:spTree>
    <p:extLst>
      <p:ext uri="{BB962C8B-B14F-4D97-AF65-F5344CB8AC3E}">
        <p14:creationId xmlns:p14="http://schemas.microsoft.com/office/powerpoint/2010/main" val="660599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apps.urban.org/features/cost-of-affordable-housing/"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www.urban.org/sites/default/files/preservation-hartford.pdf" TargetMode="External"/><Relationship Id="rId3" Type="http://schemas.openxmlformats.org/officeDocument/2006/relationships/hyperlink" Target="https://www.huduser.gov/portal/periodicals/em/summer13/highlight1.html" TargetMode="External"/><Relationship Id="rId7" Type="http://schemas.openxmlformats.org/officeDocument/2006/relationships/hyperlink" Target="http://www.urban.org/sites/default/files/preservation-cambridge.pdf" TargetMode="External"/><Relationship Id="rId2" Type="http://schemas.openxmlformats.org/officeDocument/2006/relationships/slide" Target="../slides/slide77.xml"/><Relationship Id="rId1" Type="http://schemas.openxmlformats.org/officeDocument/2006/relationships/notesMaster" Target="../notesMasters/notesMaster1.xml"/><Relationship Id="rId6" Type="http://schemas.openxmlformats.org/officeDocument/2006/relationships/hyperlink" Target="http://www.urban.org/sites/default/files/preservation-chicago.pdf" TargetMode="External"/><Relationship Id="rId5" Type="http://schemas.openxmlformats.org/officeDocument/2006/relationships/hyperlink" Target="http://www.urban.org/sites/default/files/preservation-dc.pdf" TargetMode="External"/><Relationship Id="rId4" Type="http://schemas.openxmlformats.org/officeDocument/2006/relationships/hyperlink" Target="http://www.urban.org/sites/default/files/preservation-minneapolis.pd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FCC2A6-26D5-47AD-AC2A-585047838830}" type="slidenum">
              <a:rPr lang="en-US" smtClean="0"/>
              <a:t>1</a:t>
            </a:fld>
            <a:endParaRPr lang="en-US" dirty="0"/>
          </a:p>
        </p:txBody>
      </p:sp>
    </p:spTree>
    <p:extLst>
      <p:ext uri="{BB962C8B-B14F-4D97-AF65-F5344CB8AC3E}">
        <p14:creationId xmlns:p14="http://schemas.microsoft.com/office/powerpoint/2010/main" val="4211398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742965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04923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r>
              <a:rPr lang="en-US" altLang="en-US" sz="1300" dirty="0">
                <a:latin typeface="Calibri Light" panose="020F0302020204030204" pitchFamily="34" charset="0"/>
              </a:rPr>
              <a:t>The POCD is currently being updated but the existing 2012 Plan is still our guide at this point.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815893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881178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900452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2022 POCD is currently being updated and will include housing recommendations from this process </a:t>
            </a:r>
          </a:p>
        </p:txBody>
      </p:sp>
      <p:sp>
        <p:nvSpPr>
          <p:cNvPr id="4" name="Slide Number Placeholder 3"/>
          <p:cNvSpPr>
            <a:spLocks noGrp="1"/>
          </p:cNvSpPr>
          <p:nvPr>
            <p:ph type="sldNum" sz="quarter" idx="5"/>
          </p:nvPr>
        </p:nvSpPr>
        <p:spPr/>
        <p:txBody>
          <a:bodyPr/>
          <a:lstStyle/>
          <a:p>
            <a:fld id="{7FFCC2A6-26D5-47AD-AC2A-585047838830}" type="slidenum">
              <a:rPr lang="en-US" smtClean="0"/>
              <a:t>19</a:t>
            </a:fld>
            <a:endParaRPr lang="en-US" dirty="0"/>
          </a:p>
        </p:txBody>
      </p:sp>
    </p:spTree>
    <p:extLst>
      <p:ext uri="{BB962C8B-B14F-4D97-AF65-F5344CB8AC3E}">
        <p14:creationId xmlns:p14="http://schemas.microsoft.com/office/powerpoint/2010/main" val="3845686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Residential Zones: R-1, R-15, R-30, R-45, R-60, RPZ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M (Multi-Family Dwellings)</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PRD (Planned Residential Development)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Special Residential Development (SRD),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RDD (Redevelopment Design District) </a:t>
            </a:r>
          </a:p>
          <a:p>
            <a:endParaRPr lang="en-US" dirty="0"/>
          </a:p>
        </p:txBody>
      </p:sp>
      <p:sp>
        <p:nvSpPr>
          <p:cNvPr id="4" name="Slide Number Placeholder 3"/>
          <p:cNvSpPr>
            <a:spLocks noGrp="1"/>
          </p:cNvSpPr>
          <p:nvPr>
            <p:ph type="sldNum" sz="quarter" idx="5"/>
          </p:nvPr>
        </p:nvSpPr>
        <p:spPr/>
        <p:txBody>
          <a:bodyPr/>
          <a:lstStyle/>
          <a:p>
            <a:fld id="{7FFCC2A6-26D5-47AD-AC2A-585047838830}" type="slidenum">
              <a:rPr lang="en-US" smtClean="0"/>
              <a:t>20</a:t>
            </a:fld>
            <a:endParaRPr lang="en-US" dirty="0"/>
          </a:p>
        </p:txBody>
      </p:sp>
    </p:spTree>
    <p:extLst>
      <p:ext uri="{BB962C8B-B14F-4D97-AF65-F5344CB8AC3E}">
        <p14:creationId xmlns:p14="http://schemas.microsoft.com/office/powerpoint/2010/main" val="118604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Residential Zones: R-1, R-15, R-30, R-45, R-60, RPZ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M (Multi-Family Dwellings)</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PRD (Planned Residential Development)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Special Residential Development (SRD),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RDD (Redevelopment Design District) </a:t>
            </a:r>
          </a:p>
          <a:p>
            <a:endParaRPr lang="en-US" dirty="0"/>
          </a:p>
        </p:txBody>
      </p:sp>
      <p:sp>
        <p:nvSpPr>
          <p:cNvPr id="4" name="Slide Number Placeholder 3"/>
          <p:cNvSpPr>
            <a:spLocks noGrp="1"/>
          </p:cNvSpPr>
          <p:nvPr>
            <p:ph type="sldNum" sz="quarter" idx="5"/>
          </p:nvPr>
        </p:nvSpPr>
        <p:spPr/>
        <p:txBody>
          <a:bodyPr/>
          <a:lstStyle/>
          <a:p>
            <a:fld id="{7FFCC2A6-26D5-47AD-AC2A-585047838830}" type="slidenum">
              <a:rPr lang="en-US" smtClean="0"/>
              <a:t>21</a:t>
            </a:fld>
            <a:endParaRPr lang="en-US" dirty="0"/>
          </a:p>
        </p:txBody>
      </p:sp>
    </p:spTree>
    <p:extLst>
      <p:ext uri="{BB962C8B-B14F-4D97-AF65-F5344CB8AC3E}">
        <p14:creationId xmlns:p14="http://schemas.microsoft.com/office/powerpoint/2010/main" val="140085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Residential Zones: R-1, R-15, R-30, R-45, R-60, RPZ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M (Multi-Family Dwellings)</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PRD (Planned Residential Development)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Special Residential Development (SRD),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RDD (Redevelopment Design District) </a:t>
            </a:r>
          </a:p>
          <a:p>
            <a:endParaRPr lang="en-US" dirty="0"/>
          </a:p>
        </p:txBody>
      </p:sp>
      <p:sp>
        <p:nvSpPr>
          <p:cNvPr id="4" name="Slide Number Placeholder 3"/>
          <p:cNvSpPr>
            <a:spLocks noGrp="1"/>
          </p:cNvSpPr>
          <p:nvPr>
            <p:ph type="sldNum" sz="quarter" idx="5"/>
          </p:nvPr>
        </p:nvSpPr>
        <p:spPr/>
        <p:txBody>
          <a:bodyPr/>
          <a:lstStyle/>
          <a:p>
            <a:fld id="{7FFCC2A6-26D5-47AD-AC2A-585047838830}" type="slidenum">
              <a:rPr lang="en-US" smtClean="0"/>
              <a:t>22</a:t>
            </a:fld>
            <a:endParaRPr lang="en-US" dirty="0"/>
          </a:p>
        </p:txBody>
      </p:sp>
    </p:spTree>
    <p:extLst>
      <p:ext uri="{BB962C8B-B14F-4D97-AF65-F5344CB8AC3E}">
        <p14:creationId xmlns:p14="http://schemas.microsoft.com/office/powerpoint/2010/main" val="4239922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Residential Zones: R-1, R-15, R-30, R-45, R-60, RPZ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M (Multi-Family Dwellings)</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PRD (Planned Residential Development)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Special Residential Development (SRD), </a:t>
            </a:r>
          </a:p>
          <a:p>
            <a:pPr marL="285750" indent="-285750">
              <a:lnSpc>
                <a:spcPct val="109000"/>
              </a:lnSpc>
              <a:spcBef>
                <a:spcPts val="600"/>
              </a:spcBef>
              <a:buClr>
                <a:schemeClr val="accent4"/>
              </a:buClr>
              <a:buFont typeface="Wingdings" panose="05000000000000000000" pitchFamily="2" charset="2"/>
              <a:buChar char="§"/>
            </a:pPr>
            <a:r>
              <a:rPr lang="en-US" sz="1200" dirty="0">
                <a:latin typeface="Segoe UI" panose="020B0502040204020203" pitchFamily="34" charset="0"/>
                <a:cs typeface="Segoe UI" panose="020B0502040204020203" pitchFamily="34" charset="0"/>
              </a:rPr>
              <a:t>RDD (Redevelopment Design District) </a:t>
            </a:r>
          </a:p>
          <a:p>
            <a:endParaRPr lang="en-US" dirty="0"/>
          </a:p>
        </p:txBody>
      </p:sp>
      <p:sp>
        <p:nvSpPr>
          <p:cNvPr id="4" name="Slide Number Placeholder 3"/>
          <p:cNvSpPr>
            <a:spLocks noGrp="1"/>
          </p:cNvSpPr>
          <p:nvPr>
            <p:ph type="sldNum" sz="quarter" idx="5"/>
          </p:nvPr>
        </p:nvSpPr>
        <p:spPr/>
        <p:txBody>
          <a:bodyPr/>
          <a:lstStyle/>
          <a:p>
            <a:fld id="{7FFCC2A6-26D5-47AD-AC2A-585047838830}" type="slidenum">
              <a:rPr lang="en-US" smtClean="0"/>
              <a:t>23</a:t>
            </a:fld>
            <a:endParaRPr lang="en-US" dirty="0"/>
          </a:p>
        </p:txBody>
      </p:sp>
    </p:spTree>
    <p:extLst>
      <p:ext uri="{BB962C8B-B14F-4D97-AF65-F5344CB8AC3E}">
        <p14:creationId xmlns:p14="http://schemas.microsoft.com/office/powerpoint/2010/main" val="3598470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541604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391657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CC2A6-26D5-47AD-AC2A-5850478388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797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Clr>
                <a:schemeClr val="accent4"/>
              </a:buClr>
              <a:buFont typeface="Wingdings" panose="05000000000000000000" pitchFamily="2" charset="2"/>
              <a:buChar char="§"/>
            </a:pPr>
            <a:r>
              <a:rPr lang="en-US" dirty="0">
                <a:highlight>
                  <a:srgbClr val="FFFF00"/>
                </a:highlight>
                <a:latin typeface="Segoe UI" panose="020B0502040204020203" pitchFamily="34" charset="0"/>
                <a:cs typeface="Segoe UI" panose="020B0502040204020203" pitchFamily="34" charset="0"/>
              </a:rPr>
              <a:t>84% of people who work in Middletown commute from other communities which indicates that many local workers do not reside in Middletown</a:t>
            </a:r>
          </a:p>
          <a:p>
            <a:pPr marL="742950" lvl="1" indent="-285750">
              <a:buClr>
                <a:schemeClr val="accent4"/>
              </a:buClr>
              <a:buFont typeface="Wingdings" panose="05000000000000000000" pitchFamily="2" charset="2"/>
              <a:buChar char="§"/>
            </a:pPr>
            <a:r>
              <a:rPr lang="en-US" dirty="0">
                <a:highlight>
                  <a:srgbClr val="FFFF00"/>
                </a:highlight>
                <a:latin typeface="Segoe UI" panose="020B0502040204020203" pitchFamily="34" charset="0"/>
                <a:cs typeface="Segoe UI" panose="020B0502040204020203" pitchFamily="34" charset="0"/>
              </a:rPr>
              <a:t>Potential jobs vs. housing mismatch</a:t>
            </a:r>
          </a:p>
          <a:p>
            <a:pPr marL="742950" lvl="1" indent="-285750">
              <a:buClr>
                <a:schemeClr val="accent4"/>
              </a:buClr>
              <a:buFont typeface="Wingdings" panose="05000000000000000000" pitchFamily="2" charset="2"/>
              <a:buChar char="§"/>
            </a:pPr>
            <a:endParaRPr lang="en-US" dirty="0">
              <a:highlight>
                <a:srgbClr val="FFFF00"/>
              </a:highlight>
              <a:latin typeface="Segoe UI" panose="020B0502040204020203" pitchFamily="34" charset="0"/>
              <a:cs typeface="Segoe UI" panose="020B0502040204020203" pitchFamily="34" charset="0"/>
            </a:endParaRPr>
          </a:p>
          <a:p>
            <a:pPr marL="742950" lvl="1" indent="-285750">
              <a:buClr>
                <a:schemeClr val="accent4"/>
              </a:buClr>
              <a:buFont typeface="Wingdings" panose="05000000000000000000" pitchFamily="2" charset="2"/>
              <a:buChar char="§"/>
            </a:pPr>
            <a:endParaRPr lang="en-US" dirty="0">
              <a:highlight>
                <a:srgbClr val="FFFF00"/>
              </a:highlight>
              <a:latin typeface="Segoe UI" panose="020B0502040204020203" pitchFamily="34" charset="0"/>
              <a:cs typeface="Segoe UI" panose="020B0502040204020203" pitchFamily="34" charset="0"/>
            </a:endParaRPr>
          </a:p>
          <a:p>
            <a:pPr marL="742950" lvl="1" indent="-285750">
              <a:buClr>
                <a:schemeClr val="accent4"/>
              </a:buClr>
              <a:buFont typeface="Wingdings" panose="05000000000000000000" pitchFamily="2" charset="2"/>
              <a:buChar char="§"/>
            </a:pPr>
            <a:r>
              <a:rPr lang="en-US" dirty="0">
                <a:highlight>
                  <a:srgbClr val="FFFF00"/>
                </a:highlight>
                <a:latin typeface="Segoe UI" panose="020B0502040204020203" pitchFamily="34" charset="0"/>
                <a:cs typeface="Segoe UI" panose="020B0502040204020203" pitchFamily="34" charset="0"/>
              </a:rPr>
              <a:t>Meriden – 77%</a:t>
            </a:r>
          </a:p>
          <a:p>
            <a:pPr marL="742950" lvl="1" indent="-285750">
              <a:buClr>
                <a:schemeClr val="accent4"/>
              </a:buClr>
              <a:buFont typeface="Wingdings" panose="05000000000000000000" pitchFamily="2" charset="2"/>
              <a:buChar char="§"/>
            </a:pPr>
            <a:r>
              <a:rPr lang="en-US" dirty="0">
                <a:highlight>
                  <a:srgbClr val="FFFF00"/>
                </a:highlight>
                <a:latin typeface="Segoe UI" panose="020B0502040204020203" pitchFamily="34" charset="0"/>
                <a:cs typeface="Segoe UI" panose="020B0502040204020203" pitchFamily="34" charset="0"/>
              </a:rPr>
              <a:t>Waterbury – 67%</a:t>
            </a:r>
          </a:p>
          <a:p>
            <a:pPr marL="742950" lvl="1" indent="-285750">
              <a:buClr>
                <a:schemeClr val="accent4"/>
              </a:buClr>
              <a:buFont typeface="Wingdings" panose="05000000000000000000" pitchFamily="2" charset="2"/>
              <a:buChar char="§"/>
            </a:pPr>
            <a:r>
              <a:rPr lang="en-US" dirty="0">
                <a:highlight>
                  <a:srgbClr val="FFFF00"/>
                </a:highlight>
                <a:latin typeface="Segoe UI" panose="020B0502040204020203" pitchFamily="34" charset="0"/>
                <a:cs typeface="Segoe UI" panose="020B0502040204020203" pitchFamily="34" charset="0"/>
              </a:rPr>
              <a:t>New Britain – 80%</a:t>
            </a:r>
          </a:p>
          <a:p>
            <a:pPr marL="742950" lvl="1" indent="-285750">
              <a:buClr>
                <a:schemeClr val="accent4"/>
              </a:buClr>
              <a:buFont typeface="Wingdings" panose="05000000000000000000" pitchFamily="2" charset="2"/>
              <a:buChar char="§"/>
            </a:pPr>
            <a:r>
              <a:rPr lang="en-US">
                <a:highlight>
                  <a:srgbClr val="FFFF00"/>
                </a:highlight>
                <a:latin typeface="Segoe UI" panose="020B0502040204020203" pitchFamily="34" charset="0"/>
                <a:cs typeface="Segoe UI" panose="020B0502040204020203" pitchFamily="34" charset="0"/>
              </a:rPr>
              <a:t>Hartford – 88%</a:t>
            </a:r>
          </a:p>
          <a:p>
            <a:endParaRPr lang="en-US" dirty="0"/>
          </a:p>
        </p:txBody>
      </p:sp>
      <p:sp>
        <p:nvSpPr>
          <p:cNvPr id="4" name="Slide Number Placeholder 3"/>
          <p:cNvSpPr>
            <a:spLocks noGrp="1"/>
          </p:cNvSpPr>
          <p:nvPr>
            <p:ph type="sldNum" sz="quarter" idx="5"/>
          </p:nvPr>
        </p:nvSpPr>
        <p:spPr/>
        <p:txBody>
          <a:bodyPr/>
          <a:lstStyle/>
          <a:p>
            <a:fld id="{7FFCC2A6-26D5-47AD-AC2A-585047838830}" type="slidenum">
              <a:rPr lang="en-US" smtClean="0"/>
              <a:t>28</a:t>
            </a:fld>
            <a:endParaRPr lang="en-US" dirty="0"/>
          </a:p>
        </p:txBody>
      </p:sp>
    </p:spTree>
    <p:extLst>
      <p:ext uri="{BB962C8B-B14F-4D97-AF65-F5344CB8AC3E}">
        <p14:creationId xmlns:p14="http://schemas.microsoft.com/office/powerpoint/2010/main" val="2802770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487053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834292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Heritage Village, numbers look similar but there are more options for owners in some of the “very low” range </a:t>
            </a:r>
          </a:p>
        </p:txBody>
      </p:sp>
      <p:sp>
        <p:nvSpPr>
          <p:cNvPr id="4" name="Slide Number Placeholder 3"/>
          <p:cNvSpPr>
            <a:spLocks noGrp="1"/>
          </p:cNvSpPr>
          <p:nvPr>
            <p:ph type="sldNum" sz="quarter" idx="5"/>
          </p:nvPr>
        </p:nvSpPr>
        <p:spPr/>
        <p:txBody>
          <a:bodyPr/>
          <a:lstStyle/>
          <a:p>
            <a:fld id="{7FFCC2A6-26D5-47AD-AC2A-585047838830}" type="slidenum">
              <a:rPr lang="en-US" smtClean="0"/>
              <a:t>43</a:t>
            </a:fld>
            <a:endParaRPr lang="en-US" dirty="0"/>
          </a:p>
        </p:txBody>
      </p:sp>
    </p:spTree>
    <p:extLst>
      <p:ext uri="{BB962C8B-B14F-4D97-AF65-F5344CB8AC3E}">
        <p14:creationId xmlns:p14="http://schemas.microsoft.com/office/powerpoint/2010/main" val="2067923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026730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548315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is your favorite flavor of ice cream?
https://www.polleverywhere.com/multiple_choice_polls/wNIRAStMiqy1MkokCGU56?display_state=chart&amp;activity_state=opened&amp;state=opened&amp;flow=Default&amp;onscreen=persist</a:t>
            </a:r>
          </a:p>
        </p:txBody>
      </p:sp>
      <p:sp>
        <p:nvSpPr>
          <p:cNvPr id="4" name="Slide Number Placeholder 3"/>
          <p:cNvSpPr>
            <a:spLocks noGrp="1"/>
          </p:cNvSpPr>
          <p:nvPr>
            <p:ph type="sldNum" sz="quarter" idx="5"/>
          </p:nvPr>
        </p:nvSpPr>
        <p:spPr/>
        <p:txBody>
          <a:bodyPr/>
          <a:lstStyle/>
          <a:p>
            <a:fld id="{7FFCC2A6-26D5-47AD-AC2A-585047838830}" type="slidenum">
              <a:rPr lang="en-US" smtClean="0"/>
              <a:t>50</a:t>
            </a:fld>
            <a:endParaRPr lang="en-US" dirty="0"/>
          </a:p>
        </p:txBody>
      </p:sp>
      <p:sp>
        <p:nvSpPr>
          <p:cNvPr id="5" name="TextBox 4">
            <a:extLst>
              <a:ext uri="{FF2B5EF4-FFF2-40B4-BE49-F238E27FC236}">
                <a16:creationId xmlns:a16="http://schemas.microsoft.com/office/drawing/2014/main" id="{D876DE5F-7C3D-4912-BA0B-C4A134E23D1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67495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Have you attended either of the Regional Housing Plan workshops in October or January?
https://www.polleverywhere.com/multiple_choice_polls/sLtaLiHadzc1kbST3CAeA</a:t>
            </a:r>
          </a:p>
        </p:txBody>
      </p:sp>
      <p:sp>
        <p:nvSpPr>
          <p:cNvPr id="4" name="Slide Number Placeholder 3"/>
          <p:cNvSpPr>
            <a:spLocks noGrp="1"/>
          </p:cNvSpPr>
          <p:nvPr>
            <p:ph type="sldNum" sz="quarter" idx="5"/>
          </p:nvPr>
        </p:nvSpPr>
        <p:spPr/>
        <p:txBody>
          <a:bodyPr/>
          <a:lstStyle/>
          <a:p>
            <a:fld id="{7FFCC2A6-26D5-47AD-AC2A-585047838830}" type="slidenum">
              <a:rPr lang="en-US" smtClean="0"/>
              <a:t>51</a:t>
            </a:fld>
            <a:endParaRPr lang="en-US" dirty="0"/>
          </a:p>
        </p:txBody>
      </p:sp>
      <p:sp>
        <p:nvSpPr>
          <p:cNvPr id="5" name="TextBox 4">
            <a:extLst>
              <a:ext uri="{FF2B5EF4-FFF2-40B4-BE49-F238E27FC236}">
                <a16:creationId xmlns:a16="http://schemas.microsoft.com/office/drawing/2014/main" id="{991F2B7B-56AC-4A1D-9715-A020B1E837B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69712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548315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Have you completed the Regional Housing Plan survey?
https://www.polleverywhere.com/multiple_choice_polls/aBzZ8J7k62SW74kCNKwL8</a:t>
            </a:r>
          </a:p>
        </p:txBody>
      </p:sp>
      <p:sp>
        <p:nvSpPr>
          <p:cNvPr id="4" name="Slide Number Placeholder 3"/>
          <p:cNvSpPr>
            <a:spLocks noGrp="1"/>
          </p:cNvSpPr>
          <p:nvPr>
            <p:ph type="sldNum" sz="quarter" idx="5"/>
          </p:nvPr>
        </p:nvSpPr>
        <p:spPr/>
        <p:txBody>
          <a:bodyPr/>
          <a:lstStyle/>
          <a:p>
            <a:fld id="{7FFCC2A6-26D5-47AD-AC2A-585047838830}" type="slidenum">
              <a:rPr lang="en-US" smtClean="0"/>
              <a:t>52</a:t>
            </a:fld>
            <a:endParaRPr lang="en-US" dirty="0"/>
          </a:p>
        </p:txBody>
      </p:sp>
      <p:sp>
        <p:nvSpPr>
          <p:cNvPr id="5" name="TextBox 4">
            <a:extLst>
              <a:ext uri="{FF2B5EF4-FFF2-40B4-BE49-F238E27FC236}">
                <a16:creationId xmlns:a16="http://schemas.microsoft.com/office/drawing/2014/main" id="{FFE75980-31EB-4F7B-BCF8-5EC59650972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62464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After listening to this presentation, do you feel you have a better understanding of housing affordability?
https://www.polleverywhere.com/multiple_choice_polls/ppdfIZtyGFYf9roXc8KSK?state=opened&amp;flow=Default&amp;onscreen=persist</a:t>
            </a:r>
          </a:p>
        </p:txBody>
      </p:sp>
      <p:sp>
        <p:nvSpPr>
          <p:cNvPr id="4" name="Slide Number Placeholder 3"/>
          <p:cNvSpPr>
            <a:spLocks noGrp="1"/>
          </p:cNvSpPr>
          <p:nvPr>
            <p:ph type="sldNum" sz="quarter" idx="5"/>
          </p:nvPr>
        </p:nvSpPr>
        <p:spPr/>
        <p:txBody>
          <a:bodyPr/>
          <a:lstStyle/>
          <a:p>
            <a:fld id="{7FFCC2A6-26D5-47AD-AC2A-585047838830}" type="slidenum">
              <a:rPr lang="en-US" smtClean="0"/>
              <a:t>53</a:t>
            </a:fld>
            <a:endParaRPr lang="en-US" dirty="0"/>
          </a:p>
        </p:txBody>
      </p:sp>
      <p:sp>
        <p:nvSpPr>
          <p:cNvPr id="5" name="TextBox 4">
            <a:extLst>
              <a:ext uri="{FF2B5EF4-FFF2-40B4-BE49-F238E27FC236}">
                <a16:creationId xmlns:a16="http://schemas.microsoft.com/office/drawing/2014/main" id="{26AEF1AD-00D0-4032-BDF2-86DBA0A2C6B2}"/>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50557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722155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378392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044408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034384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How familiar are you with ADUs?
https://www.polleverywhere.com/multiple_choice_polls/JuBoA0NN1rjmoR9125tT9</a:t>
            </a:r>
          </a:p>
        </p:txBody>
      </p:sp>
      <p:sp>
        <p:nvSpPr>
          <p:cNvPr id="4" name="Slide Number Placeholder 3"/>
          <p:cNvSpPr>
            <a:spLocks noGrp="1"/>
          </p:cNvSpPr>
          <p:nvPr>
            <p:ph type="sldNum" sz="quarter" idx="5"/>
          </p:nvPr>
        </p:nvSpPr>
        <p:spPr/>
        <p:txBody>
          <a:bodyPr/>
          <a:lstStyle/>
          <a:p>
            <a:fld id="{7FFCC2A6-26D5-47AD-AC2A-585047838830}" type="slidenum">
              <a:rPr lang="en-US" smtClean="0"/>
              <a:t>58</a:t>
            </a:fld>
            <a:endParaRPr lang="en-US" dirty="0"/>
          </a:p>
        </p:txBody>
      </p:sp>
      <p:sp>
        <p:nvSpPr>
          <p:cNvPr id="5" name="TextBox 4">
            <a:extLst>
              <a:ext uri="{FF2B5EF4-FFF2-40B4-BE49-F238E27FC236}">
                <a16:creationId xmlns:a16="http://schemas.microsoft.com/office/drawing/2014/main" id="{637D2DEA-1409-4DCE-8590-E352A5249E7C}"/>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08171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Would you support exploring ways to promote ADUs as a housing option in Middletown?
https://www.polleverywhere.com/multiple_choice_polls/e1DN0IEJQUK0iMCPU7TRe</a:t>
            </a:r>
          </a:p>
        </p:txBody>
      </p:sp>
      <p:sp>
        <p:nvSpPr>
          <p:cNvPr id="4" name="Slide Number Placeholder 3"/>
          <p:cNvSpPr>
            <a:spLocks noGrp="1"/>
          </p:cNvSpPr>
          <p:nvPr>
            <p:ph type="sldNum" sz="quarter" idx="5"/>
          </p:nvPr>
        </p:nvSpPr>
        <p:spPr/>
        <p:txBody>
          <a:bodyPr/>
          <a:lstStyle/>
          <a:p>
            <a:fld id="{7FFCC2A6-26D5-47AD-AC2A-585047838830}" type="slidenum">
              <a:rPr lang="en-US" smtClean="0"/>
              <a:t>59</a:t>
            </a:fld>
            <a:endParaRPr lang="en-US" dirty="0"/>
          </a:p>
        </p:txBody>
      </p:sp>
      <p:sp>
        <p:nvSpPr>
          <p:cNvPr id="5" name="TextBox 4">
            <a:extLst>
              <a:ext uri="{FF2B5EF4-FFF2-40B4-BE49-F238E27FC236}">
                <a16:creationId xmlns:a16="http://schemas.microsoft.com/office/drawing/2014/main" id="{23536B52-0758-4F2D-AD27-FCC41A0E1FA3}"/>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72186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Could you support Middle Housing unit types in appropriate locations in Middletown?
https://www.polleverywhere.com/multiple_choice_polls/J11ucv5K5VCR6YK4DqzRt</a:t>
            </a:r>
          </a:p>
        </p:txBody>
      </p:sp>
      <p:sp>
        <p:nvSpPr>
          <p:cNvPr id="4" name="Slide Number Placeholder 3"/>
          <p:cNvSpPr>
            <a:spLocks noGrp="1"/>
          </p:cNvSpPr>
          <p:nvPr>
            <p:ph type="sldNum" sz="quarter" idx="5"/>
          </p:nvPr>
        </p:nvSpPr>
        <p:spPr/>
        <p:txBody>
          <a:bodyPr/>
          <a:lstStyle/>
          <a:p>
            <a:fld id="{7FFCC2A6-26D5-47AD-AC2A-585047838830}" type="slidenum">
              <a:rPr lang="en-US" smtClean="0"/>
              <a:t>64</a:t>
            </a:fld>
            <a:endParaRPr lang="en-US" dirty="0"/>
          </a:p>
        </p:txBody>
      </p:sp>
      <p:sp>
        <p:nvSpPr>
          <p:cNvPr id="5" name="TextBox 4">
            <a:extLst>
              <a:ext uri="{FF2B5EF4-FFF2-40B4-BE49-F238E27FC236}">
                <a16:creationId xmlns:a16="http://schemas.microsoft.com/office/drawing/2014/main" id="{483699D9-4894-4BA7-A30C-839DCB9B747A}"/>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39144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types of Middle Housing units could you support in Middletown?
https://www.polleverywhere.com/multiple_choice_polls/7XovOHzDP0ct8khWQf8Lr</a:t>
            </a:r>
          </a:p>
        </p:txBody>
      </p:sp>
      <p:sp>
        <p:nvSpPr>
          <p:cNvPr id="4" name="Slide Number Placeholder 3"/>
          <p:cNvSpPr>
            <a:spLocks noGrp="1"/>
          </p:cNvSpPr>
          <p:nvPr>
            <p:ph type="sldNum" sz="quarter" idx="5"/>
          </p:nvPr>
        </p:nvSpPr>
        <p:spPr/>
        <p:txBody>
          <a:bodyPr/>
          <a:lstStyle/>
          <a:p>
            <a:fld id="{7FFCC2A6-26D5-47AD-AC2A-585047838830}" type="slidenum">
              <a:rPr lang="en-US" smtClean="0"/>
              <a:t>65</a:t>
            </a:fld>
            <a:endParaRPr lang="en-US" dirty="0"/>
          </a:p>
        </p:txBody>
      </p:sp>
      <p:sp>
        <p:nvSpPr>
          <p:cNvPr id="5" name="TextBox 4">
            <a:extLst>
              <a:ext uri="{FF2B5EF4-FFF2-40B4-BE49-F238E27FC236}">
                <a16:creationId xmlns:a16="http://schemas.microsoft.com/office/drawing/2014/main" id="{DAC14585-B2E9-4A26-AF18-43A85A257AF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60528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761264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Poll Title: Do not modify the notes in this section to avoid tampering with the Poll Everywhere activity.
More info at polleverywhere.com/support
Could you support the concert of micro-units to provide housing targeted at individual households in Middletown?
https://www.polleverywhere.com/multiple_choice_polls/DVbe01b2ROlkQgIqPy8z8</a:t>
            </a:r>
          </a:p>
        </p:txBody>
      </p:sp>
      <p:sp>
        <p:nvSpPr>
          <p:cNvPr id="4" name="Slide Number Placeholder 3"/>
          <p:cNvSpPr>
            <a:spLocks noGrp="1"/>
          </p:cNvSpPr>
          <p:nvPr>
            <p:ph type="sldNum" sz="quarter" idx="5"/>
          </p:nvPr>
        </p:nvSpPr>
        <p:spPr/>
        <p:txBody>
          <a:bodyPr/>
          <a:lstStyle/>
          <a:p>
            <a:fld id="{7FFCC2A6-26D5-47AD-AC2A-585047838830}" type="slidenum">
              <a:rPr lang="en-US" smtClean="0"/>
              <a:t>69</a:t>
            </a:fld>
            <a:endParaRPr lang="en-US" dirty="0"/>
          </a:p>
        </p:txBody>
      </p:sp>
      <p:sp>
        <p:nvSpPr>
          <p:cNvPr id="5" name="TextBox 4">
            <a:extLst>
              <a:ext uri="{FF2B5EF4-FFF2-40B4-BE49-F238E27FC236}">
                <a16:creationId xmlns:a16="http://schemas.microsoft.com/office/drawing/2014/main" id="{FE667F01-B376-43E1-9763-89BE7CDF59A5}"/>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24442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What do you think is an appropriate minimum size for a micro-unit?
https://www.polleverywhere.com/multiple_choice_polls/AEZFXdjPIe23V8E5LGmBJ</a:t>
            </a:r>
          </a:p>
        </p:txBody>
      </p:sp>
      <p:sp>
        <p:nvSpPr>
          <p:cNvPr id="4" name="Slide Number Placeholder 3"/>
          <p:cNvSpPr>
            <a:spLocks noGrp="1"/>
          </p:cNvSpPr>
          <p:nvPr>
            <p:ph type="sldNum" sz="quarter" idx="5"/>
          </p:nvPr>
        </p:nvSpPr>
        <p:spPr/>
        <p:txBody>
          <a:bodyPr/>
          <a:lstStyle/>
          <a:p>
            <a:fld id="{7FFCC2A6-26D5-47AD-AC2A-585047838830}" type="slidenum">
              <a:rPr lang="en-US" smtClean="0"/>
              <a:t>70</a:t>
            </a:fld>
            <a:endParaRPr lang="en-US" dirty="0"/>
          </a:p>
        </p:txBody>
      </p:sp>
      <p:sp>
        <p:nvSpPr>
          <p:cNvPr id="5" name="TextBox 4">
            <a:extLst>
              <a:ext uri="{FF2B5EF4-FFF2-40B4-BE49-F238E27FC236}">
                <a16:creationId xmlns:a16="http://schemas.microsoft.com/office/drawing/2014/main" id="{E3071858-4101-4FC5-B151-1917A2B19973}"/>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34162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40.04.14 MULTIPLE-FAMILY One or fewer Bedrooms 1 DWELLINGS Two bedrooms 2 (Including former Three or more bedrooms 2 category of Housing for Elderly) Building or buildings, parking spaces, driveway and other vehicular ways shall not in their total area exceed more than forty (40) percent of the lot area. Commission specifically retains the right to require additional visitor and overflow parking as deemed necessary based on site characteristics. (Section amended eff. 11/2/02 and 5/27/14)</a:t>
            </a:r>
          </a:p>
        </p:txBody>
      </p:sp>
      <p:sp>
        <p:nvSpPr>
          <p:cNvPr id="4" name="Slide Number Placeholder 3"/>
          <p:cNvSpPr>
            <a:spLocks noGrp="1"/>
          </p:cNvSpPr>
          <p:nvPr>
            <p:ph type="sldNum" sz="quarter" idx="5"/>
          </p:nvPr>
        </p:nvSpPr>
        <p:spPr/>
        <p:txBody>
          <a:bodyPr/>
          <a:lstStyle/>
          <a:p>
            <a:fld id="{7FFCC2A6-26D5-47AD-AC2A-585047838830}" type="slidenum">
              <a:rPr lang="en-US" smtClean="0"/>
              <a:t>71</a:t>
            </a:fld>
            <a:endParaRPr lang="en-US" dirty="0"/>
          </a:p>
        </p:txBody>
      </p:sp>
    </p:spTree>
    <p:extLst>
      <p:ext uri="{BB962C8B-B14F-4D97-AF65-F5344CB8AC3E}">
        <p14:creationId xmlns:p14="http://schemas.microsoft.com/office/powerpoint/2010/main" val="30796888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Could you support reducing parking requirements to faciliate housing such as micro-units?
https://www.polleverywhere.com/multiple_choice_polls/H9oBQTQNbZItf7huP6OHN?state=opened&amp;flow=Default&amp;onscreen=persist</a:t>
            </a:r>
          </a:p>
        </p:txBody>
      </p:sp>
      <p:sp>
        <p:nvSpPr>
          <p:cNvPr id="4" name="Slide Number Placeholder 3"/>
          <p:cNvSpPr>
            <a:spLocks noGrp="1"/>
          </p:cNvSpPr>
          <p:nvPr>
            <p:ph type="sldNum" sz="quarter" idx="5"/>
          </p:nvPr>
        </p:nvSpPr>
        <p:spPr/>
        <p:txBody>
          <a:bodyPr/>
          <a:lstStyle/>
          <a:p>
            <a:fld id="{7FFCC2A6-26D5-47AD-AC2A-585047838830}" type="slidenum">
              <a:rPr lang="en-US" smtClean="0"/>
              <a:t>74</a:t>
            </a:fld>
            <a:endParaRPr lang="en-US" dirty="0"/>
          </a:p>
        </p:txBody>
      </p:sp>
      <p:sp>
        <p:nvSpPr>
          <p:cNvPr id="5" name="TextBox 4">
            <a:extLst>
              <a:ext uri="{FF2B5EF4-FFF2-40B4-BE49-F238E27FC236}">
                <a16:creationId xmlns:a16="http://schemas.microsoft.com/office/drawing/2014/main" id="{76198478-F2EB-445D-BFCE-C298E6BAC76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25553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666666"/>
                </a:solidFill>
                <a:effectLst/>
                <a:latin typeface="Lato" panose="020F0502020204030203" pitchFamily="34" charset="0"/>
              </a:rPr>
              <a:t>Acquisition and rehabilitation of existing affordable housing is complicated. As with </a:t>
            </a:r>
            <a:r>
              <a:rPr lang="en-US" sz="1200" b="0" u="none" strike="noStrike" dirty="0">
                <a:solidFill>
                  <a:srgbClr val="1696D2"/>
                </a:solidFill>
                <a:effectLst/>
                <a:latin typeface="Lato" panose="020F0502020204030203" pitchFamily="34" charset="0"/>
                <a:hlinkClick r:id="rId3"/>
              </a:rPr>
              <a:t>new construction</a:t>
            </a:r>
            <a:r>
              <a:rPr lang="en-US" sz="1200" b="0" dirty="0">
                <a:solidFill>
                  <a:srgbClr val="666666"/>
                </a:solidFill>
                <a:effectLst/>
                <a:latin typeface="Lato" panose="020F0502020204030203" pitchFamily="34" charset="0"/>
              </a:rPr>
              <a:t>, developers need to weave together federal, state, and local funding sources; employ state and municipal policy tools; and collaborate with stakeholders. The importance of local context means that most preservation deals look and function differently, but understanding how preservation efforts work in one place can nonetheless inform efforts in another.</a:t>
            </a:r>
          </a:p>
          <a:p>
            <a:endParaRPr lang="en-US" dirty="0"/>
          </a:p>
          <a:p>
            <a:pPr algn="l" fontAlgn="base">
              <a:buFont typeface="Arial" panose="020B0604020202020204" pitchFamily="34" charset="0"/>
              <a:buChar char="•"/>
            </a:pPr>
            <a:r>
              <a:rPr lang="en-US" sz="1200" b="0" i="0" dirty="0">
                <a:solidFill>
                  <a:srgbClr val="58595A"/>
                </a:solidFill>
                <a:effectLst/>
                <a:latin typeface="open sans" panose="020B0606030504020204" pitchFamily="34" charset="0"/>
              </a:rPr>
              <a:t>Preservation of affordable housing is key to a diversified and stable housing stock and economic diversity by creating or sustaining a mixed-income neighborhood.</a:t>
            </a:r>
          </a:p>
          <a:p>
            <a:pPr algn="l" fontAlgn="base">
              <a:buFont typeface="Arial" panose="020B0604020202020204" pitchFamily="34" charset="0"/>
              <a:buChar char="•"/>
            </a:pPr>
            <a:r>
              <a:rPr lang="en-US" sz="1200" b="0" i="0" dirty="0">
                <a:solidFill>
                  <a:srgbClr val="58595A"/>
                </a:solidFill>
                <a:effectLst/>
                <a:latin typeface="open sans" panose="020B0606030504020204" pitchFamily="34" charset="0"/>
              </a:rPr>
              <a:t>Preservation is less likely to displace </a:t>
            </a:r>
            <a:r>
              <a:rPr lang="en-US" sz="1200" b="0" i="0" dirty="0" err="1">
                <a:solidFill>
                  <a:srgbClr val="58595A"/>
                </a:solidFill>
                <a:effectLst/>
                <a:latin typeface="open sans" panose="020B0606030504020204" pitchFamily="34" charset="0"/>
              </a:rPr>
              <a:t>longterm</a:t>
            </a:r>
            <a:r>
              <a:rPr lang="en-US" sz="1200" b="0" i="0" dirty="0">
                <a:solidFill>
                  <a:srgbClr val="58595A"/>
                </a:solidFill>
                <a:effectLst/>
                <a:latin typeface="open sans" panose="020B0606030504020204" pitchFamily="34" charset="0"/>
              </a:rPr>
              <a:t> residents who may otherwise have to move and change jobs when rents are no longer affordable.</a:t>
            </a:r>
          </a:p>
          <a:p>
            <a:pPr algn="l" fontAlgn="base">
              <a:buFont typeface="Arial" panose="020B0604020202020204" pitchFamily="34" charset="0"/>
              <a:buChar char="•"/>
            </a:pPr>
            <a:r>
              <a:rPr lang="en-US" sz="1200" b="0" i="0" dirty="0">
                <a:solidFill>
                  <a:srgbClr val="58595A"/>
                </a:solidFill>
                <a:effectLst/>
                <a:latin typeface="open sans" panose="020B0606030504020204" pitchFamily="34" charset="0"/>
              </a:rPr>
              <a:t>Preservation keeps families, communities and social networks intact and safe. Displaced residents often have to move to a more affordable but less safe neighborhood. For those who remain, the loss of a tight-knit community means less protection, reduced communication and more isolation of individuals who no longer look out for each other.</a:t>
            </a:r>
          </a:p>
          <a:p>
            <a:pPr algn="l" fontAlgn="base">
              <a:buFont typeface="Arial" panose="020B0604020202020204" pitchFamily="34" charset="0"/>
              <a:buChar char="•"/>
            </a:pPr>
            <a:r>
              <a:rPr lang="en-US" sz="1200" b="0" i="0" dirty="0">
                <a:solidFill>
                  <a:srgbClr val="58595A"/>
                </a:solidFill>
                <a:effectLst/>
                <a:latin typeface="open sans" panose="020B0606030504020204" pitchFamily="34" charset="0"/>
              </a:rPr>
              <a:t>Preservation restores vacant buildings to a city’s housing stock, and research shows that restoration also benefits neighborhoods by attracting private investment and improving community safety.</a:t>
            </a:r>
          </a:p>
          <a:p>
            <a:endParaRPr lang="en-US" dirty="0"/>
          </a:p>
          <a:p>
            <a:r>
              <a:rPr lang="en-US" sz="1200" b="0" i="0" dirty="0">
                <a:solidFill>
                  <a:srgbClr val="333333"/>
                </a:solidFill>
                <a:effectLst/>
                <a:latin typeface="Helvetica Neue"/>
              </a:rPr>
              <a:t>First, although research suggests that not all projects will leave their affordability programs at the expiration of their compliance period, projects located in higher-performing areas are at particular risk of conversion, threatening the overall supply and accessibility of affordable housing in desirable or high-opportunity areas. Second, the cost of preserving existing units as affordable often is less than the cost of creating a newly constructed affordable unit, making preservation a cost-effective strategy. Third, legacy units may be in neighborhoods that have become (or are becoming) more advantageous in the years since their creation, giving residents better access to opportunity in areas where building new affordable housing might be more difficult. Finally, although more research is needed, preserving affordability may promote housing stability for residents, particularly in transitioning neighborhoods where rents may be rising. Next, Reina outlined three risks to the subsidized housing stock: that a housing subsidy will expire or that units will exit their subsidy program — an acute concern as the nation’s most important affordable housing programs mature and the number of units approaching the expiration of their subsidy or compliance period increases, tempting owners in more lucrative markets to convert their properties; that depreciation will erode the quality of affordable housing, potentially threatening eligibility in some programs; and that lawmakers will curtail public spending or incentives supporting affordable housing.</a:t>
            </a:r>
          </a:p>
          <a:p>
            <a:endParaRPr lang="en-US" sz="1200" dirty="0">
              <a:solidFill>
                <a:srgbClr val="333333"/>
              </a:solidFill>
              <a:latin typeface="Helvetica Neue"/>
            </a:endParaRPr>
          </a:p>
          <a:p>
            <a:r>
              <a:rPr lang="en-US" sz="1200" b="0" i="0" dirty="0">
                <a:solidFill>
                  <a:srgbClr val="333333"/>
                </a:solidFill>
                <a:effectLst/>
                <a:latin typeface="Helvetica Neue"/>
              </a:rPr>
              <a:t>As affordable housing programs mature and the buildings they created age, preserving existing units at affordable rents and at an adequate standard of quality is an increasingly important aspect of housing policy. Although each program and each jurisdiction have their unique circumstances, the presenters demonstrated the breadth of the problem and the reasons compelling increased preservation efforts. Greater focus on the issue of preservation can be an important strategy in confronting the nation’s ongoing crisis of housing affordability.</a:t>
            </a:r>
            <a:endParaRPr lang="en-US" sz="1200" dirty="0"/>
          </a:p>
          <a:p>
            <a:endParaRPr lang="en-US" dirty="0"/>
          </a:p>
        </p:txBody>
      </p:sp>
      <p:sp>
        <p:nvSpPr>
          <p:cNvPr id="4" name="Slide Number Placeholder 3"/>
          <p:cNvSpPr>
            <a:spLocks noGrp="1"/>
          </p:cNvSpPr>
          <p:nvPr>
            <p:ph type="sldNum" sz="quarter" idx="5"/>
          </p:nvPr>
        </p:nvSpPr>
        <p:spPr/>
        <p:txBody>
          <a:bodyPr/>
          <a:lstStyle/>
          <a:p>
            <a:fld id="{7FFCC2A6-26D5-47AD-AC2A-585047838830}" type="slidenum">
              <a:rPr lang="en-US" smtClean="0"/>
              <a:t>75</a:t>
            </a:fld>
            <a:endParaRPr lang="en-US" dirty="0"/>
          </a:p>
        </p:txBody>
      </p:sp>
    </p:spTree>
    <p:extLst>
      <p:ext uri="{BB962C8B-B14F-4D97-AF65-F5344CB8AC3E}">
        <p14:creationId xmlns:p14="http://schemas.microsoft.com/office/powerpoint/2010/main" val="2504159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dirty="0">
                <a:solidFill>
                  <a:srgbClr val="666666"/>
                </a:solidFill>
                <a:effectLst/>
                <a:latin typeface="Segoe UI" panose="020B0502040204020203" pitchFamily="34" charset="0"/>
                <a:cs typeface="Segoe UI" panose="020B0502040204020203" pitchFamily="34" charset="0"/>
              </a:rPr>
              <a:t>Although </a:t>
            </a:r>
            <a:r>
              <a:rPr lang="en-US" sz="1200" b="0" u="none" strike="noStrike" dirty="0">
                <a:solidFill>
                  <a:srgbClr val="1696D2"/>
                </a:solidFill>
                <a:effectLst/>
                <a:latin typeface="Segoe UI" panose="020B0502040204020203" pitchFamily="34" charset="0"/>
                <a:cs typeface="Segoe UI" panose="020B0502040204020203" pitchFamily="34" charset="0"/>
                <a:hlinkClick r:id="rId3"/>
              </a:rPr>
              <a:t>federal subsidies remain critical for preserving affordable housing</a:t>
            </a:r>
            <a:r>
              <a:rPr lang="en-US" sz="1200" b="0" dirty="0">
                <a:solidFill>
                  <a:srgbClr val="666666"/>
                </a:solidFill>
                <a:effectLst/>
                <a:latin typeface="Segoe UI" panose="020B0502040204020203" pitchFamily="34" charset="0"/>
                <a:cs typeface="Segoe UI" panose="020B0502040204020203" pitchFamily="34" charset="0"/>
              </a:rPr>
              <a:t>, preservation efforts often need additional resources. </a:t>
            </a:r>
            <a:r>
              <a:rPr lang="en-US" sz="1200" b="1" dirty="0">
                <a:solidFill>
                  <a:srgbClr val="666666"/>
                </a:solidFill>
                <a:effectLst/>
                <a:latin typeface="Segoe UI" panose="020B0502040204020203" pitchFamily="34" charset="0"/>
                <a:cs typeface="Segoe UI" panose="020B0502040204020203" pitchFamily="34" charset="0"/>
              </a:rPr>
              <a:t>Local and state agencies</a:t>
            </a:r>
            <a:r>
              <a:rPr lang="en-US" sz="1200" b="0" dirty="0">
                <a:solidFill>
                  <a:srgbClr val="666666"/>
                </a:solidFill>
                <a:effectLst/>
                <a:latin typeface="Segoe UI" panose="020B0502040204020203" pitchFamily="34" charset="0"/>
                <a:cs typeface="Segoe UI" panose="020B0502040204020203" pitchFamily="34" charset="0"/>
              </a:rPr>
              <a:t> provide short- and long-term financing, acquisition and predevelopment funds, and tax credits. In </a:t>
            </a:r>
            <a:r>
              <a:rPr lang="en-US" sz="1200" b="0" u="none" strike="noStrike" dirty="0">
                <a:solidFill>
                  <a:srgbClr val="1696D2"/>
                </a:solidFill>
                <a:effectLst/>
                <a:latin typeface="Segoe UI" panose="020B0502040204020203" pitchFamily="34" charset="0"/>
                <a:cs typeface="Segoe UI" panose="020B0502040204020203" pitchFamily="34" charset="0"/>
                <a:hlinkClick r:id="rId4"/>
              </a:rPr>
              <a:t>Minneapolis</a:t>
            </a:r>
            <a:r>
              <a:rPr lang="en-US" sz="1200" b="0" dirty="0">
                <a:solidFill>
                  <a:srgbClr val="666666"/>
                </a:solidFill>
                <a:effectLst/>
                <a:latin typeface="Segoe UI" panose="020B0502040204020203" pitchFamily="34" charset="0"/>
                <a:cs typeface="Segoe UI" panose="020B0502040204020203" pitchFamily="34" charset="0"/>
              </a:rPr>
              <a:t>, preserving and renovating one of the largest affordable housing complexes in the city involved city, regional, state, and federal funds.</a:t>
            </a:r>
          </a:p>
          <a:p>
            <a:pPr algn="l"/>
            <a:r>
              <a:rPr lang="en-US" sz="1200" b="0" dirty="0">
                <a:solidFill>
                  <a:srgbClr val="666666"/>
                </a:solidFill>
                <a:effectLst/>
                <a:latin typeface="Segoe UI" panose="020B0502040204020203" pitchFamily="34" charset="0"/>
                <a:cs typeface="Segoe UI" panose="020B0502040204020203" pitchFamily="34" charset="0"/>
              </a:rPr>
              <a:t>While funding availability is central, preservation efforts are also facilitated through </a:t>
            </a:r>
            <a:r>
              <a:rPr lang="en-US" sz="1200" b="1" dirty="0">
                <a:solidFill>
                  <a:srgbClr val="666666"/>
                </a:solidFill>
                <a:effectLst/>
                <a:latin typeface="Segoe UI" panose="020B0502040204020203" pitchFamily="34" charset="0"/>
                <a:cs typeface="Segoe UI" panose="020B0502040204020203" pitchFamily="34" charset="0"/>
              </a:rPr>
              <a:t>local and state policy frameworks</a:t>
            </a:r>
            <a:r>
              <a:rPr lang="en-US" sz="1200" b="0" dirty="0">
                <a:solidFill>
                  <a:srgbClr val="666666"/>
                </a:solidFill>
                <a:effectLst/>
                <a:latin typeface="Segoe UI" panose="020B0502040204020203" pitchFamily="34" charset="0"/>
                <a:cs typeface="Segoe UI" panose="020B0502040204020203" pitchFamily="34" charset="0"/>
              </a:rPr>
              <a:t>. For example, “opportunity to purchase” legislation, which requires owners to notify tenants of intent to sell and provide them (or an approved third party) an opportunity to purchase, played a role in three cases. In </a:t>
            </a:r>
            <a:r>
              <a:rPr lang="en-US" sz="1200" b="0" u="none" strike="noStrike" dirty="0">
                <a:solidFill>
                  <a:srgbClr val="1696D2"/>
                </a:solidFill>
                <a:effectLst/>
                <a:latin typeface="Segoe UI" panose="020B0502040204020203" pitchFamily="34" charset="0"/>
                <a:cs typeface="Segoe UI" panose="020B0502040204020203" pitchFamily="34" charset="0"/>
                <a:hlinkClick r:id="rId5"/>
              </a:rPr>
              <a:t>Washington, DC</a:t>
            </a:r>
            <a:r>
              <a:rPr lang="en-US" sz="1200" b="0" dirty="0">
                <a:solidFill>
                  <a:srgbClr val="666666"/>
                </a:solidFill>
                <a:effectLst/>
                <a:latin typeface="Segoe UI" panose="020B0502040204020203" pitchFamily="34" charset="0"/>
                <a:cs typeface="Segoe UI" panose="020B0502040204020203" pitchFamily="34" charset="0"/>
              </a:rPr>
              <a:t>, residents could select a buyer who met their needs and had the authority to negotiate a sale from the previous owner.</a:t>
            </a:r>
          </a:p>
          <a:p>
            <a:pPr algn="l"/>
            <a:r>
              <a:rPr lang="en-US" sz="1200" b="1" dirty="0">
                <a:solidFill>
                  <a:srgbClr val="666666"/>
                </a:solidFill>
                <a:effectLst/>
                <a:latin typeface="Segoe UI" panose="020B0502040204020203" pitchFamily="34" charset="0"/>
                <a:cs typeface="Segoe UI" panose="020B0502040204020203" pitchFamily="34" charset="0"/>
              </a:rPr>
              <a:t>Strong developer capacity</a:t>
            </a:r>
            <a:r>
              <a:rPr lang="en-US" sz="1200" b="0" dirty="0">
                <a:solidFill>
                  <a:srgbClr val="666666"/>
                </a:solidFill>
                <a:effectLst/>
                <a:latin typeface="Segoe UI" panose="020B0502040204020203" pitchFamily="34" charset="0"/>
                <a:cs typeface="Segoe UI" panose="020B0502040204020203" pitchFamily="34" charset="0"/>
              </a:rPr>
              <a:t> is crucial for bigger projects with complex financing or multiple partners. Historic buildings, resident services, temporary relocation programs, and special needs of residents (such as elderly residents), can add to project complexity and cost. Elsewhere, dynamics in a given market may require a specialized intervention: in </a:t>
            </a:r>
            <a:r>
              <a:rPr lang="en-US" sz="1200" b="0" u="none" strike="noStrike" dirty="0">
                <a:solidFill>
                  <a:srgbClr val="1696D2"/>
                </a:solidFill>
                <a:effectLst/>
                <a:latin typeface="Segoe UI" panose="020B0502040204020203" pitchFamily="34" charset="0"/>
                <a:cs typeface="Segoe UI" panose="020B0502040204020203" pitchFamily="34" charset="0"/>
                <a:hlinkClick r:id="rId6"/>
              </a:rPr>
              <a:t>Chicago’s Austin neighborhood</a:t>
            </a:r>
            <a:r>
              <a:rPr lang="en-US" sz="1200" b="0" dirty="0">
                <a:solidFill>
                  <a:srgbClr val="666666"/>
                </a:solidFill>
                <a:effectLst/>
                <a:latin typeface="Segoe UI" panose="020B0502040204020203" pitchFamily="34" charset="0"/>
                <a:cs typeface="Segoe UI" panose="020B0502040204020203" pitchFamily="34" charset="0"/>
              </a:rPr>
              <a:t>, where financing for development had been difficult to obtain, a community development financial institution provided credit access to the buyers of a multifamily rental building.</a:t>
            </a:r>
          </a:p>
          <a:p>
            <a:pPr algn="l"/>
            <a:r>
              <a:rPr lang="en-US" sz="1200" b="1" dirty="0">
                <a:solidFill>
                  <a:srgbClr val="666666"/>
                </a:solidFill>
                <a:effectLst/>
                <a:latin typeface="Segoe UI" panose="020B0502040204020203" pitchFamily="34" charset="0"/>
                <a:cs typeface="Segoe UI" panose="020B0502040204020203" pitchFamily="34" charset="0"/>
              </a:rPr>
              <a:t>Collaboration between buyers and sellers</a:t>
            </a:r>
            <a:r>
              <a:rPr lang="en-US" sz="1200" b="0" dirty="0">
                <a:solidFill>
                  <a:srgbClr val="666666"/>
                </a:solidFill>
                <a:effectLst/>
                <a:latin typeface="Segoe UI" panose="020B0502040204020203" pitchFamily="34" charset="0"/>
                <a:cs typeface="Segoe UI" panose="020B0502040204020203" pitchFamily="34" charset="0"/>
              </a:rPr>
              <a:t> helps, too. In two of our case studies, cities benefited from mission-oriented sellers motivated to work with buyers to retain affordable housing and other community features. In </a:t>
            </a:r>
            <a:r>
              <a:rPr lang="en-US" sz="1200" b="0" u="none" strike="noStrike" dirty="0">
                <a:solidFill>
                  <a:srgbClr val="1696D2"/>
                </a:solidFill>
                <a:effectLst/>
                <a:latin typeface="Segoe UI" panose="020B0502040204020203" pitchFamily="34" charset="0"/>
                <a:cs typeface="Segoe UI" panose="020B0502040204020203" pitchFamily="34" charset="0"/>
                <a:hlinkClick r:id="rId7"/>
              </a:rPr>
              <a:t>Cambridge, Massachusetts</a:t>
            </a:r>
            <a:r>
              <a:rPr lang="en-US" sz="1200" b="0" dirty="0">
                <a:solidFill>
                  <a:srgbClr val="666666"/>
                </a:solidFill>
                <a:effectLst/>
                <a:latin typeface="Segoe UI" panose="020B0502040204020203" pitchFamily="34" charset="0"/>
                <a:cs typeface="Segoe UI" panose="020B0502040204020203" pitchFamily="34" charset="0"/>
              </a:rPr>
              <a:t>, and </a:t>
            </a:r>
            <a:r>
              <a:rPr lang="en-US" sz="1200" b="0" u="none" strike="noStrike" dirty="0">
                <a:solidFill>
                  <a:srgbClr val="1696D2"/>
                </a:solidFill>
                <a:effectLst/>
                <a:latin typeface="Segoe UI" panose="020B0502040204020203" pitchFamily="34" charset="0"/>
                <a:cs typeface="Segoe UI" panose="020B0502040204020203" pitchFamily="34" charset="0"/>
                <a:hlinkClick r:id="rId8"/>
              </a:rPr>
              <a:t>Hartford, Connecticut</a:t>
            </a:r>
            <a:r>
              <a:rPr lang="en-US" sz="1200" b="0" dirty="0">
                <a:solidFill>
                  <a:srgbClr val="666666"/>
                </a:solidFill>
                <a:effectLst/>
                <a:latin typeface="Segoe UI" panose="020B0502040204020203" pitchFamily="34" charset="0"/>
                <a:cs typeface="Segoe UI" panose="020B0502040204020203" pitchFamily="34" charset="0"/>
              </a:rPr>
              <a:t>, sellers remained involved in the properties, funding resident services and other on-site activities.</a:t>
            </a:r>
          </a:p>
          <a:p>
            <a:pPr algn="l"/>
            <a:endParaRPr lang="en-US" sz="1200" dirty="0">
              <a:solidFill>
                <a:srgbClr val="666666"/>
              </a:solidFill>
              <a:latin typeface="Segoe UI" panose="020B0502040204020203" pitchFamily="34" charset="0"/>
              <a:cs typeface="Segoe UI" panose="020B0502040204020203" pitchFamily="34" charset="0"/>
            </a:endParaRPr>
          </a:p>
          <a:p>
            <a:pPr>
              <a:lnSpc>
                <a:spcPct val="109000"/>
              </a:lnSpc>
              <a:spcBef>
                <a:spcPts val="1200"/>
              </a:spcBef>
              <a:buClr>
                <a:srgbClr val="FF0066"/>
              </a:buClr>
              <a:buFont typeface="Wingdings" panose="05000000000000000000" pitchFamily="2" charset="2"/>
              <a:buChar char="§"/>
            </a:pPr>
            <a:r>
              <a:rPr lang="en-US" sz="1200" b="0" i="0" dirty="0">
                <a:solidFill>
                  <a:srgbClr val="666666"/>
                </a:solidFill>
                <a:effectLst/>
                <a:latin typeface="Lato" panose="020F0502020204030203" pitchFamily="34" charset="0"/>
              </a:rPr>
              <a:t>Preserving affordable housing is an exercise in sustainability. Affordable housing is not a one-time construction project; it requires flexibility as neighborhoods and needs change. As the need for affordable housing grows, those working to expand and preserve our nation’s affordable housing stock need a wide range of tools and serious engagement from private and public actors. </a:t>
            </a:r>
          </a:p>
          <a:p>
            <a:pPr>
              <a:lnSpc>
                <a:spcPct val="109000"/>
              </a:lnSpc>
              <a:spcBef>
                <a:spcPts val="1200"/>
              </a:spcBef>
              <a:buClr>
                <a:srgbClr val="FF0066"/>
              </a:buClr>
              <a:buFont typeface="Wingdings" panose="05000000000000000000" pitchFamily="2" charset="2"/>
              <a:buChar char="§"/>
            </a:pPr>
            <a:endParaRPr lang="en-US" sz="1200" dirty="0">
              <a:solidFill>
                <a:srgbClr val="666666"/>
              </a:solidFill>
              <a:latin typeface="Lato" panose="020F0502020204030203" pitchFamily="34" charset="0"/>
            </a:endParaRPr>
          </a:p>
          <a:p>
            <a:pPr>
              <a:lnSpc>
                <a:spcPct val="109000"/>
              </a:lnSpc>
              <a:spcBef>
                <a:spcPts val="1200"/>
              </a:spcBef>
              <a:buClr>
                <a:srgbClr val="FF0066"/>
              </a:buClr>
              <a:buFont typeface="Wingdings" panose="05000000000000000000" pitchFamily="2" charset="2"/>
              <a:buChar char="§"/>
            </a:pPr>
            <a:r>
              <a:rPr lang="en-US" sz="1200" b="0" i="0" dirty="0">
                <a:solidFill>
                  <a:srgbClr val="333333"/>
                </a:solidFill>
                <a:effectLst/>
                <a:latin typeface="Arial" panose="020B0604020202020204" pitchFamily="34" charset="0"/>
              </a:rPr>
              <a:t>Poor physical condition of properties is another challenge to addressing this housing through economies of scale. Research shows that privately owned multifamily rentals typically are older and therefore have higher upkeep. Such properties often have insignificant reserves, in part because of their low rents, and require substantial rehabilitation.20 In addition, because of their small scale and scattered ownership, these multifamily rentals often miss out on energy-efficiency programs offered through utility companies. Together, these qualities make small-scale, privately owned affordable housing unattractive to large-scale investors, which in turn makes adequate property maintenance difficult.</a:t>
            </a:r>
            <a:endParaRPr lang="en-US" sz="1800" dirty="0"/>
          </a:p>
          <a:p>
            <a:endParaRPr lang="en-US" dirty="0"/>
          </a:p>
        </p:txBody>
      </p:sp>
      <p:sp>
        <p:nvSpPr>
          <p:cNvPr id="4" name="Slide Number Placeholder 3"/>
          <p:cNvSpPr>
            <a:spLocks noGrp="1"/>
          </p:cNvSpPr>
          <p:nvPr>
            <p:ph type="sldNum" sz="quarter" idx="5"/>
          </p:nvPr>
        </p:nvSpPr>
        <p:spPr/>
        <p:txBody>
          <a:bodyPr/>
          <a:lstStyle/>
          <a:p>
            <a:fld id="{7FFCC2A6-26D5-47AD-AC2A-585047838830}" type="slidenum">
              <a:rPr lang="en-US" smtClean="0"/>
              <a:t>77</a:t>
            </a:fld>
            <a:endParaRPr lang="en-US" dirty="0"/>
          </a:p>
        </p:txBody>
      </p:sp>
    </p:spTree>
    <p:extLst>
      <p:ext uri="{BB962C8B-B14F-4D97-AF65-F5344CB8AC3E}">
        <p14:creationId xmlns:p14="http://schemas.microsoft.com/office/powerpoint/2010/main" val="2130380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Which do you see as a preferable strategy for affordable housing in Middletown?
https://www.polleverywhere.com/multiple_choice_polls/PzQJPC4j3HQvCbzX78fqQ?state=opened&amp;flow=Default&amp;onscreen=persist</a:t>
            </a:r>
          </a:p>
        </p:txBody>
      </p:sp>
      <p:sp>
        <p:nvSpPr>
          <p:cNvPr id="4" name="Slide Number Placeholder 3"/>
          <p:cNvSpPr>
            <a:spLocks noGrp="1"/>
          </p:cNvSpPr>
          <p:nvPr>
            <p:ph type="sldNum" sz="quarter" idx="5"/>
          </p:nvPr>
        </p:nvSpPr>
        <p:spPr/>
        <p:txBody>
          <a:bodyPr/>
          <a:lstStyle/>
          <a:p>
            <a:fld id="{7FFCC2A6-26D5-47AD-AC2A-585047838830}" type="slidenum">
              <a:rPr lang="en-US" smtClean="0"/>
              <a:t>78</a:t>
            </a:fld>
            <a:endParaRPr lang="en-US" dirty="0"/>
          </a:p>
        </p:txBody>
      </p:sp>
      <p:sp>
        <p:nvSpPr>
          <p:cNvPr id="5" name="TextBox 4">
            <a:extLst>
              <a:ext uri="{FF2B5EF4-FFF2-40B4-BE49-F238E27FC236}">
                <a16:creationId xmlns:a16="http://schemas.microsoft.com/office/drawing/2014/main" id="{A6820712-B3AB-47E1-9AE1-D107424B388D}"/>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8925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How would you rank the following potential strategies in order from most preferable to least preferable, in your opinion?
https://www.polleverywhere.com/ranking_polls/9mQHZSwzG4PesaTw9sId2</a:t>
            </a:r>
          </a:p>
        </p:txBody>
      </p:sp>
      <p:sp>
        <p:nvSpPr>
          <p:cNvPr id="4" name="Slide Number Placeholder 3"/>
          <p:cNvSpPr>
            <a:spLocks noGrp="1"/>
          </p:cNvSpPr>
          <p:nvPr>
            <p:ph type="sldNum" sz="quarter" idx="5"/>
          </p:nvPr>
        </p:nvSpPr>
        <p:spPr/>
        <p:txBody>
          <a:bodyPr/>
          <a:lstStyle/>
          <a:p>
            <a:fld id="{7FFCC2A6-26D5-47AD-AC2A-585047838830}" type="slidenum">
              <a:rPr lang="en-US" smtClean="0"/>
              <a:t>79</a:t>
            </a:fld>
            <a:endParaRPr lang="en-US" dirty="0"/>
          </a:p>
        </p:txBody>
      </p:sp>
      <p:sp>
        <p:nvSpPr>
          <p:cNvPr id="5" name="TextBox 4">
            <a:extLst>
              <a:ext uri="{FF2B5EF4-FFF2-40B4-BE49-F238E27FC236}">
                <a16:creationId xmlns:a16="http://schemas.microsoft.com/office/drawing/2014/main" id="{A19133F3-5ED3-4BDB-9E4E-73CDB0DD84C6}"/>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675304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336808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421654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358929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27759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687503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622946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a:t>
            </a:r>
            <a:r>
              <a:rPr lang="en-US" dirty="0" err="1"/>
              <a:t>storymap</a:t>
            </a:r>
            <a:r>
              <a:rPr lang="en-US" dirty="0"/>
              <a:t> for more explanation of these types </a:t>
            </a:r>
          </a:p>
        </p:txBody>
      </p:sp>
      <p:sp>
        <p:nvSpPr>
          <p:cNvPr id="4" name="Slide Number Placeholder 3"/>
          <p:cNvSpPr>
            <a:spLocks noGrp="1"/>
          </p:cNvSpPr>
          <p:nvPr>
            <p:ph type="sldNum" sz="quarter" idx="5"/>
          </p:nvPr>
        </p:nvSpPr>
        <p:spPr/>
        <p:txBody>
          <a:bodyPr/>
          <a:lstStyle/>
          <a:p>
            <a:fld id="{7FFCC2A6-26D5-47AD-AC2A-585047838830}" type="slidenum">
              <a:rPr lang="en-US" smtClean="0"/>
              <a:t>12</a:t>
            </a:fld>
            <a:endParaRPr lang="en-US" dirty="0"/>
          </a:p>
        </p:txBody>
      </p:sp>
    </p:spTree>
    <p:extLst>
      <p:ext uri="{BB962C8B-B14F-4D97-AF65-F5344CB8AC3E}">
        <p14:creationId xmlns:p14="http://schemas.microsoft.com/office/powerpoint/2010/main" val="4018822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509564">
              <a:spcBef>
                <a:spcPct val="0"/>
              </a:spcBef>
            </a:pPr>
            <a:endParaRPr lang="en-US" altLang="en-US" sz="1300" dirty="0">
              <a:latin typeface="Calibri Light" panose="020F0302020204030204" pitchFamily="34" charset="0"/>
            </a:endParaRP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894283">
              <a:defRPr>
                <a:solidFill>
                  <a:schemeClr val="tx1"/>
                </a:solidFill>
                <a:latin typeface="Calibri" panose="020F0502020204030204" pitchFamily="34" charset="0"/>
              </a:defRPr>
            </a:lvl1pPr>
            <a:lvl2pPr marL="768390" indent="-294415" defTabSz="1894283">
              <a:defRPr>
                <a:solidFill>
                  <a:schemeClr val="tx1"/>
                </a:solidFill>
                <a:latin typeface="Calibri" panose="020F0502020204030204" pitchFamily="34" charset="0"/>
              </a:defRPr>
            </a:lvl2pPr>
            <a:lvl3pPr marL="1184129" indent="-234562" defTabSz="1894283">
              <a:defRPr>
                <a:solidFill>
                  <a:schemeClr val="tx1"/>
                </a:solidFill>
                <a:latin typeface="Calibri" panose="020F0502020204030204" pitchFamily="34" charset="0"/>
              </a:defRPr>
            </a:lvl3pPr>
            <a:lvl4pPr marL="1659722" indent="-234562" defTabSz="1894283">
              <a:defRPr>
                <a:solidFill>
                  <a:schemeClr val="tx1"/>
                </a:solidFill>
                <a:latin typeface="Calibri" panose="020F0502020204030204" pitchFamily="34" charset="0"/>
              </a:defRPr>
            </a:lvl4pPr>
            <a:lvl5pPr marL="2133697" indent="-234562" defTabSz="1894283">
              <a:defRPr>
                <a:solidFill>
                  <a:schemeClr val="tx1"/>
                </a:solidFill>
                <a:latin typeface="Calibri" panose="020F0502020204030204" pitchFamily="34" charset="0"/>
              </a:defRPr>
            </a:lvl5pPr>
            <a:lvl6pPr marL="2599584" indent="-234562" defTabSz="1894283" eaLnBrk="0" fontAlgn="base" hangingPunct="0">
              <a:spcBef>
                <a:spcPct val="0"/>
              </a:spcBef>
              <a:spcAft>
                <a:spcPct val="0"/>
              </a:spcAft>
              <a:defRPr>
                <a:solidFill>
                  <a:schemeClr val="tx1"/>
                </a:solidFill>
                <a:latin typeface="Calibri" panose="020F0502020204030204" pitchFamily="34" charset="0"/>
              </a:defRPr>
            </a:lvl6pPr>
            <a:lvl7pPr marL="3065471" indent="-234562" defTabSz="1894283" eaLnBrk="0" fontAlgn="base" hangingPunct="0">
              <a:spcBef>
                <a:spcPct val="0"/>
              </a:spcBef>
              <a:spcAft>
                <a:spcPct val="0"/>
              </a:spcAft>
              <a:defRPr>
                <a:solidFill>
                  <a:schemeClr val="tx1"/>
                </a:solidFill>
                <a:latin typeface="Calibri" panose="020F0502020204030204" pitchFamily="34" charset="0"/>
              </a:defRPr>
            </a:lvl7pPr>
            <a:lvl8pPr marL="3531358" indent="-234562" defTabSz="1894283" eaLnBrk="0" fontAlgn="base" hangingPunct="0">
              <a:spcBef>
                <a:spcPct val="0"/>
              </a:spcBef>
              <a:spcAft>
                <a:spcPct val="0"/>
              </a:spcAft>
              <a:defRPr>
                <a:solidFill>
                  <a:schemeClr val="tx1"/>
                </a:solidFill>
                <a:latin typeface="Calibri" panose="020F0502020204030204" pitchFamily="34" charset="0"/>
              </a:defRPr>
            </a:lvl8pPr>
            <a:lvl9pPr marL="3997245" indent="-234562" defTabSz="189428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1894283" rtl="0" eaLnBrk="1" fontAlgn="base" latinLnBrk="0" hangingPunct="1">
              <a:lnSpc>
                <a:spcPct val="100000"/>
              </a:lnSpc>
              <a:spcBef>
                <a:spcPct val="0"/>
              </a:spcBef>
              <a:spcAft>
                <a:spcPct val="0"/>
              </a:spcAft>
              <a:buClrTx/>
              <a:buSzTx/>
              <a:buFontTx/>
              <a:buNone/>
              <a:tabLst/>
              <a:defRPr/>
            </a:pPr>
            <a:fld id="{6C3B2878-4F3F-44A5-B801-715507062C6B}"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1894283"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001197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r>
              <a:rPr lang="en-US"/>
              <a:t>Click icon to add picture</a:t>
            </a:r>
            <a:endParaRPr lang="en-US" dirty="0"/>
          </a:p>
        </p:txBody>
      </p:sp>
      <p:sp>
        <p:nvSpPr>
          <p:cNvPr id="15" name="Title Placeholder 6"/>
          <p:cNvSpPr>
            <a:spLocks noGrp="1"/>
          </p:cNvSpPr>
          <p:nvPr>
            <p:ph type="title"/>
          </p:nvPr>
        </p:nvSpPr>
        <p:spPr>
          <a:xfrm>
            <a:off x="628650" y="4275137"/>
            <a:ext cx="7886700" cy="1325563"/>
          </a:xfrm>
          <a:prstGeom prst="rect">
            <a:avLst/>
          </a:prstGeom>
        </p:spPr>
        <p:txBody>
          <a:bodyPr vert="horz" lIns="91440" tIns="45720" rIns="91440" bIns="45720" rtlCol="0" anchor="ctr">
            <a:noAutofit/>
          </a:bodyPr>
          <a:lstStyle>
            <a:lvl1pPr>
              <a:defRPr b="1">
                <a:latin typeface="+mn-lt"/>
              </a:defRPr>
            </a:lvl1pPr>
          </a:lstStyle>
          <a:p>
            <a:r>
              <a:rPr lang="en-US"/>
              <a:t>Click to edit Master title style</a:t>
            </a:r>
            <a:endParaRPr lang="en-US" dirty="0"/>
          </a:p>
        </p:txBody>
      </p:sp>
      <p:pic>
        <p:nvPicPr>
          <p:cNvPr id="1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49701" y="335568"/>
            <a:ext cx="3644598" cy="45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1"/>
          </p:nvPr>
        </p:nvSpPr>
        <p:spPr>
          <a:xfrm>
            <a:off x="628650" y="1040289"/>
            <a:ext cx="7886700" cy="731520"/>
          </a:xfrm>
          <a:prstGeom prst="rect">
            <a:avLst/>
          </a:prstGeom>
        </p:spPr>
        <p:txBody>
          <a:bodyPr anchor="ctr"/>
          <a:lstStyle>
            <a:lvl1pPr marL="0" indent="0" algn="ctr">
              <a:buNone/>
              <a:defRPr sz="1800" cap="all" spc="150" baseline="0"/>
            </a:lvl1pPr>
          </a:lstStyle>
          <a:p>
            <a:pPr lvl="0"/>
            <a:r>
              <a:rPr lang="en-US"/>
              <a:t>Click to edit Master text styles</a:t>
            </a:r>
          </a:p>
        </p:txBody>
      </p:sp>
      <p:sp>
        <p:nvSpPr>
          <p:cNvPr id="6" name="Slide Number Placeholder 5">
            <a:extLst>
              <a:ext uri="{FF2B5EF4-FFF2-40B4-BE49-F238E27FC236}">
                <a16:creationId xmlns:a16="http://schemas.microsoft.com/office/drawing/2014/main" id="{C182959A-F2BA-4B1A-B066-343E320645A2}"/>
              </a:ext>
            </a:extLst>
          </p:cNvPr>
          <p:cNvSpPr>
            <a:spLocks noGrp="1"/>
          </p:cNvSpPr>
          <p:nvPr>
            <p:ph type="sldNum" sz="quarter" idx="4"/>
          </p:nvPr>
        </p:nvSpPr>
        <p:spPr>
          <a:xfrm>
            <a:off x="6858000" y="6363393"/>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4732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Photo and Text Righ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305683" y="1765301"/>
            <a:ext cx="4046184" cy="3111500"/>
          </a:xfrm>
          <a:prstGeom prst="rect">
            <a:avLst/>
          </a:prstGeom>
        </p:spPr>
        <p:txBody>
          <a:bodyPr/>
          <a:lstStyle>
            <a:lvl1pPr>
              <a:defRPr sz="1400"/>
            </a:lvl1pPr>
          </a:lstStyle>
          <a:p>
            <a:r>
              <a:rPr lang="en-US"/>
              <a:t>Click icon to add picture</a:t>
            </a:r>
            <a:endParaRPr lang="en-US" dirty="0"/>
          </a:p>
        </p:txBody>
      </p:sp>
      <p:sp>
        <p:nvSpPr>
          <p:cNvPr id="4" name="Text Placeholder 3"/>
          <p:cNvSpPr>
            <a:spLocks noGrp="1"/>
          </p:cNvSpPr>
          <p:nvPr>
            <p:ph type="body" sz="quarter" idx="11"/>
          </p:nvPr>
        </p:nvSpPr>
        <p:spPr>
          <a:xfrm>
            <a:off x="4572000" y="1765300"/>
            <a:ext cx="4333875" cy="4818062"/>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8"/>
          <p:cNvSpPr>
            <a:spLocks noGrp="1"/>
          </p:cNvSpPr>
          <p:nvPr>
            <p:ph type="body" sz="quarter" idx="20"/>
          </p:nvPr>
        </p:nvSpPr>
        <p:spPr>
          <a:xfrm>
            <a:off x="305683" y="4912365"/>
            <a:ext cx="4046184" cy="320040"/>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695283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Photo and Text Lef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4800600" y="1765300"/>
            <a:ext cx="4046184" cy="3111500"/>
          </a:xfrm>
          <a:prstGeom prst="rect">
            <a:avLst/>
          </a:prstGeom>
        </p:spPr>
        <p:txBody>
          <a:bodyPr/>
          <a:lstStyle>
            <a:lvl1pPr>
              <a:defRPr sz="1400"/>
            </a:lvl1pPr>
          </a:lstStyle>
          <a:p>
            <a:r>
              <a:rPr lang="en-US"/>
              <a:t>Click icon to add picture</a:t>
            </a:r>
            <a:endParaRPr lang="en-US" dirty="0"/>
          </a:p>
        </p:txBody>
      </p:sp>
      <p:sp>
        <p:nvSpPr>
          <p:cNvPr id="4" name="Text Placeholder 3"/>
          <p:cNvSpPr>
            <a:spLocks noGrp="1"/>
          </p:cNvSpPr>
          <p:nvPr>
            <p:ph type="body" sz="quarter" idx="11"/>
          </p:nvPr>
        </p:nvSpPr>
        <p:spPr>
          <a:xfrm>
            <a:off x="228604" y="1765300"/>
            <a:ext cx="4333875" cy="4818062"/>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8"/>
          <p:cNvSpPr>
            <a:spLocks noGrp="1"/>
          </p:cNvSpPr>
          <p:nvPr>
            <p:ph type="body" sz="quarter" idx="20"/>
          </p:nvPr>
        </p:nvSpPr>
        <p:spPr>
          <a:xfrm>
            <a:off x="4800600" y="4876800"/>
            <a:ext cx="4046184" cy="320040"/>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Slide Number Placeholder 5">
            <a:extLst>
              <a:ext uri="{FF2B5EF4-FFF2-40B4-BE49-F238E27FC236}">
                <a16:creationId xmlns:a16="http://schemas.microsoft.com/office/drawing/2014/main" id="{35E72FCE-6641-4566-B3B4-66E5DE692201}"/>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731689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hoto and Text Righ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534283" y="1401494"/>
            <a:ext cx="3429000" cy="2400301"/>
          </a:xfrm>
          <a:prstGeom prst="rect">
            <a:avLst/>
          </a:prstGeom>
        </p:spPr>
        <p:txBody>
          <a:bodyPr/>
          <a:lstStyle>
            <a:lvl1pPr>
              <a:defRPr sz="1400"/>
            </a:lvl1pPr>
          </a:lstStyle>
          <a:p>
            <a:r>
              <a:rPr lang="en-US"/>
              <a:t>Click icon to add picture</a:t>
            </a:r>
            <a:endParaRPr lang="en-US" dirty="0"/>
          </a:p>
        </p:txBody>
      </p:sp>
      <p:sp>
        <p:nvSpPr>
          <p:cNvPr id="4" name="Text Placeholder 3"/>
          <p:cNvSpPr>
            <a:spLocks noGrp="1"/>
          </p:cNvSpPr>
          <p:nvPr>
            <p:ph type="body" sz="quarter" idx="11"/>
          </p:nvPr>
        </p:nvSpPr>
        <p:spPr>
          <a:xfrm>
            <a:off x="4572000" y="1401494"/>
            <a:ext cx="4333875" cy="5393006"/>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8"/>
          <p:cNvSpPr>
            <a:spLocks noGrp="1"/>
          </p:cNvSpPr>
          <p:nvPr>
            <p:ph type="pic" sz="quarter" idx="12"/>
          </p:nvPr>
        </p:nvSpPr>
        <p:spPr>
          <a:xfrm>
            <a:off x="534283" y="4178297"/>
            <a:ext cx="3429000" cy="2400301"/>
          </a:xfrm>
          <a:prstGeom prst="rect">
            <a:avLst/>
          </a:prstGeom>
        </p:spPr>
        <p:txBody>
          <a:bodyPr/>
          <a:lstStyle>
            <a:lvl1pPr>
              <a:defRPr sz="1400"/>
            </a:lvl1pPr>
          </a:lstStyle>
          <a:p>
            <a:r>
              <a:rPr lang="en-US"/>
              <a:t>Click icon to add picture</a:t>
            </a:r>
            <a:endParaRPr lang="en-US" dirty="0"/>
          </a:p>
        </p:txBody>
      </p:sp>
      <p:sp>
        <p:nvSpPr>
          <p:cNvPr id="7" name="Text Placeholder 18"/>
          <p:cNvSpPr>
            <a:spLocks noGrp="1"/>
          </p:cNvSpPr>
          <p:nvPr>
            <p:ph type="body" sz="quarter" idx="20"/>
          </p:nvPr>
        </p:nvSpPr>
        <p:spPr>
          <a:xfrm>
            <a:off x="534283" y="3818729"/>
            <a:ext cx="3437467"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8"/>
          <p:cNvSpPr>
            <a:spLocks noGrp="1"/>
          </p:cNvSpPr>
          <p:nvPr>
            <p:ph type="body" sz="quarter" idx="21"/>
          </p:nvPr>
        </p:nvSpPr>
        <p:spPr>
          <a:xfrm>
            <a:off x="534283" y="6591299"/>
            <a:ext cx="3437467"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94017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hoto and Text Lef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28650" y="1376358"/>
            <a:ext cx="4333875" cy="5341941"/>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8"/>
          <p:cNvSpPr>
            <a:spLocks noGrp="1"/>
          </p:cNvSpPr>
          <p:nvPr>
            <p:ph type="pic" sz="quarter" idx="13"/>
          </p:nvPr>
        </p:nvSpPr>
        <p:spPr>
          <a:xfrm>
            <a:off x="5360283" y="1376359"/>
            <a:ext cx="3429000" cy="2400301"/>
          </a:xfrm>
          <a:prstGeom prst="rect">
            <a:avLst/>
          </a:prstGeom>
        </p:spPr>
        <p:txBody>
          <a:bodyPr/>
          <a:lstStyle>
            <a:lvl1pPr>
              <a:defRPr sz="1400"/>
            </a:lvl1pPr>
          </a:lstStyle>
          <a:p>
            <a:r>
              <a:rPr lang="en-US"/>
              <a:t>Click icon to add picture</a:t>
            </a:r>
            <a:endParaRPr lang="en-US" dirty="0"/>
          </a:p>
        </p:txBody>
      </p:sp>
      <p:sp>
        <p:nvSpPr>
          <p:cNvPr id="12" name="Picture Placeholder 8"/>
          <p:cNvSpPr>
            <a:spLocks noGrp="1"/>
          </p:cNvSpPr>
          <p:nvPr>
            <p:ph type="pic" sz="quarter" idx="14"/>
          </p:nvPr>
        </p:nvSpPr>
        <p:spPr>
          <a:xfrm>
            <a:off x="5360283" y="4153162"/>
            <a:ext cx="3429000" cy="2400301"/>
          </a:xfrm>
          <a:prstGeom prst="rect">
            <a:avLst/>
          </a:prstGeom>
        </p:spPr>
        <p:txBody>
          <a:bodyPr/>
          <a:lstStyle>
            <a:lvl1pPr>
              <a:defRPr sz="1400"/>
            </a:lvl1pPr>
          </a:lstStyle>
          <a:p>
            <a:r>
              <a:rPr lang="en-US"/>
              <a:t>Click icon to add picture</a:t>
            </a:r>
            <a:endParaRPr lang="en-US" dirty="0"/>
          </a:p>
        </p:txBody>
      </p:sp>
      <p:sp>
        <p:nvSpPr>
          <p:cNvPr id="13" name="Text Placeholder 18"/>
          <p:cNvSpPr>
            <a:spLocks noGrp="1"/>
          </p:cNvSpPr>
          <p:nvPr>
            <p:ph type="body" sz="quarter" idx="20"/>
          </p:nvPr>
        </p:nvSpPr>
        <p:spPr>
          <a:xfrm>
            <a:off x="5360283" y="3793594"/>
            <a:ext cx="3437467"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8"/>
          <p:cNvSpPr>
            <a:spLocks noGrp="1"/>
          </p:cNvSpPr>
          <p:nvPr>
            <p:ph type="body" sz="quarter" idx="21"/>
          </p:nvPr>
        </p:nvSpPr>
        <p:spPr>
          <a:xfrm>
            <a:off x="5360283" y="6574631"/>
            <a:ext cx="3437467"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Slide Number Placeholder 5">
            <a:extLst>
              <a:ext uri="{FF2B5EF4-FFF2-40B4-BE49-F238E27FC236}">
                <a16:creationId xmlns:a16="http://schemas.microsoft.com/office/drawing/2014/main" id="{EF295E13-B323-4B41-9AB0-C44140531D9D}"/>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993413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762882" y="1485900"/>
            <a:ext cx="7618237" cy="5253567"/>
          </a:xfrm>
          <a:prstGeom prst="rect">
            <a:avLst/>
          </a:prstGeom>
        </p:spPr>
        <p:txBody>
          <a:bodyPr/>
          <a:lstStyle/>
          <a:p>
            <a:r>
              <a:rPr lang="en-US"/>
              <a:t>Click icon to add picture</a:t>
            </a:r>
            <a:endParaRPr lang="en-US" dirty="0"/>
          </a:p>
        </p:txBody>
      </p:sp>
      <p:sp>
        <p:nvSpPr>
          <p:cNvPr id="6"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2E60977C-91D3-4606-BB2C-566A04DE01B0}"/>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507340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981779" y="1545167"/>
            <a:ext cx="3454754" cy="2287782"/>
          </a:xfrm>
          <a:prstGeom prst="rect">
            <a:avLst/>
          </a:prstGeom>
        </p:spPr>
        <p:txBody>
          <a:bodyPr/>
          <a:lstStyle>
            <a:lvl1pPr>
              <a:defRPr sz="1400"/>
            </a:lvl1pPr>
          </a:lstStyle>
          <a:p>
            <a:r>
              <a:rPr lang="en-US"/>
              <a:t>Click icon to add picture</a:t>
            </a:r>
            <a:endParaRPr lang="en-US" dirty="0"/>
          </a:p>
        </p:txBody>
      </p:sp>
      <p:sp>
        <p:nvSpPr>
          <p:cNvPr id="4" name="Picture Placeholder 8"/>
          <p:cNvSpPr>
            <a:spLocks noGrp="1"/>
          </p:cNvSpPr>
          <p:nvPr>
            <p:ph type="pic" sz="quarter" idx="12"/>
          </p:nvPr>
        </p:nvSpPr>
        <p:spPr>
          <a:xfrm>
            <a:off x="4656666" y="1545167"/>
            <a:ext cx="3454754" cy="2287782"/>
          </a:xfrm>
          <a:prstGeom prst="rect">
            <a:avLst/>
          </a:prstGeom>
        </p:spPr>
        <p:txBody>
          <a:bodyPr/>
          <a:lstStyle>
            <a:lvl1pPr>
              <a:defRPr sz="1400"/>
            </a:lvl1pPr>
          </a:lstStyle>
          <a:p>
            <a:r>
              <a:rPr lang="en-US"/>
              <a:t>Click icon to add picture</a:t>
            </a:r>
          </a:p>
        </p:txBody>
      </p:sp>
      <p:sp>
        <p:nvSpPr>
          <p:cNvPr id="5" name="Picture Placeholder 8"/>
          <p:cNvSpPr>
            <a:spLocks noGrp="1"/>
          </p:cNvSpPr>
          <p:nvPr>
            <p:ph type="pic" sz="quarter" idx="21"/>
          </p:nvPr>
        </p:nvSpPr>
        <p:spPr>
          <a:xfrm>
            <a:off x="981779" y="4250909"/>
            <a:ext cx="3454754" cy="2287782"/>
          </a:xfrm>
          <a:prstGeom prst="rect">
            <a:avLst/>
          </a:prstGeom>
        </p:spPr>
        <p:txBody>
          <a:bodyPr/>
          <a:lstStyle>
            <a:lvl1pPr>
              <a:defRPr sz="1400"/>
            </a:lvl1pPr>
          </a:lstStyle>
          <a:p>
            <a:r>
              <a:rPr lang="en-US"/>
              <a:t>Click icon to add picture</a:t>
            </a:r>
            <a:endParaRPr lang="en-US" dirty="0"/>
          </a:p>
        </p:txBody>
      </p:sp>
      <p:sp>
        <p:nvSpPr>
          <p:cNvPr id="6" name="Picture Placeholder 8"/>
          <p:cNvSpPr>
            <a:spLocks noGrp="1"/>
          </p:cNvSpPr>
          <p:nvPr>
            <p:ph type="pic" sz="quarter" idx="22"/>
          </p:nvPr>
        </p:nvSpPr>
        <p:spPr>
          <a:xfrm>
            <a:off x="4656666" y="4250910"/>
            <a:ext cx="3454754" cy="2287782"/>
          </a:xfrm>
          <a:prstGeom prst="rect">
            <a:avLst/>
          </a:prstGeom>
        </p:spPr>
        <p:txBody>
          <a:bodyPr/>
          <a:lstStyle>
            <a:lvl1pPr>
              <a:defRPr sz="1400"/>
            </a:lvl1pPr>
          </a:lstStyle>
          <a:p>
            <a:r>
              <a:rPr lang="en-US"/>
              <a:t>Click icon to add picture</a:t>
            </a:r>
          </a:p>
        </p:txBody>
      </p:sp>
      <p:sp>
        <p:nvSpPr>
          <p:cNvPr id="7" name="Text Placeholder 18"/>
          <p:cNvSpPr>
            <a:spLocks noGrp="1"/>
          </p:cNvSpPr>
          <p:nvPr>
            <p:ph type="body" sz="quarter" idx="23"/>
          </p:nvPr>
        </p:nvSpPr>
        <p:spPr>
          <a:xfrm>
            <a:off x="981779" y="6543983"/>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8"/>
          <p:cNvSpPr>
            <a:spLocks noGrp="1"/>
          </p:cNvSpPr>
          <p:nvPr>
            <p:ph type="body" sz="quarter" idx="24"/>
          </p:nvPr>
        </p:nvSpPr>
        <p:spPr>
          <a:xfrm>
            <a:off x="4656666" y="6545041"/>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8"/>
          <p:cNvSpPr>
            <a:spLocks noGrp="1"/>
          </p:cNvSpPr>
          <p:nvPr>
            <p:ph type="body" sz="quarter" idx="25"/>
          </p:nvPr>
        </p:nvSpPr>
        <p:spPr>
          <a:xfrm>
            <a:off x="981779" y="3836434"/>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8"/>
          <p:cNvSpPr>
            <a:spLocks noGrp="1"/>
          </p:cNvSpPr>
          <p:nvPr>
            <p:ph type="body" sz="quarter" idx="26"/>
          </p:nvPr>
        </p:nvSpPr>
        <p:spPr>
          <a:xfrm>
            <a:off x="4656666" y="3836434"/>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72B97BB1-5241-4C02-AC25-3096F1B0056C}"/>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497555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981779" y="1727200"/>
            <a:ext cx="3454754" cy="4114800"/>
          </a:xfrm>
          <a:prstGeom prst="rect">
            <a:avLst/>
          </a:prstGeom>
        </p:spPr>
        <p:txBody>
          <a:bodyPr/>
          <a:lstStyle>
            <a:lvl1pPr>
              <a:defRPr sz="1400"/>
            </a:lvl1pPr>
          </a:lstStyle>
          <a:p>
            <a:r>
              <a:rPr lang="en-US"/>
              <a:t>Click icon to add picture</a:t>
            </a:r>
            <a:endParaRPr lang="en-US" dirty="0"/>
          </a:p>
        </p:txBody>
      </p:sp>
      <p:sp>
        <p:nvSpPr>
          <p:cNvPr id="4" name="Picture Placeholder 8"/>
          <p:cNvSpPr>
            <a:spLocks noGrp="1"/>
          </p:cNvSpPr>
          <p:nvPr>
            <p:ph type="pic" sz="quarter" idx="12"/>
          </p:nvPr>
        </p:nvSpPr>
        <p:spPr>
          <a:xfrm>
            <a:off x="4656666" y="1727200"/>
            <a:ext cx="3454754" cy="4114800"/>
          </a:xfrm>
          <a:prstGeom prst="rect">
            <a:avLst/>
          </a:prstGeom>
        </p:spPr>
        <p:txBody>
          <a:bodyPr/>
          <a:lstStyle>
            <a:lvl1pPr>
              <a:defRPr sz="1400"/>
            </a:lvl1pPr>
          </a:lstStyle>
          <a:p>
            <a:r>
              <a:rPr lang="en-US"/>
              <a:t>Click icon to add picture</a:t>
            </a:r>
          </a:p>
        </p:txBody>
      </p:sp>
      <p:sp>
        <p:nvSpPr>
          <p:cNvPr id="7" name="Text Placeholder 18"/>
          <p:cNvSpPr>
            <a:spLocks noGrp="1"/>
          </p:cNvSpPr>
          <p:nvPr>
            <p:ph type="body" sz="quarter" idx="23"/>
          </p:nvPr>
        </p:nvSpPr>
        <p:spPr>
          <a:xfrm>
            <a:off x="981779" y="5842000"/>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8"/>
          <p:cNvSpPr>
            <a:spLocks noGrp="1"/>
          </p:cNvSpPr>
          <p:nvPr>
            <p:ph type="body" sz="quarter" idx="24"/>
          </p:nvPr>
        </p:nvSpPr>
        <p:spPr>
          <a:xfrm>
            <a:off x="4656666" y="5842000"/>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158211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Photos, Middle Tex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219779" y="1570567"/>
            <a:ext cx="3082221" cy="2041086"/>
          </a:xfrm>
          <a:prstGeom prst="rect">
            <a:avLst/>
          </a:prstGeom>
        </p:spPr>
        <p:txBody>
          <a:bodyPr/>
          <a:lstStyle>
            <a:lvl1pPr>
              <a:defRPr sz="1400"/>
            </a:lvl1pPr>
          </a:lstStyle>
          <a:p>
            <a:r>
              <a:rPr lang="en-US"/>
              <a:t>Click icon to add picture</a:t>
            </a:r>
            <a:endParaRPr lang="en-US" dirty="0"/>
          </a:p>
        </p:txBody>
      </p:sp>
      <p:sp>
        <p:nvSpPr>
          <p:cNvPr id="4" name="Picture Placeholder 8"/>
          <p:cNvSpPr>
            <a:spLocks noGrp="1"/>
          </p:cNvSpPr>
          <p:nvPr>
            <p:ph type="pic" sz="quarter" idx="12"/>
          </p:nvPr>
        </p:nvSpPr>
        <p:spPr>
          <a:xfrm>
            <a:off x="5875865" y="1570567"/>
            <a:ext cx="3082221" cy="2041086"/>
          </a:xfrm>
          <a:prstGeom prst="rect">
            <a:avLst/>
          </a:prstGeom>
        </p:spPr>
        <p:txBody>
          <a:bodyPr/>
          <a:lstStyle>
            <a:lvl1pPr>
              <a:defRPr sz="1400"/>
            </a:lvl1pPr>
          </a:lstStyle>
          <a:p>
            <a:r>
              <a:rPr lang="en-US"/>
              <a:t>Click icon to add picture</a:t>
            </a:r>
          </a:p>
        </p:txBody>
      </p:sp>
      <p:sp>
        <p:nvSpPr>
          <p:cNvPr id="5" name="Picture Placeholder 8"/>
          <p:cNvSpPr>
            <a:spLocks noGrp="1"/>
          </p:cNvSpPr>
          <p:nvPr>
            <p:ph type="pic" sz="quarter" idx="21"/>
          </p:nvPr>
        </p:nvSpPr>
        <p:spPr>
          <a:xfrm>
            <a:off x="219779" y="4259372"/>
            <a:ext cx="3082221" cy="2041086"/>
          </a:xfrm>
          <a:prstGeom prst="rect">
            <a:avLst/>
          </a:prstGeom>
        </p:spPr>
        <p:txBody>
          <a:bodyPr/>
          <a:lstStyle>
            <a:lvl1pPr>
              <a:defRPr sz="1400"/>
            </a:lvl1pPr>
          </a:lstStyle>
          <a:p>
            <a:r>
              <a:rPr lang="en-US"/>
              <a:t>Click icon to add picture</a:t>
            </a:r>
            <a:endParaRPr lang="en-US" dirty="0"/>
          </a:p>
        </p:txBody>
      </p:sp>
      <p:sp>
        <p:nvSpPr>
          <p:cNvPr id="6" name="Picture Placeholder 8"/>
          <p:cNvSpPr>
            <a:spLocks noGrp="1"/>
          </p:cNvSpPr>
          <p:nvPr>
            <p:ph type="pic" sz="quarter" idx="22"/>
          </p:nvPr>
        </p:nvSpPr>
        <p:spPr>
          <a:xfrm>
            <a:off x="5875865" y="4259372"/>
            <a:ext cx="3082221" cy="2041086"/>
          </a:xfrm>
          <a:prstGeom prst="rect">
            <a:avLst/>
          </a:prstGeom>
        </p:spPr>
        <p:txBody>
          <a:bodyPr/>
          <a:lstStyle>
            <a:lvl1pPr>
              <a:defRPr sz="1400"/>
            </a:lvl1pPr>
          </a:lstStyle>
          <a:p>
            <a:r>
              <a:rPr lang="en-US"/>
              <a:t>Click icon to add picture</a:t>
            </a:r>
          </a:p>
        </p:txBody>
      </p:sp>
      <p:sp>
        <p:nvSpPr>
          <p:cNvPr id="7" name="Text Placeholder 3"/>
          <p:cNvSpPr>
            <a:spLocks noGrp="1"/>
          </p:cNvSpPr>
          <p:nvPr>
            <p:ph type="body" sz="quarter" idx="11"/>
          </p:nvPr>
        </p:nvSpPr>
        <p:spPr>
          <a:xfrm>
            <a:off x="3445932" y="1570567"/>
            <a:ext cx="2286000" cy="5029200"/>
          </a:xfrm>
          <a:prstGeom prst="rect">
            <a:avLst/>
          </a:prstGeom>
        </p:spPr>
        <p:txBody>
          <a:bodyPr>
            <a:noAutofit/>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8"/>
          <p:cNvSpPr>
            <a:spLocks noGrp="1"/>
          </p:cNvSpPr>
          <p:nvPr>
            <p:ph type="body" sz="quarter" idx="23"/>
          </p:nvPr>
        </p:nvSpPr>
        <p:spPr>
          <a:xfrm>
            <a:off x="219779" y="3628587"/>
            <a:ext cx="3082220"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8"/>
          <p:cNvSpPr>
            <a:spLocks noGrp="1"/>
          </p:cNvSpPr>
          <p:nvPr>
            <p:ph type="body" sz="quarter" idx="24"/>
          </p:nvPr>
        </p:nvSpPr>
        <p:spPr>
          <a:xfrm>
            <a:off x="219779" y="6320628"/>
            <a:ext cx="3082220"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8"/>
          <p:cNvSpPr>
            <a:spLocks noGrp="1"/>
          </p:cNvSpPr>
          <p:nvPr>
            <p:ph type="body" sz="quarter" idx="25"/>
          </p:nvPr>
        </p:nvSpPr>
        <p:spPr>
          <a:xfrm>
            <a:off x="5875864" y="3628587"/>
            <a:ext cx="3082220"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8"/>
          <p:cNvSpPr>
            <a:spLocks noGrp="1"/>
          </p:cNvSpPr>
          <p:nvPr>
            <p:ph type="body" sz="quarter" idx="26"/>
          </p:nvPr>
        </p:nvSpPr>
        <p:spPr>
          <a:xfrm>
            <a:off x="5875864" y="6320628"/>
            <a:ext cx="3082220"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726665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Picture Text Left Title">
    <p:spTree>
      <p:nvGrpSpPr>
        <p:cNvPr id="1" name=""/>
        <p:cNvGrpSpPr/>
        <p:nvPr/>
      </p:nvGrpSpPr>
      <p:grpSpPr>
        <a:xfrm>
          <a:off x="0" y="0"/>
          <a:ext cx="0" cy="0"/>
          <a:chOff x="0" y="0"/>
          <a:chExt cx="0" cy="0"/>
        </a:xfrm>
      </p:grpSpPr>
      <p:sp>
        <p:nvSpPr>
          <p:cNvPr id="2" name="Title 1"/>
          <p:cNvSpPr>
            <a:spLocks noGrp="1"/>
          </p:cNvSpPr>
          <p:nvPr>
            <p:ph type="title"/>
          </p:nvPr>
        </p:nvSpPr>
        <p:spPr>
          <a:xfrm>
            <a:off x="665691" y="1051718"/>
            <a:ext cx="3240617" cy="1325563"/>
          </a:xfrm>
          <a:prstGeom prst="rect">
            <a:avLst/>
          </a:prstGeom>
        </p:spPr>
        <p:txBody>
          <a:bodyPr anchor="ctr"/>
          <a:lstStyle>
            <a:lvl1pPr>
              <a:defRPr b="1">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2" y="3428999"/>
            <a:ext cx="4572000" cy="34290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0"/>
            <a:ext cx="4572000" cy="34290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1"/>
          </p:nvPr>
        </p:nvSpPr>
        <p:spPr>
          <a:xfrm>
            <a:off x="4664868" y="3552031"/>
            <a:ext cx="4386262" cy="3182937"/>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0864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Picture Text Right Title">
    <p:spTree>
      <p:nvGrpSpPr>
        <p:cNvPr id="1" name=""/>
        <p:cNvGrpSpPr/>
        <p:nvPr/>
      </p:nvGrpSpPr>
      <p:grpSpPr>
        <a:xfrm>
          <a:off x="0" y="0"/>
          <a:ext cx="0" cy="0"/>
          <a:chOff x="0" y="0"/>
          <a:chExt cx="0" cy="0"/>
        </a:xfrm>
      </p:grpSpPr>
      <p:sp>
        <p:nvSpPr>
          <p:cNvPr id="2" name="Title 1"/>
          <p:cNvSpPr>
            <a:spLocks noGrp="1"/>
          </p:cNvSpPr>
          <p:nvPr>
            <p:ph type="title"/>
          </p:nvPr>
        </p:nvSpPr>
        <p:spPr>
          <a:xfrm>
            <a:off x="5237689" y="1051718"/>
            <a:ext cx="3240617" cy="1325563"/>
          </a:xfrm>
          <a:prstGeom prst="rect">
            <a:avLst/>
          </a:prstGeom>
        </p:spPr>
        <p:txBody>
          <a:bodyPr anchor="ctr"/>
          <a:lstStyle>
            <a:lvl1pPr>
              <a:defRPr b="1">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4572000" y="3429000"/>
            <a:ext cx="4572000" cy="34290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0" y="-8467"/>
            <a:ext cx="4572000" cy="34290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1"/>
          </p:nvPr>
        </p:nvSpPr>
        <p:spPr>
          <a:xfrm>
            <a:off x="92869" y="3552031"/>
            <a:ext cx="4386262" cy="3182937"/>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4899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 Person Team">
    <p:spTree>
      <p:nvGrpSpPr>
        <p:cNvPr id="1" name=""/>
        <p:cNvGrpSpPr/>
        <p:nvPr/>
      </p:nvGrpSpPr>
      <p:grpSpPr>
        <a:xfrm>
          <a:off x="0" y="0"/>
          <a:ext cx="0" cy="0"/>
          <a:chOff x="0" y="0"/>
          <a:chExt cx="0" cy="0"/>
        </a:xfrm>
      </p:grpSpPr>
      <p:sp>
        <p:nvSpPr>
          <p:cNvPr id="34" name="Text Placeholder 18"/>
          <p:cNvSpPr>
            <a:spLocks noGrp="1"/>
          </p:cNvSpPr>
          <p:nvPr>
            <p:ph type="body" sz="quarter" idx="19"/>
          </p:nvPr>
        </p:nvSpPr>
        <p:spPr>
          <a:xfrm>
            <a:off x="35983" y="4284141"/>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8"/>
          <p:cNvSpPr>
            <a:spLocks noGrp="1"/>
          </p:cNvSpPr>
          <p:nvPr>
            <p:ph type="body" sz="quarter" idx="20"/>
          </p:nvPr>
        </p:nvSpPr>
        <p:spPr>
          <a:xfrm>
            <a:off x="35983" y="4580164"/>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Picture Placeholder 8"/>
          <p:cNvSpPr>
            <a:spLocks noGrp="1"/>
          </p:cNvSpPr>
          <p:nvPr>
            <p:ph type="pic" sz="quarter" idx="10"/>
          </p:nvPr>
        </p:nvSpPr>
        <p:spPr>
          <a:xfrm>
            <a:off x="448733" y="2683941"/>
            <a:ext cx="1371600" cy="1600200"/>
          </a:xfrm>
          <a:prstGeom prst="rect">
            <a:avLst/>
          </a:prstGeom>
        </p:spPr>
        <p:txBody>
          <a:bodyPr/>
          <a:lstStyle>
            <a:lvl1pPr>
              <a:defRPr sz="1400"/>
            </a:lvl1pPr>
          </a:lstStyle>
          <a:p>
            <a:r>
              <a:rPr lang="en-US"/>
              <a:t>Click icon to add picture</a:t>
            </a:r>
            <a:endParaRPr lang="en-US" dirty="0"/>
          </a:p>
        </p:txBody>
      </p:sp>
      <p:sp>
        <p:nvSpPr>
          <p:cNvPr id="37" name="Picture Placeholder 8"/>
          <p:cNvSpPr>
            <a:spLocks noGrp="1"/>
          </p:cNvSpPr>
          <p:nvPr>
            <p:ph type="pic" sz="quarter" idx="12"/>
          </p:nvPr>
        </p:nvSpPr>
        <p:spPr>
          <a:xfrm>
            <a:off x="2740377" y="2683941"/>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5032021" y="2683941"/>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7323666" y="2683941"/>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2327627" y="4284141"/>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2327627" y="4580164"/>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4619271" y="4284141"/>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4619271" y="4580164"/>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910915" y="4284141"/>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910915" y="4580164"/>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Slide Number Placeholder 5">
            <a:extLst>
              <a:ext uri="{FF2B5EF4-FFF2-40B4-BE49-F238E27FC236}">
                <a16:creationId xmlns:a16="http://schemas.microsoft.com/office/drawing/2014/main" id="{D7B5B964-FA13-4A1C-9F7F-64DBDA6E72EE}"/>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497429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00869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285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b="1">
                <a:solidFill>
                  <a:schemeClr val="tx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3602039"/>
            <a:ext cx="6858000" cy="1655762"/>
          </a:xfrm>
          <a:prstGeom prst="rect">
            <a:avLst/>
          </a:prstGeom>
        </p:spPr>
        <p:txBody>
          <a:bodyPr/>
          <a:lstStyle>
            <a:lvl1pPr marL="0" indent="0" algn="ctr">
              <a:buNone/>
              <a:defRPr sz="2400"/>
            </a:lvl1pPr>
            <a:lvl2pPr marL="457192" indent="0" algn="ctr">
              <a:buNone/>
              <a:defRPr sz="2000"/>
            </a:lvl2pPr>
            <a:lvl3pPr marL="914385" indent="0" algn="ctr">
              <a:buNone/>
              <a:defRPr sz="1800"/>
            </a:lvl3pPr>
            <a:lvl4pPr marL="1371577" indent="0" algn="ctr">
              <a:buNone/>
              <a:defRPr sz="1600"/>
            </a:lvl4pPr>
            <a:lvl5pPr marL="1828769" indent="0" algn="ctr">
              <a:buNone/>
              <a:defRPr sz="1600"/>
            </a:lvl5pPr>
            <a:lvl6pPr marL="2285961" indent="0" algn="ctr">
              <a:buNone/>
              <a:defRPr sz="1600"/>
            </a:lvl6pPr>
            <a:lvl7pPr marL="2743154" indent="0" algn="ctr">
              <a:buNone/>
              <a:defRPr sz="1600"/>
            </a:lvl7pPr>
            <a:lvl8pPr marL="3200346" indent="0" algn="ctr">
              <a:buNone/>
              <a:defRPr sz="1600"/>
            </a:lvl8pPr>
            <a:lvl9pPr marL="365753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1"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302572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
            <a:ext cx="9144000" cy="6857999"/>
          </a:xfrm>
          <a:prstGeom prst="rect">
            <a:avLst/>
          </a:prstGeom>
          <a:solidFill>
            <a:schemeClr val="bg1">
              <a:lumMod val="95000"/>
            </a:schemeClr>
          </a:solidFill>
        </p:spPr>
        <p:txBody>
          <a:bodyPr rtlCol="0">
            <a:normAutofit/>
          </a:bodyPr>
          <a:lstStyle>
            <a:lvl1pPr>
              <a:defRPr sz="1050"/>
            </a:lvl1pPr>
          </a:lstStyle>
          <a:p>
            <a:pPr lvl="0"/>
            <a:r>
              <a:rPr lang="en-US" noProof="0"/>
              <a:t>Click icon to add picture</a:t>
            </a:r>
            <a:endParaRPr lang="en-US" noProof="0" dirty="0"/>
          </a:p>
        </p:txBody>
      </p:sp>
      <p:sp>
        <p:nvSpPr>
          <p:cNvPr id="4" name="Slide Number Placeholder 5">
            <a:extLst>
              <a:ext uri="{FF2B5EF4-FFF2-40B4-BE49-F238E27FC236}">
                <a16:creationId xmlns:a16="http://schemas.microsoft.com/office/drawing/2014/main" id="{7A70B1F0-2739-4793-A6AB-A881B47D5D3E}"/>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23608563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0566E0-D38A-4010-B0F3-4F11F337BD62}"/>
              </a:ext>
            </a:extLst>
          </p:cNvPr>
          <p:cNvSpPr>
            <a:spLocks noGrp="1"/>
          </p:cNvSpPr>
          <p:nvPr>
            <p:ph type="sldNum" sz="quarter" idx="10"/>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67076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57-933B-4AC9-A137-5462F832B47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4291140-733A-4F7D-9CA1-A8B3BD01A93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CC0895E-0640-481F-A672-9AA83E19C8D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56CA411-89A4-4AEC-B9A9-17E32F1AEE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9B0570-836D-4B93-A890-FAD815001D1A}"/>
              </a:ext>
            </a:extLst>
          </p:cNvPr>
          <p:cNvSpPr>
            <a:spLocks noGrp="1"/>
          </p:cNvSpPr>
          <p:nvPr>
            <p:ph type="sldNum" sz="quarter" idx="12"/>
          </p:nvPr>
        </p:nvSpPr>
        <p:spPr/>
        <p:txBody>
          <a:bodyPr/>
          <a:lstStyle>
            <a:lvl1pPr>
              <a:defRPr/>
            </a:lvl1p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1E8D4A12-599D-484A-A834-3D2FDE91F3A8}"/>
              </a:ext>
            </a:extLst>
          </p:cNvPr>
          <p:cNvPicPr>
            <a:picLocks noChangeAspect="1"/>
          </p:cNvPicPr>
          <p:nvPr/>
        </p:nvPicPr>
        <p:blipFill>
          <a:blip r:embed="rId2"/>
          <a:stretch>
            <a:fillRect/>
          </a:stretch>
        </p:blipFill>
        <p:spPr>
          <a:xfrm>
            <a:off x="3507971" y="6190612"/>
            <a:ext cx="2128058" cy="545314"/>
          </a:xfrm>
          <a:prstGeom prst="rect">
            <a:avLst/>
          </a:prstGeom>
        </p:spPr>
      </p:pic>
    </p:spTree>
    <p:extLst>
      <p:ext uri="{BB962C8B-B14F-4D97-AF65-F5344CB8AC3E}">
        <p14:creationId xmlns:p14="http://schemas.microsoft.com/office/powerpoint/2010/main" val="1271126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CCCD-824A-43A3-B21F-15C626F1C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A4829A-CDE9-400F-93AD-EC6129EC68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5A02F-0D49-4581-8BAC-F79AE4036D7C}"/>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867AD2C0-5EC4-45EC-B1A0-AF4FCBD227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8B2F68-3A2E-4DAC-BF41-5DA6D49EC8CD}"/>
              </a:ext>
            </a:extLst>
          </p:cNvPr>
          <p:cNvSpPr>
            <a:spLocks noGrp="1"/>
          </p:cNvSpPr>
          <p:nvPr>
            <p:ph type="sldNum" sz="quarter" idx="12"/>
          </p:nvPr>
        </p:nvSpPr>
        <p:spPr/>
        <p:txBody>
          <a:bodyPr/>
          <a:lstStyle/>
          <a:p>
            <a:pPr>
              <a:defRPr/>
            </a:pPr>
            <a:fld id="{8AD5DEA0-C51A-4443-B109-14AEE46582D6}" type="slidenum">
              <a:rPr lang="en-US" smtClean="0"/>
              <a:pPr>
                <a:defRPr/>
              </a:pPr>
              <a:t>‹#›</a:t>
            </a:fld>
            <a:endParaRPr lang="en-US" dirty="0"/>
          </a:p>
        </p:txBody>
      </p:sp>
      <p:pic>
        <p:nvPicPr>
          <p:cNvPr id="7" name="Picture 6">
            <a:extLst>
              <a:ext uri="{FF2B5EF4-FFF2-40B4-BE49-F238E27FC236}">
                <a16:creationId xmlns:a16="http://schemas.microsoft.com/office/drawing/2014/main" id="{DF02AADE-754F-47F3-88B3-840D81DE27A2}"/>
              </a:ext>
            </a:extLst>
          </p:cNvPr>
          <p:cNvPicPr>
            <a:picLocks noChangeAspect="1"/>
          </p:cNvPicPr>
          <p:nvPr/>
        </p:nvPicPr>
        <p:blipFill>
          <a:blip r:embed="rId2"/>
          <a:stretch>
            <a:fillRect/>
          </a:stretch>
        </p:blipFill>
        <p:spPr>
          <a:xfrm>
            <a:off x="3507971" y="6190612"/>
            <a:ext cx="2128058" cy="545314"/>
          </a:xfrm>
          <a:prstGeom prst="rect">
            <a:avLst/>
          </a:prstGeom>
        </p:spPr>
      </p:pic>
    </p:spTree>
    <p:extLst>
      <p:ext uri="{BB962C8B-B14F-4D97-AF65-F5344CB8AC3E}">
        <p14:creationId xmlns:p14="http://schemas.microsoft.com/office/powerpoint/2010/main" val="4284877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3F84E-B4AE-4FC1-862E-FA57A911E9C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CE332C1-D70C-47FD-BD75-23DEA09B30F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48749D-AD71-47F2-9FC9-BBC5A0A4762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64DA539-5C71-41B5-A3FE-55B1CF3C58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9EC6CE-57B6-4938-A187-F6CB4C0EE65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33006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473C9-04BD-4901-A689-E1C7A1A8D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F8667C-80BA-47A0-BA74-4CCD9068F24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13B33-FF25-409B-A5A6-C99458CD434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722D8E-44C0-48AE-8D77-E3F06BBCFB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F706320-0DF9-4DF2-9003-C4AB524342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86D5B0-6B09-4953-B153-D325FC39EEED}"/>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052926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37E7-4EBD-463B-888B-5E8B01B10E0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9A633-7C45-4570-8741-90723280C7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FEB67D5-6595-4E3B-8369-55CDE641D38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ECD858-747F-41C2-9242-5CCD2E0C7AB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9EC6725-A639-42BA-B8B1-5723CF1FBE5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56406-C95B-41BD-BC58-C8DA0F1C44B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0A1AF98-6685-46DF-84ED-B255725C354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02F2A86-2C11-4BB8-AF56-3C83DB87196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41347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 Person Team Staggered">
    <p:spTree>
      <p:nvGrpSpPr>
        <p:cNvPr id="1" name=""/>
        <p:cNvGrpSpPr/>
        <p:nvPr/>
      </p:nvGrpSpPr>
      <p:grpSpPr>
        <a:xfrm>
          <a:off x="0" y="0"/>
          <a:ext cx="0" cy="0"/>
          <a:chOff x="0" y="0"/>
          <a:chExt cx="0" cy="0"/>
        </a:xfrm>
      </p:grpSpPr>
      <p:sp>
        <p:nvSpPr>
          <p:cNvPr id="34" name="Text Placeholder 18"/>
          <p:cNvSpPr>
            <a:spLocks noGrp="1"/>
          </p:cNvSpPr>
          <p:nvPr>
            <p:ph type="body" sz="quarter" idx="19"/>
          </p:nvPr>
        </p:nvSpPr>
        <p:spPr>
          <a:xfrm>
            <a:off x="35983"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8"/>
          <p:cNvSpPr>
            <a:spLocks noGrp="1"/>
          </p:cNvSpPr>
          <p:nvPr>
            <p:ph type="body" sz="quarter" idx="20"/>
          </p:nvPr>
        </p:nvSpPr>
        <p:spPr>
          <a:xfrm>
            <a:off x="35983"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Picture Placeholder 8"/>
          <p:cNvSpPr>
            <a:spLocks noGrp="1"/>
          </p:cNvSpPr>
          <p:nvPr>
            <p:ph type="pic" sz="quarter" idx="10"/>
          </p:nvPr>
        </p:nvSpPr>
        <p:spPr>
          <a:xfrm>
            <a:off x="448733" y="1905000"/>
            <a:ext cx="1371600" cy="1600200"/>
          </a:xfrm>
          <a:prstGeom prst="rect">
            <a:avLst/>
          </a:prstGeom>
        </p:spPr>
        <p:txBody>
          <a:bodyPr/>
          <a:lstStyle>
            <a:lvl1pPr>
              <a:defRPr sz="1400"/>
            </a:lvl1pPr>
          </a:lstStyle>
          <a:p>
            <a:r>
              <a:rPr lang="en-US"/>
              <a:t>Click icon to add picture</a:t>
            </a:r>
            <a:endParaRPr lang="en-US" dirty="0"/>
          </a:p>
        </p:txBody>
      </p:sp>
      <p:sp>
        <p:nvSpPr>
          <p:cNvPr id="37" name="Picture Placeholder 8"/>
          <p:cNvSpPr>
            <a:spLocks noGrp="1"/>
          </p:cNvSpPr>
          <p:nvPr>
            <p:ph type="pic" sz="quarter" idx="12"/>
          </p:nvPr>
        </p:nvSpPr>
        <p:spPr>
          <a:xfrm>
            <a:off x="2740377" y="4351875"/>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5032021" y="1905000"/>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7306733" y="4351875"/>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2327627" y="5952075"/>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2327627" y="6248098"/>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4619271"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4619271"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893982" y="5952075"/>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893982" y="6248098"/>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Slide Number Placeholder 5">
            <a:extLst>
              <a:ext uri="{FF2B5EF4-FFF2-40B4-BE49-F238E27FC236}">
                <a16:creationId xmlns:a16="http://schemas.microsoft.com/office/drawing/2014/main" id="{3130B0A3-B9D9-456B-8A3E-40B31F239E0F}"/>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951173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05CE-0C85-4673-BCB6-B90B81FB8ECF}"/>
              </a:ext>
            </a:extLst>
          </p:cNvPr>
          <p:cNvSpPr>
            <a:spLocks noGrp="1"/>
          </p:cNvSpPr>
          <p:nvPr>
            <p:ph type="title"/>
          </p:nvPr>
        </p:nvSpPr>
        <p:spPr/>
        <p:txBody>
          <a:bodyPr/>
          <a:lstStyle>
            <a:lvl1pPr marL="457200" indent="-457200">
              <a:buClr>
                <a:schemeClr val="accent4"/>
              </a:buClr>
              <a:buFont typeface="Wingdings" panose="05000000000000000000" pitchFamily="2" charset="2"/>
              <a:buChar char="§"/>
              <a:defRPr/>
            </a:lvl1pPr>
          </a:lstStyle>
          <a:p>
            <a:r>
              <a:rPr lang="en-US" dirty="0"/>
              <a:t>Click to edit Master title style</a:t>
            </a:r>
          </a:p>
        </p:txBody>
      </p:sp>
      <p:sp>
        <p:nvSpPr>
          <p:cNvPr id="3" name="Date Placeholder 2">
            <a:extLst>
              <a:ext uri="{FF2B5EF4-FFF2-40B4-BE49-F238E27FC236}">
                <a16:creationId xmlns:a16="http://schemas.microsoft.com/office/drawing/2014/main" id="{48C90EDD-899D-45BB-8924-EA13F39F2863}"/>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0FF3090-8D69-45A1-8406-50C95F5972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09D315F-606F-464A-BE1F-CF34AD2279B3}"/>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64002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C4423A-7B25-4C43-9C7F-5C517E8319C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29BEB16C-3F92-4CF2-96B1-CC4FF1F305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30D6B5-4D50-4D3D-8EB3-A909C83AA66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83204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666F-5E7C-4CD3-9687-A889CA5C50B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9BB0D17-A053-43A4-97E3-E6E289C6415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4BBE6-EA9B-422E-916A-4CDECD174EB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BC109E-C917-4E67-9401-8FBF395171D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0D1770B-40C7-414D-812B-332DB84BCD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E307C5D-ACAF-466D-999B-A7633C7A320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48172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91D3-C8D8-466E-B358-A347371C968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7A03857-56C5-489A-9129-D2992C357E8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E67ABA8C-649C-4C37-A730-6235756C121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31618C0-3C51-49FF-B58D-DEDCDC62A2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32A187D-47E8-44EB-9C04-C9AD3EDD14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998E32-73D1-4B5A-9F31-8C783CE06A23}"/>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78570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F845-5204-4CAF-8A30-693793A7B4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8DD4B6-0AF2-4A34-B456-871146E085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3B899-738C-4477-A659-1602F3D5477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8579C61-278F-4BB0-BB83-E222F46713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DCB95A-B71B-415F-9873-BBA1E2A9A76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47502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08218-B04D-4694-AAAA-C6AA31BCBBA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19D57C-C238-4412-A750-0DADDC0EB4D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F8A7C-5681-479F-85A4-1E68532DDAB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AA654F-3BDF-4341-821A-A784AFD693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0C93E2-100E-48AC-996C-C1D24A0AF72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06036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4"/>
            <a:ext cx="9144000" cy="6857999"/>
          </a:xfrm>
          <a:prstGeom prst="rect">
            <a:avLst/>
          </a:prstGeom>
          <a:solidFill>
            <a:schemeClr val="bg1">
              <a:lumMod val="95000"/>
            </a:schemeClr>
          </a:solidFill>
        </p:spPr>
        <p:txBody>
          <a:bodyPr rtlCol="0">
            <a:normAutofit/>
          </a:bodyPr>
          <a:lstStyle>
            <a:lvl1pPr>
              <a:defRPr sz="788"/>
            </a:lvl1pPr>
          </a:lstStyle>
          <a:p>
            <a:pPr lvl="0"/>
            <a:r>
              <a:rPr lang="en-US" noProof="0"/>
              <a:t>Click icon to add picture</a:t>
            </a:r>
            <a:endParaRPr lang="en-US" noProof="0" dirty="0"/>
          </a:p>
        </p:txBody>
      </p:sp>
    </p:spTree>
    <p:extLst>
      <p:ext uri="{BB962C8B-B14F-4D97-AF65-F5344CB8AC3E}">
        <p14:creationId xmlns:p14="http://schemas.microsoft.com/office/powerpoint/2010/main" val="408103224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26D8478-3A68-42FC-A86B-4063CE8CAEF8}"/>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88407787"/>
      </p:ext>
    </p:extLst>
  </p:cSld>
  <p:clrMapOvr>
    <a:masterClrMapping/>
  </p:clrMapOvr>
  <p:transition spd="med" advClick="0" advTm="3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
            <a:ext cx="9144000" cy="6857999"/>
          </a:xfrm>
          <a:prstGeom prst="rect">
            <a:avLst/>
          </a:prstGeom>
          <a:solidFill>
            <a:schemeClr val="bg1">
              <a:lumMod val="95000"/>
            </a:schemeClr>
          </a:solidFill>
        </p:spPr>
        <p:txBody>
          <a:bodyPr rtlCol="0">
            <a:normAutofit/>
          </a:bodyPr>
          <a:lstStyle>
            <a:lvl1pPr>
              <a:defRPr sz="1050"/>
            </a:lvl1pPr>
          </a:lstStyle>
          <a:p>
            <a:pPr lvl="0"/>
            <a:endParaRPr lang="en-US" noProof="0" dirty="0"/>
          </a:p>
        </p:txBody>
      </p:sp>
      <p:sp>
        <p:nvSpPr>
          <p:cNvPr id="4" name="Slide Number Placeholder 5">
            <a:extLst>
              <a:ext uri="{FF2B5EF4-FFF2-40B4-BE49-F238E27FC236}">
                <a16:creationId xmlns:a16="http://schemas.microsoft.com/office/drawing/2014/main" id="{B372D3BE-B18D-4429-85F4-AC6CEFC15F67}"/>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60253428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 Photo and Text Righ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534283" y="1401494"/>
            <a:ext cx="3429000" cy="2400301"/>
          </a:xfrm>
          <a:prstGeom prst="rect">
            <a:avLst/>
          </a:prstGeom>
        </p:spPr>
        <p:txBody>
          <a:bodyPr/>
          <a:lstStyle>
            <a:lvl1pPr>
              <a:defRPr sz="1400"/>
            </a:lvl1pPr>
          </a:lstStyle>
          <a:p>
            <a:r>
              <a:rPr lang="en-US" dirty="0"/>
              <a:t>Click icon to add picture</a:t>
            </a:r>
          </a:p>
        </p:txBody>
      </p:sp>
      <p:sp>
        <p:nvSpPr>
          <p:cNvPr id="4" name="Text Placeholder 3"/>
          <p:cNvSpPr>
            <a:spLocks noGrp="1"/>
          </p:cNvSpPr>
          <p:nvPr>
            <p:ph type="body" sz="quarter" idx="11"/>
          </p:nvPr>
        </p:nvSpPr>
        <p:spPr>
          <a:xfrm>
            <a:off x="4572000" y="1401494"/>
            <a:ext cx="4333875" cy="5393006"/>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8"/>
          <p:cNvSpPr>
            <a:spLocks noGrp="1"/>
          </p:cNvSpPr>
          <p:nvPr>
            <p:ph type="pic" sz="quarter" idx="12"/>
          </p:nvPr>
        </p:nvSpPr>
        <p:spPr>
          <a:xfrm>
            <a:off x="534283" y="4178297"/>
            <a:ext cx="3429000" cy="2400301"/>
          </a:xfrm>
          <a:prstGeom prst="rect">
            <a:avLst/>
          </a:prstGeom>
        </p:spPr>
        <p:txBody>
          <a:bodyPr/>
          <a:lstStyle>
            <a:lvl1pPr>
              <a:defRPr sz="1400"/>
            </a:lvl1pPr>
          </a:lstStyle>
          <a:p>
            <a:r>
              <a:rPr lang="en-US" dirty="0"/>
              <a:t>Click icon to add picture</a:t>
            </a:r>
          </a:p>
        </p:txBody>
      </p:sp>
      <p:sp>
        <p:nvSpPr>
          <p:cNvPr id="7" name="Text Placeholder 18"/>
          <p:cNvSpPr>
            <a:spLocks noGrp="1"/>
          </p:cNvSpPr>
          <p:nvPr>
            <p:ph type="body" sz="quarter" idx="20"/>
          </p:nvPr>
        </p:nvSpPr>
        <p:spPr>
          <a:xfrm>
            <a:off x="534283" y="3818729"/>
            <a:ext cx="3437467"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8"/>
          <p:cNvSpPr>
            <a:spLocks noGrp="1"/>
          </p:cNvSpPr>
          <p:nvPr>
            <p:ph type="body" sz="quarter" idx="21"/>
          </p:nvPr>
        </p:nvSpPr>
        <p:spPr>
          <a:xfrm>
            <a:off x="534283" y="6591299"/>
            <a:ext cx="3437467"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1" name="Picture 10">
            <a:extLst>
              <a:ext uri="{FF2B5EF4-FFF2-40B4-BE49-F238E27FC236}">
                <a16:creationId xmlns:a16="http://schemas.microsoft.com/office/drawing/2014/main" id="{E84D2EFD-B2E1-4566-9213-E0AEAA90A7A4}"/>
              </a:ext>
            </a:extLst>
          </p:cNvPr>
          <p:cNvPicPr>
            <a:picLocks noChangeAspect="1"/>
          </p:cNvPicPr>
          <p:nvPr userDrawn="1"/>
        </p:nvPicPr>
        <p:blipFill>
          <a:blip r:embed="rId2"/>
          <a:stretch>
            <a:fillRect/>
          </a:stretch>
        </p:blipFill>
        <p:spPr>
          <a:xfrm>
            <a:off x="3402719" y="6425156"/>
            <a:ext cx="1778000" cy="399238"/>
          </a:xfrm>
          <a:prstGeom prst="rect">
            <a:avLst/>
          </a:prstGeom>
        </p:spPr>
      </p:pic>
    </p:spTree>
    <p:extLst>
      <p:ext uri="{BB962C8B-B14F-4D97-AF65-F5344CB8AC3E}">
        <p14:creationId xmlns:p14="http://schemas.microsoft.com/office/powerpoint/2010/main" val="319808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Person Team">
    <p:spTree>
      <p:nvGrpSpPr>
        <p:cNvPr id="1" name=""/>
        <p:cNvGrpSpPr/>
        <p:nvPr/>
      </p:nvGrpSpPr>
      <p:grpSpPr>
        <a:xfrm>
          <a:off x="0" y="0"/>
          <a:ext cx="0" cy="0"/>
          <a:chOff x="0" y="0"/>
          <a:chExt cx="0" cy="0"/>
        </a:xfrm>
      </p:grpSpPr>
      <p:sp>
        <p:nvSpPr>
          <p:cNvPr id="37" name="Picture Placeholder 8"/>
          <p:cNvSpPr>
            <a:spLocks noGrp="1"/>
          </p:cNvSpPr>
          <p:nvPr>
            <p:ph type="pic" sz="quarter" idx="12"/>
          </p:nvPr>
        </p:nvSpPr>
        <p:spPr>
          <a:xfrm>
            <a:off x="877710" y="1845733"/>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3863621" y="1845733"/>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6849533" y="1845733"/>
            <a:ext cx="1371600" cy="1600200"/>
          </a:xfrm>
          <a:prstGeom prst="rect">
            <a:avLst/>
          </a:prstGeom>
        </p:spPr>
        <p:txBody>
          <a:bodyPr/>
          <a:lstStyle>
            <a:lvl1pPr>
              <a:defRPr sz="1400"/>
            </a:lvl1pPr>
          </a:lstStyle>
          <a:p>
            <a:r>
              <a:rPr lang="en-US"/>
              <a:t>Click icon to add picture</a:t>
            </a:r>
          </a:p>
        </p:txBody>
      </p:sp>
      <p:sp>
        <p:nvSpPr>
          <p:cNvPr id="42" name="Picture Placeholder 8"/>
          <p:cNvSpPr>
            <a:spLocks noGrp="1"/>
          </p:cNvSpPr>
          <p:nvPr>
            <p:ph type="pic" sz="quarter" idx="23"/>
          </p:nvPr>
        </p:nvSpPr>
        <p:spPr>
          <a:xfrm>
            <a:off x="2370666" y="4470406"/>
            <a:ext cx="1371600" cy="1600200"/>
          </a:xfrm>
          <a:prstGeom prst="rect">
            <a:avLst/>
          </a:prstGeom>
        </p:spPr>
        <p:txBody>
          <a:bodyPr/>
          <a:lstStyle>
            <a:lvl1pPr>
              <a:defRPr sz="1400"/>
            </a:lvl1pPr>
          </a:lstStyle>
          <a:p>
            <a:r>
              <a:rPr lang="en-US"/>
              <a:t>Click icon to add picture</a:t>
            </a:r>
            <a:endParaRPr lang="en-US" dirty="0"/>
          </a:p>
        </p:txBody>
      </p:sp>
      <p:sp>
        <p:nvSpPr>
          <p:cNvPr id="43" name="Picture Placeholder 8"/>
          <p:cNvSpPr>
            <a:spLocks noGrp="1"/>
          </p:cNvSpPr>
          <p:nvPr>
            <p:ph type="pic" sz="quarter" idx="24"/>
          </p:nvPr>
        </p:nvSpPr>
        <p:spPr>
          <a:xfrm>
            <a:off x="5356577" y="4466174"/>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464960" y="3445933"/>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464960" y="3741956"/>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3450871" y="3445933"/>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3450871" y="3741956"/>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436782" y="3445933"/>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436782" y="3741956"/>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18"/>
          <p:cNvSpPr>
            <a:spLocks noGrp="1"/>
          </p:cNvSpPr>
          <p:nvPr>
            <p:ph type="body" sz="quarter" idx="35"/>
          </p:nvPr>
        </p:nvSpPr>
        <p:spPr>
          <a:xfrm>
            <a:off x="1957916" y="60706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Text Placeholder 18"/>
          <p:cNvSpPr>
            <a:spLocks noGrp="1"/>
          </p:cNvSpPr>
          <p:nvPr>
            <p:ph type="body" sz="quarter" idx="36"/>
          </p:nvPr>
        </p:nvSpPr>
        <p:spPr>
          <a:xfrm>
            <a:off x="1957916" y="63666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8"/>
          <p:cNvSpPr>
            <a:spLocks noGrp="1"/>
          </p:cNvSpPr>
          <p:nvPr>
            <p:ph type="body" sz="quarter" idx="37"/>
          </p:nvPr>
        </p:nvSpPr>
        <p:spPr>
          <a:xfrm>
            <a:off x="4943826" y="6066374"/>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18"/>
          <p:cNvSpPr>
            <a:spLocks noGrp="1"/>
          </p:cNvSpPr>
          <p:nvPr>
            <p:ph type="body" sz="quarter" idx="38"/>
          </p:nvPr>
        </p:nvSpPr>
        <p:spPr>
          <a:xfrm>
            <a:off x="4943826" y="6362397"/>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4"/>
          <p:cNvSpPr>
            <a:spLocks noGrp="1"/>
          </p:cNvSpPr>
          <p:nvPr>
            <p:ph type="body" sz="quarter" idx="39"/>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Slide Number Placeholder 5">
            <a:extLst>
              <a:ext uri="{FF2B5EF4-FFF2-40B4-BE49-F238E27FC236}">
                <a16:creationId xmlns:a16="http://schemas.microsoft.com/office/drawing/2014/main" id="{E4207E55-75CE-4188-B604-660504E5DEE1}"/>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302517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873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r>
              <a:rPr lang="en-US"/>
              <a:t>Click icon to add picture</a:t>
            </a:r>
            <a:endParaRPr lang="en-US" dirty="0"/>
          </a:p>
        </p:txBody>
      </p:sp>
      <p:sp>
        <p:nvSpPr>
          <p:cNvPr id="15" name="Title Placeholder 6"/>
          <p:cNvSpPr>
            <a:spLocks noGrp="1"/>
          </p:cNvSpPr>
          <p:nvPr>
            <p:ph type="title"/>
          </p:nvPr>
        </p:nvSpPr>
        <p:spPr>
          <a:xfrm>
            <a:off x="628650" y="4275137"/>
            <a:ext cx="7886700" cy="1325563"/>
          </a:xfrm>
          <a:prstGeom prst="rect">
            <a:avLst/>
          </a:prstGeom>
        </p:spPr>
        <p:txBody>
          <a:bodyPr vert="horz" lIns="91440" tIns="45720" rIns="91440" bIns="45720" rtlCol="0" anchor="ctr">
            <a:noAutofit/>
          </a:bodyPr>
          <a:lstStyle>
            <a:lvl1pPr>
              <a:defRPr b="1">
                <a:latin typeface="+mn-lt"/>
              </a:defRPr>
            </a:lvl1pPr>
          </a:lstStyle>
          <a:p>
            <a:r>
              <a:rPr lang="en-US"/>
              <a:t>Click to edit Master title style</a:t>
            </a:r>
            <a:endParaRPr lang="en-US" dirty="0"/>
          </a:p>
        </p:txBody>
      </p:sp>
      <p:pic>
        <p:nvPicPr>
          <p:cNvPr id="1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49701" y="335568"/>
            <a:ext cx="3644598" cy="45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1"/>
          </p:nvPr>
        </p:nvSpPr>
        <p:spPr>
          <a:xfrm>
            <a:off x="628650" y="1040289"/>
            <a:ext cx="7886700" cy="731520"/>
          </a:xfrm>
          <a:prstGeom prst="rect">
            <a:avLst/>
          </a:prstGeom>
        </p:spPr>
        <p:txBody>
          <a:bodyPr anchor="ctr"/>
          <a:lstStyle>
            <a:lvl1pPr marL="0" indent="0" algn="ctr">
              <a:buNone/>
              <a:defRPr sz="1800" cap="all" spc="150" baseline="0"/>
            </a:lvl1pPr>
          </a:lstStyle>
          <a:p>
            <a:pPr lvl="0"/>
            <a:r>
              <a:rPr lang="en-US"/>
              <a:t>Click to edit Master text styles</a:t>
            </a:r>
          </a:p>
        </p:txBody>
      </p:sp>
      <p:sp>
        <p:nvSpPr>
          <p:cNvPr id="6" name="Slide Number Placeholder 5">
            <a:extLst>
              <a:ext uri="{FF2B5EF4-FFF2-40B4-BE49-F238E27FC236}">
                <a16:creationId xmlns:a16="http://schemas.microsoft.com/office/drawing/2014/main" id="{C182959A-F2BA-4B1A-B066-343E320645A2}"/>
              </a:ext>
            </a:extLst>
          </p:cNvPr>
          <p:cNvSpPr>
            <a:spLocks noGrp="1"/>
          </p:cNvSpPr>
          <p:nvPr>
            <p:ph type="sldNum" sz="quarter" idx="4"/>
          </p:nvPr>
        </p:nvSpPr>
        <p:spPr>
          <a:xfrm>
            <a:off x="6858000" y="6363393"/>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6155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 Photo">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762882" y="1485900"/>
            <a:ext cx="7618237" cy="5253567"/>
          </a:xfrm>
          <a:prstGeom prst="rect">
            <a:avLst/>
          </a:prstGeom>
        </p:spPr>
        <p:txBody>
          <a:bodyPr/>
          <a:lstStyle/>
          <a:p>
            <a:r>
              <a:rPr lang="en-US"/>
              <a:t>Click icon to add picture</a:t>
            </a:r>
            <a:endParaRPr lang="en-US" dirty="0"/>
          </a:p>
        </p:txBody>
      </p:sp>
      <p:sp>
        <p:nvSpPr>
          <p:cNvPr id="6"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2E60977C-91D3-4606-BB2C-566A04DE01B0}"/>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399038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98600"/>
            <a:ext cx="7886700" cy="5012267"/>
          </a:xfrm>
          <a:prstGeom prst="rect">
            <a:avLst/>
          </a:prstGeom>
        </p:spPr>
        <p:txBody>
          <a:bodyPr/>
          <a:lstStyle>
            <a:lvl1pPr>
              <a:defRPr sz="2000">
                <a:latin typeface="Segoe UI" panose="020B0502040204020203" pitchFamily="34" charset="0"/>
                <a:cs typeface="Segoe UI" panose="020B0502040204020203" pitchFamily="34" charset="0"/>
              </a:defRPr>
            </a:lvl1pPr>
            <a:lvl2pPr marL="685800" indent="-228600">
              <a:buFont typeface="Wingdings" panose="05000000000000000000" pitchFamily="2" charset="2"/>
              <a:buChar char="§"/>
              <a:defRPr sz="1800">
                <a:latin typeface="Segoe UI" panose="020B0502040204020203" pitchFamily="34" charset="0"/>
                <a:cs typeface="Segoe UI" panose="020B0502040204020203" pitchFamily="34" charset="0"/>
              </a:defRPr>
            </a:lvl2pPr>
            <a:lvl3pPr>
              <a:defRPr sz="1600">
                <a:latin typeface="Segoe UI" panose="020B0502040204020203" pitchFamily="34" charset="0"/>
                <a:cs typeface="Segoe UI" panose="020B0502040204020203" pitchFamily="34" charset="0"/>
              </a:defRPr>
            </a:lvl3pPr>
            <a:lvl4pPr>
              <a:defRPr sz="1400">
                <a:latin typeface="Segoe UI" panose="020B0502040204020203" pitchFamily="34" charset="0"/>
                <a:cs typeface="Segoe UI" panose="020B0502040204020203" pitchFamily="34" charset="0"/>
              </a:defRPr>
            </a:lvl4pPr>
            <a:lvl5pPr>
              <a:defRPr sz="140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84625A32-681E-4A51-931E-4F45C26CA4AA}"/>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94719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57-933B-4AC9-A137-5462F832B47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4291140-733A-4F7D-9CA1-A8B3BD01A93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CC0895E-0640-481F-A672-9AA83E19C8D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56CA411-89A4-4AEC-B9A9-17E32F1AEE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9B0570-836D-4B93-A890-FAD815001D1A}"/>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719460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CCCD-824A-43A3-B21F-15C626F1CF9D}"/>
              </a:ext>
            </a:extLst>
          </p:cNvPr>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1A4829A-CDE9-400F-93AD-EC6129EC6836}"/>
              </a:ext>
            </a:extLst>
          </p:cNvPr>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275A02F-0D49-4581-8BAC-F79AE4036D7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7AD2C0-5EC4-45EC-B1A0-AF4FCBD22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8B2F68-3A2E-4DAC-BF41-5DA6D49EC8CD}"/>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555605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3F84E-B4AE-4FC1-862E-FA57A911E9C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CE332C1-D70C-47FD-BD75-23DEA09B30F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48749D-AD71-47F2-9FC9-BBC5A0A4762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64DA539-5C71-41B5-A3FE-55B1CF3C5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EC6CE-57B6-4938-A187-F6CB4C0EE65F}"/>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2315529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473C9-04BD-4901-A689-E1C7A1A8D2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F8667C-80BA-47A0-BA74-4CCD9068F24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13B33-FF25-409B-A5A6-C99458CD434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722D8E-44C0-48AE-8D77-E3F06BBCFB4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706320-0DF9-4DF2-9003-C4AB52434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86D5B0-6B09-4953-B153-D325FC39EEED}"/>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1586535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837E7-4EBD-463B-888B-5E8B01B10E0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9A633-7C45-4570-8741-90723280C7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FEB67D5-6595-4E3B-8369-55CDE641D38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ECD858-747F-41C2-9242-5CCD2E0C7AB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9EC6725-A639-42BA-B8B1-5723CF1FBE5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A56406-C95B-41BD-BC58-C8DA0F1C44B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0A1AF98-6685-46DF-84ED-B255725C35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2F2A86-2C11-4BB8-AF56-3C83DB871967}"/>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2554615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05CE-0C85-4673-BCB6-B90B81FB8E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C90EDD-899D-45BB-8924-EA13F39F28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0FF3090-8D69-45A1-8406-50C95F5972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9D315F-606F-464A-BE1F-CF34AD2279B3}"/>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2171523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 Person Team">
    <p:spTree>
      <p:nvGrpSpPr>
        <p:cNvPr id="1" name=""/>
        <p:cNvGrpSpPr/>
        <p:nvPr/>
      </p:nvGrpSpPr>
      <p:grpSpPr>
        <a:xfrm>
          <a:off x="0" y="0"/>
          <a:ext cx="0" cy="0"/>
          <a:chOff x="0" y="0"/>
          <a:chExt cx="0" cy="0"/>
        </a:xfrm>
      </p:grpSpPr>
      <p:sp>
        <p:nvSpPr>
          <p:cNvPr id="37" name="Picture Placeholder 8"/>
          <p:cNvSpPr>
            <a:spLocks noGrp="1"/>
          </p:cNvSpPr>
          <p:nvPr>
            <p:ph type="pic" sz="quarter" idx="12"/>
          </p:nvPr>
        </p:nvSpPr>
        <p:spPr>
          <a:xfrm>
            <a:off x="962377" y="1765300"/>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3886200" y="1765300"/>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6805789" y="1765300"/>
            <a:ext cx="1371600" cy="1600200"/>
          </a:xfrm>
          <a:prstGeom prst="rect">
            <a:avLst/>
          </a:prstGeom>
        </p:spPr>
        <p:txBody>
          <a:bodyPr/>
          <a:lstStyle>
            <a:lvl1pPr>
              <a:defRPr sz="1400"/>
            </a:lvl1pPr>
          </a:lstStyle>
          <a:p>
            <a:r>
              <a:rPr lang="en-US"/>
              <a:t>Click icon to add picture</a:t>
            </a:r>
          </a:p>
        </p:txBody>
      </p:sp>
      <p:sp>
        <p:nvSpPr>
          <p:cNvPr id="41" name="Picture Placeholder 8"/>
          <p:cNvSpPr>
            <a:spLocks noGrp="1"/>
          </p:cNvSpPr>
          <p:nvPr>
            <p:ph type="pic" sz="quarter" idx="22"/>
          </p:nvPr>
        </p:nvSpPr>
        <p:spPr>
          <a:xfrm>
            <a:off x="962377" y="4327106"/>
            <a:ext cx="1371600" cy="1600200"/>
          </a:xfrm>
          <a:prstGeom prst="rect">
            <a:avLst/>
          </a:prstGeom>
        </p:spPr>
        <p:txBody>
          <a:bodyPr/>
          <a:lstStyle>
            <a:lvl1pPr>
              <a:defRPr sz="1400"/>
            </a:lvl1pPr>
          </a:lstStyle>
          <a:p>
            <a:r>
              <a:rPr lang="en-US"/>
              <a:t>Click icon to add picture</a:t>
            </a:r>
          </a:p>
        </p:txBody>
      </p:sp>
      <p:sp>
        <p:nvSpPr>
          <p:cNvPr id="42" name="Picture Placeholder 8"/>
          <p:cNvSpPr>
            <a:spLocks noGrp="1"/>
          </p:cNvSpPr>
          <p:nvPr>
            <p:ph type="pic" sz="quarter" idx="23"/>
          </p:nvPr>
        </p:nvSpPr>
        <p:spPr>
          <a:xfrm>
            <a:off x="3855155" y="4327106"/>
            <a:ext cx="1371600" cy="1600200"/>
          </a:xfrm>
          <a:prstGeom prst="rect">
            <a:avLst/>
          </a:prstGeom>
        </p:spPr>
        <p:txBody>
          <a:bodyPr/>
          <a:lstStyle>
            <a:lvl1pPr>
              <a:defRPr sz="1400"/>
            </a:lvl1pPr>
          </a:lstStyle>
          <a:p>
            <a:r>
              <a:rPr lang="en-US"/>
              <a:t>Click icon to add picture</a:t>
            </a:r>
            <a:endParaRPr lang="en-US" dirty="0"/>
          </a:p>
        </p:txBody>
      </p:sp>
      <p:sp>
        <p:nvSpPr>
          <p:cNvPr id="43" name="Picture Placeholder 8"/>
          <p:cNvSpPr>
            <a:spLocks noGrp="1"/>
          </p:cNvSpPr>
          <p:nvPr>
            <p:ph type="pic" sz="quarter" idx="24"/>
          </p:nvPr>
        </p:nvSpPr>
        <p:spPr>
          <a:xfrm>
            <a:off x="6805789" y="4327106"/>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549627" y="33655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549627" y="36615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8"/>
          <p:cNvSpPr>
            <a:spLocks noGrp="1"/>
          </p:cNvSpPr>
          <p:nvPr>
            <p:ph type="body" sz="quarter" idx="29"/>
          </p:nvPr>
        </p:nvSpPr>
        <p:spPr>
          <a:xfrm>
            <a:off x="549627" y="59273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9" name="Text Placeholder 18"/>
          <p:cNvSpPr>
            <a:spLocks noGrp="1"/>
          </p:cNvSpPr>
          <p:nvPr>
            <p:ph type="body" sz="quarter" idx="30"/>
          </p:nvPr>
        </p:nvSpPr>
        <p:spPr>
          <a:xfrm>
            <a:off x="549627" y="62233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3442405" y="33655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3442405" y="36615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393038" y="33655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393038" y="36615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18"/>
          <p:cNvSpPr>
            <a:spLocks noGrp="1"/>
          </p:cNvSpPr>
          <p:nvPr>
            <p:ph type="body" sz="quarter" idx="35"/>
          </p:nvPr>
        </p:nvSpPr>
        <p:spPr>
          <a:xfrm>
            <a:off x="3442405" y="59273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Text Placeholder 18"/>
          <p:cNvSpPr>
            <a:spLocks noGrp="1"/>
          </p:cNvSpPr>
          <p:nvPr>
            <p:ph type="body" sz="quarter" idx="36"/>
          </p:nvPr>
        </p:nvSpPr>
        <p:spPr>
          <a:xfrm>
            <a:off x="3442405" y="62233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8"/>
          <p:cNvSpPr>
            <a:spLocks noGrp="1"/>
          </p:cNvSpPr>
          <p:nvPr>
            <p:ph type="body" sz="quarter" idx="37"/>
          </p:nvPr>
        </p:nvSpPr>
        <p:spPr>
          <a:xfrm>
            <a:off x="6393038" y="59273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18"/>
          <p:cNvSpPr>
            <a:spLocks noGrp="1"/>
          </p:cNvSpPr>
          <p:nvPr>
            <p:ph type="body" sz="quarter" idx="38"/>
          </p:nvPr>
        </p:nvSpPr>
        <p:spPr>
          <a:xfrm>
            <a:off x="6393038" y="62233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2" name="Text Placeholder 4"/>
          <p:cNvSpPr>
            <a:spLocks noGrp="1"/>
          </p:cNvSpPr>
          <p:nvPr>
            <p:ph type="body" sz="quarter" idx="39"/>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Slide Number Placeholder 5">
            <a:extLst>
              <a:ext uri="{FF2B5EF4-FFF2-40B4-BE49-F238E27FC236}">
                <a16:creationId xmlns:a16="http://schemas.microsoft.com/office/drawing/2014/main" id="{B51F7988-D3A7-4938-A262-3E87B15580DB}"/>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55528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C4423A-7B25-4C43-9C7F-5C517E8319C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9BEB16C-3F92-4CF2-96B1-CC4FF1F305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30D6B5-4D50-4D3D-8EB3-A909C83AA66B}"/>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4210809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666F-5E7C-4CD3-9687-A889CA5C50B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9BB0D17-A053-43A4-97E3-E6E289C6415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4BBE6-EA9B-422E-916A-4CDECD174EB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BC109E-C917-4E67-9401-8FBF395171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0D1770B-40C7-414D-812B-332DB84BCD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07C5D-ACAF-466D-999B-A7633C7A3206}"/>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1285138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91D3-C8D8-466E-B358-A347371C968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7A03857-56C5-489A-9129-D2992C357E8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E67ABA8C-649C-4C37-A730-6235756C121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31618C0-3C51-49FF-B58D-DEDCDC62A24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32A187D-47E8-44EB-9C04-C9AD3EDD1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98E32-73D1-4B5A-9F31-8C783CE06A23}"/>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4125379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F845-5204-4CAF-8A30-693793A7B4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8DD4B6-0AF2-4A34-B456-871146E085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E3B899-738C-4477-A659-1602F3D547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8579C61-278F-4BB0-BB83-E222F4671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CB95A-B71B-415F-9873-BBA1E2A9A769}"/>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110857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08218-B04D-4694-AAAA-C6AA31BCBBA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19D57C-C238-4412-A750-0DADDC0EB4D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F8A7C-5681-479F-85A4-1E68532DDAB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5AA654F-3BDF-4341-821A-A784AFD69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C93E2-100E-48AC-996C-C1D24A0AF72C}"/>
              </a:ext>
            </a:extLst>
          </p:cNvPr>
          <p:cNvSpPr>
            <a:spLocks noGrp="1"/>
          </p:cNvSpPr>
          <p:nvPr>
            <p:ph type="sldNum" sz="quarter" idx="12"/>
          </p:nvPr>
        </p:nvSpPr>
        <p:spPr/>
        <p:txBody>
          <a:bodyPr/>
          <a:lstStyle/>
          <a:p>
            <a:fld id="{D9C28B0F-BD2D-4449-8F85-E318241EE37F}" type="slidenum">
              <a:rPr lang="en-US" smtClean="0"/>
              <a:t>‹#›</a:t>
            </a:fld>
            <a:endParaRPr lang="en-US"/>
          </a:p>
        </p:txBody>
      </p:sp>
    </p:spTree>
    <p:extLst>
      <p:ext uri="{BB962C8B-B14F-4D97-AF65-F5344CB8AC3E}">
        <p14:creationId xmlns:p14="http://schemas.microsoft.com/office/powerpoint/2010/main" val="1459882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4"/>
            <a:ext cx="9144000" cy="6857999"/>
          </a:xfrm>
          <a:prstGeom prst="rect">
            <a:avLst/>
          </a:prstGeom>
          <a:solidFill>
            <a:schemeClr val="bg1">
              <a:lumMod val="95000"/>
            </a:schemeClr>
          </a:solidFill>
        </p:spPr>
        <p:txBody>
          <a:bodyPr rtlCol="0">
            <a:normAutofit/>
          </a:bodyPr>
          <a:lstStyle>
            <a:lvl1pPr>
              <a:defRPr sz="788"/>
            </a:lvl1pPr>
          </a:lstStyle>
          <a:p>
            <a:pPr lvl="0"/>
            <a:r>
              <a:rPr lang="en-US" noProof="0"/>
              <a:t>Click icon to add picture</a:t>
            </a:r>
            <a:endParaRPr lang="en-US" noProof="0" dirty="0"/>
          </a:p>
        </p:txBody>
      </p:sp>
    </p:spTree>
    <p:extLst>
      <p:ext uri="{BB962C8B-B14F-4D97-AF65-F5344CB8AC3E}">
        <p14:creationId xmlns:p14="http://schemas.microsoft.com/office/powerpoint/2010/main" val="61371219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a:prstGeom prst="rect">
            <a:avLst/>
          </a:prstGeom>
        </p:spPr>
        <p:txBody>
          <a:bodyPr/>
          <a:lstStyle/>
          <a:p>
            <a:r>
              <a:rPr lang="en-US"/>
              <a:t>Click icon to add picture</a:t>
            </a:r>
            <a:endParaRPr lang="en-US" dirty="0"/>
          </a:p>
        </p:txBody>
      </p:sp>
      <p:sp>
        <p:nvSpPr>
          <p:cNvPr id="15" name="Title Placeholder 6"/>
          <p:cNvSpPr>
            <a:spLocks noGrp="1"/>
          </p:cNvSpPr>
          <p:nvPr>
            <p:ph type="title"/>
          </p:nvPr>
        </p:nvSpPr>
        <p:spPr>
          <a:xfrm>
            <a:off x="628650" y="4275137"/>
            <a:ext cx="7886700" cy="1325563"/>
          </a:xfrm>
          <a:prstGeom prst="rect">
            <a:avLst/>
          </a:prstGeom>
        </p:spPr>
        <p:txBody>
          <a:bodyPr vert="horz" lIns="91440" tIns="45720" rIns="91440" bIns="45720" rtlCol="0" anchor="ctr">
            <a:noAutofit/>
          </a:bodyPr>
          <a:lstStyle>
            <a:lvl1pPr>
              <a:defRPr b="1">
                <a:latin typeface="+mn-lt"/>
              </a:defRPr>
            </a:lvl1pPr>
          </a:lstStyle>
          <a:p>
            <a:r>
              <a:rPr lang="en-US"/>
              <a:t>Click to edit Master title style</a:t>
            </a:r>
            <a:endParaRPr lang="en-US" dirty="0"/>
          </a:p>
        </p:txBody>
      </p:sp>
      <p:pic>
        <p:nvPicPr>
          <p:cNvPr id="17"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749701" y="335568"/>
            <a:ext cx="3644598" cy="45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quarter" idx="11"/>
          </p:nvPr>
        </p:nvSpPr>
        <p:spPr>
          <a:xfrm>
            <a:off x="628650" y="1040289"/>
            <a:ext cx="7886700" cy="731520"/>
          </a:xfrm>
          <a:prstGeom prst="rect">
            <a:avLst/>
          </a:prstGeom>
        </p:spPr>
        <p:txBody>
          <a:bodyPr anchor="ctr"/>
          <a:lstStyle>
            <a:lvl1pPr marL="0" indent="0" algn="ctr">
              <a:buNone/>
              <a:defRPr sz="1800" cap="all" spc="150" baseline="0"/>
            </a:lvl1pPr>
          </a:lstStyle>
          <a:p>
            <a:pPr lvl="0"/>
            <a:r>
              <a:rPr lang="en-US"/>
              <a:t>Click to edit Master text styles</a:t>
            </a:r>
          </a:p>
        </p:txBody>
      </p:sp>
      <p:sp>
        <p:nvSpPr>
          <p:cNvPr id="6" name="Slide Number Placeholder 5">
            <a:extLst>
              <a:ext uri="{FF2B5EF4-FFF2-40B4-BE49-F238E27FC236}">
                <a16:creationId xmlns:a16="http://schemas.microsoft.com/office/drawing/2014/main" id="{C182959A-F2BA-4B1A-B066-343E320645A2}"/>
              </a:ext>
            </a:extLst>
          </p:cNvPr>
          <p:cNvSpPr>
            <a:spLocks noGrp="1"/>
          </p:cNvSpPr>
          <p:nvPr>
            <p:ph type="sldNum" sz="quarter" idx="4"/>
          </p:nvPr>
        </p:nvSpPr>
        <p:spPr>
          <a:xfrm>
            <a:off x="6858000" y="6363393"/>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474581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Person Team">
    <p:spTree>
      <p:nvGrpSpPr>
        <p:cNvPr id="1" name=""/>
        <p:cNvGrpSpPr/>
        <p:nvPr/>
      </p:nvGrpSpPr>
      <p:grpSpPr>
        <a:xfrm>
          <a:off x="0" y="0"/>
          <a:ext cx="0" cy="0"/>
          <a:chOff x="0" y="0"/>
          <a:chExt cx="0" cy="0"/>
        </a:xfrm>
      </p:grpSpPr>
      <p:sp>
        <p:nvSpPr>
          <p:cNvPr id="34" name="Text Placeholder 18"/>
          <p:cNvSpPr>
            <a:spLocks noGrp="1"/>
          </p:cNvSpPr>
          <p:nvPr>
            <p:ph type="body" sz="quarter" idx="19"/>
          </p:nvPr>
        </p:nvSpPr>
        <p:spPr>
          <a:xfrm>
            <a:off x="35983" y="4284141"/>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8"/>
          <p:cNvSpPr>
            <a:spLocks noGrp="1"/>
          </p:cNvSpPr>
          <p:nvPr>
            <p:ph type="body" sz="quarter" idx="20"/>
          </p:nvPr>
        </p:nvSpPr>
        <p:spPr>
          <a:xfrm>
            <a:off x="35983" y="4580164"/>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Picture Placeholder 8"/>
          <p:cNvSpPr>
            <a:spLocks noGrp="1"/>
          </p:cNvSpPr>
          <p:nvPr>
            <p:ph type="pic" sz="quarter" idx="10"/>
          </p:nvPr>
        </p:nvSpPr>
        <p:spPr>
          <a:xfrm>
            <a:off x="448733" y="2683941"/>
            <a:ext cx="1371600" cy="1600200"/>
          </a:xfrm>
          <a:prstGeom prst="rect">
            <a:avLst/>
          </a:prstGeom>
        </p:spPr>
        <p:txBody>
          <a:bodyPr/>
          <a:lstStyle>
            <a:lvl1pPr>
              <a:defRPr sz="1400"/>
            </a:lvl1pPr>
          </a:lstStyle>
          <a:p>
            <a:r>
              <a:rPr lang="en-US"/>
              <a:t>Click icon to add picture</a:t>
            </a:r>
            <a:endParaRPr lang="en-US" dirty="0"/>
          </a:p>
        </p:txBody>
      </p:sp>
      <p:sp>
        <p:nvSpPr>
          <p:cNvPr id="37" name="Picture Placeholder 8"/>
          <p:cNvSpPr>
            <a:spLocks noGrp="1"/>
          </p:cNvSpPr>
          <p:nvPr>
            <p:ph type="pic" sz="quarter" idx="12"/>
          </p:nvPr>
        </p:nvSpPr>
        <p:spPr>
          <a:xfrm>
            <a:off x="2740377" y="2683941"/>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5032021" y="2683941"/>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7323666" y="2683941"/>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2327627" y="4284141"/>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2327627" y="4580164"/>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4619271" y="4284141"/>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4619271" y="4580164"/>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910915" y="4284141"/>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910915" y="4580164"/>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Slide Number Placeholder 5">
            <a:extLst>
              <a:ext uri="{FF2B5EF4-FFF2-40B4-BE49-F238E27FC236}">
                <a16:creationId xmlns:a16="http://schemas.microsoft.com/office/drawing/2014/main" id="{D7B5B964-FA13-4A1C-9F7F-64DBDA6E72EE}"/>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0080530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Person Team Staggered">
    <p:spTree>
      <p:nvGrpSpPr>
        <p:cNvPr id="1" name=""/>
        <p:cNvGrpSpPr/>
        <p:nvPr/>
      </p:nvGrpSpPr>
      <p:grpSpPr>
        <a:xfrm>
          <a:off x="0" y="0"/>
          <a:ext cx="0" cy="0"/>
          <a:chOff x="0" y="0"/>
          <a:chExt cx="0" cy="0"/>
        </a:xfrm>
      </p:grpSpPr>
      <p:sp>
        <p:nvSpPr>
          <p:cNvPr id="34" name="Text Placeholder 18"/>
          <p:cNvSpPr>
            <a:spLocks noGrp="1"/>
          </p:cNvSpPr>
          <p:nvPr>
            <p:ph type="body" sz="quarter" idx="19"/>
          </p:nvPr>
        </p:nvSpPr>
        <p:spPr>
          <a:xfrm>
            <a:off x="35983"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8"/>
          <p:cNvSpPr>
            <a:spLocks noGrp="1"/>
          </p:cNvSpPr>
          <p:nvPr>
            <p:ph type="body" sz="quarter" idx="20"/>
          </p:nvPr>
        </p:nvSpPr>
        <p:spPr>
          <a:xfrm>
            <a:off x="35983"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Picture Placeholder 8"/>
          <p:cNvSpPr>
            <a:spLocks noGrp="1"/>
          </p:cNvSpPr>
          <p:nvPr>
            <p:ph type="pic" sz="quarter" idx="10"/>
          </p:nvPr>
        </p:nvSpPr>
        <p:spPr>
          <a:xfrm>
            <a:off x="448733" y="1905000"/>
            <a:ext cx="1371600" cy="1600200"/>
          </a:xfrm>
          <a:prstGeom prst="rect">
            <a:avLst/>
          </a:prstGeom>
        </p:spPr>
        <p:txBody>
          <a:bodyPr/>
          <a:lstStyle>
            <a:lvl1pPr>
              <a:defRPr sz="1400"/>
            </a:lvl1pPr>
          </a:lstStyle>
          <a:p>
            <a:r>
              <a:rPr lang="en-US"/>
              <a:t>Click icon to add picture</a:t>
            </a:r>
            <a:endParaRPr lang="en-US" dirty="0"/>
          </a:p>
        </p:txBody>
      </p:sp>
      <p:sp>
        <p:nvSpPr>
          <p:cNvPr id="37" name="Picture Placeholder 8"/>
          <p:cNvSpPr>
            <a:spLocks noGrp="1"/>
          </p:cNvSpPr>
          <p:nvPr>
            <p:ph type="pic" sz="quarter" idx="12"/>
          </p:nvPr>
        </p:nvSpPr>
        <p:spPr>
          <a:xfrm>
            <a:off x="2740377" y="4351875"/>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5032021" y="1905000"/>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7306733" y="4351875"/>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2327627" y="5952075"/>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2327627" y="6248098"/>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4619271"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4619271"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893982" y="5952075"/>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893982" y="6248098"/>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Slide Number Placeholder 5">
            <a:extLst>
              <a:ext uri="{FF2B5EF4-FFF2-40B4-BE49-F238E27FC236}">
                <a16:creationId xmlns:a16="http://schemas.microsoft.com/office/drawing/2014/main" id="{3130B0A3-B9D9-456B-8A3E-40B31F239E0F}"/>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723767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Person Team">
    <p:spTree>
      <p:nvGrpSpPr>
        <p:cNvPr id="1" name=""/>
        <p:cNvGrpSpPr/>
        <p:nvPr/>
      </p:nvGrpSpPr>
      <p:grpSpPr>
        <a:xfrm>
          <a:off x="0" y="0"/>
          <a:ext cx="0" cy="0"/>
          <a:chOff x="0" y="0"/>
          <a:chExt cx="0" cy="0"/>
        </a:xfrm>
      </p:grpSpPr>
      <p:sp>
        <p:nvSpPr>
          <p:cNvPr id="37" name="Picture Placeholder 8"/>
          <p:cNvSpPr>
            <a:spLocks noGrp="1"/>
          </p:cNvSpPr>
          <p:nvPr>
            <p:ph type="pic" sz="quarter" idx="12"/>
          </p:nvPr>
        </p:nvSpPr>
        <p:spPr>
          <a:xfrm>
            <a:off x="877710" y="1845733"/>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3863621" y="1845733"/>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6849533" y="1845733"/>
            <a:ext cx="1371600" cy="1600200"/>
          </a:xfrm>
          <a:prstGeom prst="rect">
            <a:avLst/>
          </a:prstGeom>
        </p:spPr>
        <p:txBody>
          <a:bodyPr/>
          <a:lstStyle>
            <a:lvl1pPr>
              <a:defRPr sz="1400"/>
            </a:lvl1pPr>
          </a:lstStyle>
          <a:p>
            <a:r>
              <a:rPr lang="en-US"/>
              <a:t>Click icon to add picture</a:t>
            </a:r>
          </a:p>
        </p:txBody>
      </p:sp>
      <p:sp>
        <p:nvSpPr>
          <p:cNvPr id="42" name="Picture Placeholder 8"/>
          <p:cNvSpPr>
            <a:spLocks noGrp="1"/>
          </p:cNvSpPr>
          <p:nvPr>
            <p:ph type="pic" sz="quarter" idx="23"/>
          </p:nvPr>
        </p:nvSpPr>
        <p:spPr>
          <a:xfrm>
            <a:off x="2370666" y="4470406"/>
            <a:ext cx="1371600" cy="1600200"/>
          </a:xfrm>
          <a:prstGeom prst="rect">
            <a:avLst/>
          </a:prstGeom>
        </p:spPr>
        <p:txBody>
          <a:bodyPr/>
          <a:lstStyle>
            <a:lvl1pPr>
              <a:defRPr sz="1400"/>
            </a:lvl1pPr>
          </a:lstStyle>
          <a:p>
            <a:r>
              <a:rPr lang="en-US"/>
              <a:t>Click icon to add picture</a:t>
            </a:r>
            <a:endParaRPr lang="en-US" dirty="0"/>
          </a:p>
        </p:txBody>
      </p:sp>
      <p:sp>
        <p:nvSpPr>
          <p:cNvPr id="43" name="Picture Placeholder 8"/>
          <p:cNvSpPr>
            <a:spLocks noGrp="1"/>
          </p:cNvSpPr>
          <p:nvPr>
            <p:ph type="pic" sz="quarter" idx="24"/>
          </p:nvPr>
        </p:nvSpPr>
        <p:spPr>
          <a:xfrm>
            <a:off x="5356577" y="4466174"/>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464960" y="3445933"/>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464960" y="3741956"/>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3450871" y="3445933"/>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3450871" y="3741956"/>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436782" y="3445933"/>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436782" y="3741956"/>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18"/>
          <p:cNvSpPr>
            <a:spLocks noGrp="1"/>
          </p:cNvSpPr>
          <p:nvPr>
            <p:ph type="body" sz="quarter" idx="35"/>
          </p:nvPr>
        </p:nvSpPr>
        <p:spPr>
          <a:xfrm>
            <a:off x="1957916" y="60706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Text Placeholder 18"/>
          <p:cNvSpPr>
            <a:spLocks noGrp="1"/>
          </p:cNvSpPr>
          <p:nvPr>
            <p:ph type="body" sz="quarter" idx="36"/>
          </p:nvPr>
        </p:nvSpPr>
        <p:spPr>
          <a:xfrm>
            <a:off x="1957916" y="63666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8"/>
          <p:cNvSpPr>
            <a:spLocks noGrp="1"/>
          </p:cNvSpPr>
          <p:nvPr>
            <p:ph type="body" sz="quarter" idx="37"/>
          </p:nvPr>
        </p:nvSpPr>
        <p:spPr>
          <a:xfrm>
            <a:off x="4943826" y="6066374"/>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18"/>
          <p:cNvSpPr>
            <a:spLocks noGrp="1"/>
          </p:cNvSpPr>
          <p:nvPr>
            <p:ph type="body" sz="quarter" idx="38"/>
          </p:nvPr>
        </p:nvSpPr>
        <p:spPr>
          <a:xfrm>
            <a:off x="4943826" y="6362397"/>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4"/>
          <p:cNvSpPr>
            <a:spLocks noGrp="1"/>
          </p:cNvSpPr>
          <p:nvPr>
            <p:ph type="body" sz="quarter" idx="39"/>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Slide Number Placeholder 5">
            <a:extLst>
              <a:ext uri="{FF2B5EF4-FFF2-40B4-BE49-F238E27FC236}">
                <a16:creationId xmlns:a16="http://schemas.microsoft.com/office/drawing/2014/main" id="{E4207E55-75CE-4188-B604-660504E5DEE1}"/>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416829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 Person Team">
    <p:spTree>
      <p:nvGrpSpPr>
        <p:cNvPr id="1" name=""/>
        <p:cNvGrpSpPr/>
        <p:nvPr/>
      </p:nvGrpSpPr>
      <p:grpSpPr>
        <a:xfrm>
          <a:off x="0" y="0"/>
          <a:ext cx="0" cy="0"/>
          <a:chOff x="0" y="0"/>
          <a:chExt cx="0" cy="0"/>
        </a:xfrm>
      </p:grpSpPr>
      <p:sp>
        <p:nvSpPr>
          <p:cNvPr id="34" name="Text Placeholder 18"/>
          <p:cNvSpPr>
            <a:spLocks noGrp="1"/>
          </p:cNvSpPr>
          <p:nvPr>
            <p:ph type="body" sz="quarter" idx="19"/>
          </p:nvPr>
        </p:nvSpPr>
        <p:spPr>
          <a:xfrm>
            <a:off x="35983"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8"/>
          <p:cNvSpPr>
            <a:spLocks noGrp="1"/>
          </p:cNvSpPr>
          <p:nvPr>
            <p:ph type="body" sz="quarter" idx="20"/>
          </p:nvPr>
        </p:nvSpPr>
        <p:spPr>
          <a:xfrm>
            <a:off x="35983"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Picture Placeholder 8"/>
          <p:cNvSpPr>
            <a:spLocks noGrp="1"/>
          </p:cNvSpPr>
          <p:nvPr>
            <p:ph type="pic" sz="quarter" idx="10"/>
          </p:nvPr>
        </p:nvSpPr>
        <p:spPr>
          <a:xfrm>
            <a:off x="448733" y="1905000"/>
            <a:ext cx="1371600" cy="1600200"/>
          </a:xfrm>
          <a:prstGeom prst="rect">
            <a:avLst/>
          </a:prstGeom>
        </p:spPr>
        <p:txBody>
          <a:bodyPr/>
          <a:lstStyle>
            <a:lvl1pPr>
              <a:defRPr sz="1400"/>
            </a:lvl1pPr>
          </a:lstStyle>
          <a:p>
            <a:r>
              <a:rPr lang="en-US"/>
              <a:t>Click icon to add picture</a:t>
            </a:r>
            <a:endParaRPr lang="en-US" dirty="0"/>
          </a:p>
        </p:txBody>
      </p:sp>
      <p:sp>
        <p:nvSpPr>
          <p:cNvPr id="37" name="Picture Placeholder 8"/>
          <p:cNvSpPr>
            <a:spLocks noGrp="1"/>
          </p:cNvSpPr>
          <p:nvPr>
            <p:ph type="pic" sz="quarter" idx="12"/>
          </p:nvPr>
        </p:nvSpPr>
        <p:spPr>
          <a:xfrm>
            <a:off x="2740377" y="1905000"/>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5032021" y="1905000"/>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7323666" y="1905000"/>
            <a:ext cx="1371600" cy="1600200"/>
          </a:xfrm>
          <a:prstGeom prst="rect">
            <a:avLst/>
          </a:prstGeom>
        </p:spPr>
        <p:txBody>
          <a:bodyPr/>
          <a:lstStyle>
            <a:lvl1pPr>
              <a:defRPr sz="1400"/>
            </a:lvl1pPr>
          </a:lstStyle>
          <a:p>
            <a:r>
              <a:rPr lang="en-US"/>
              <a:t>Click icon to add picture</a:t>
            </a:r>
          </a:p>
        </p:txBody>
      </p:sp>
      <p:sp>
        <p:nvSpPr>
          <p:cNvPr id="41" name="Picture Placeholder 8"/>
          <p:cNvSpPr>
            <a:spLocks noGrp="1"/>
          </p:cNvSpPr>
          <p:nvPr>
            <p:ph type="pic" sz="quarter" idx="22"/>
          </p:nvPr>
        </p:nvSpPr>
        <p:spPr>
          <a:xfrm>
            <a:off x="1547282" y="4445000"/>
            <a:ext cx="1371600" cy="1600200"/>
          </a:xfrm>
          <a:prstGeom prst="rect">
            <a:avLst/>
          </a:prstGeom>
        </p:spPr>
        <p:txBody>
          <a:bodyPr/>
          <a:lstStyle>
            <a:lvl1pPr>
              <a:defRPr sz="1400"/>
            </a:lvl1pPr>
          </a:lstStyle>
          <a:p>
            <a:r>
              <a:rPr lang="en-US"/>
              <a:t>Click icon to add picture</a:t>
            </a:r>
          </a:p>
        </p:txBody>
      </p:sp>
      <p:sp>
        <p:nvSpPr>
          <p:cNvPr id="42" name="Picture Placeholder 8"/>
          <p:cNvSpPr>
            <a:spLocks noGrp="1"/>
          </p:cNvSpPr>
          <p:nvPr>
            <p:ph type="pic" sz="quarter" idx="23"/>
          </p:nvPr>
        </p:nvSpPr>
        <p:spPr>
          <a:xfrm>
            <a:off x="3838926" y="4445000"/>
            <a:ext cx="1371600" cy="1600200"/>
          </a:xfrm>
          <a:prstGeom prst="rect">
            <a:avLst/>
          </a:prstGeom>
        </p:spPr>
        <p:txBody>
          <a:bodyPr/>
          <a:lstStyle>
            <a:lvl1pPr>
              <a:defRPr sz="1400"/>
            </a:lvl1pPr>
          </a:lstStyle>
          <a:p>
            <a:r>
              <a:rPr lang="en-US"/>
              <a:t>Click icon to add picture</a:t>
            </a:r>
            <a:endParaRPr lang="en-US" dirty="0"/>
          </a:p>
        </p:txBody>
      </p:sp>
      <p:sp>
        <p:nvSpPr>
          <p:cNvPr id="43" name="Picture Placeholder 8"/>
          <p:cNvSpPr>
            <a:spLocks noGrp="1"/>
          </p:cNvSpPr>
          <p:nvPr>
            <p:ph type="pic" sz="quarter" idx="24"/>
          </p:nvPr>
        </p:nvSpPr>
        <p:spPr>
          <a:xfrm>
            <a:off x="6130571" y="4445000"/>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2327627"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2327627"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8"/>
          <p:cNvSpPr>
            <a:spLocks noGrp="1"/>
          </p:cNvSpPr>
          <p:nvPr>
            <p:ph type="body" sz="quarter" idx="29"/>
          </p:nvPr>
        </p:nvSpPr>
        <p:spPr>
          <a:xfrm>
            <a:off x="1134532" y="604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9" name="Text Placeholder 18"/>
          <p:cNvSpPr>
            <a:spLocks noGrp="1"/>
          </p:cNvSpPr>
          <p:nvPr>
            <p:ph type="body" sz="quarter" idx="30"/>
          </p:nvPr>
        </p:nvSpPr>
        <p:spPr>
          <a:xfrm>
            <a:off x="1134532" y="634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4619271"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4619271"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910915"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910915"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18"/>
          <p:cNvSpPr>
            <a:spLocks noGrp="1"/>
          </p:cNvSpPr>
          <p:nvPr>
            <p:ph type="body" sz="quarter" idx="35"/>
          </p:nvPr>
        </p:nvSpPr>
        <p:spPr>
          <a:xfrm>
            <a:off x="3426176" y="604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Text Placeholder 18"/>
          <p:cNvSpPr>
            <a:spLocks noGrp="1"/>
          </p:cNvSpPr>
          <p:nvPr>
            <p:ph type="body" sz="quarter" idx="36"/>
          </p:nvPr>
        </p:nvSpPr>
        <p:spPr>
          <a:xfrm>
            <a:off x="3426176" y="634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8"/>
          <p:cNvSpPr>
            <a:spLocks noGrp="1"/>
          </p:cNvSpPr>
          <p:nvPr>
            <p:ph type="body" sz="quarter" idx="37"/>
          </p:nvPr>
        </p:nvSpPr>
        <p:spPr>
          <a:xfrm>
            <a:off x="5717820" y="604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18"/>
          <p:cNvSpPr>
            <a:spLocks noGrp="1"/>
          </p:cNvSpPr>
          <p:nvPr>
            <p:ph type="body" sz="quarter" idx="38"/>
          </p:nvPr>
        </p:nvSpPr>
        <p:spPr>
          <a:xfrm>
            <a:off x="5717820" y="634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4"/>
          <p:cNvSpPr>
            <a:spLocks noGrp="1"/>
          </p:cNvSpPr>
          <p:nvPr>
            <p:ph type="body" sz="quarter" idx="39"/>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382526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 Person Team">
    <p:spTree>
      <p:nvGrpSpPr>
        <p:cNvPr id="1" name=""/>
        <p:cNvGrpSpPr/>
        <p:nvPr/>
      </p:nvGrpSpPr>
      <p:grpSpPr>
        <a:xfrm>
          <a:off x="0" y="0"/>
          <a:ext cx="0" cy="0"/>
          <a:chOff x="0" y="0"/>
          <a:chExt cx="0" cy="0"/>
        </a:xfrm>
      </p:grpSpPr>
      <p:sp>
        <p:nvSpPr>
          <p:cNvPr id="37" name="Picture Placeholder 8"/>
          <p:cNvSpPr>
            <a:spLocks noGrp="1"/>
          </p:cNvSpPr>
          <p:nvPr>
            <p:ph type="pic" sz="quarter" idx="12"/>
          </p:nvPr>
        </p:nvSpPr>
        <p:spPr>
          <a:xfrm>
            <a:off x="962377" y="1765300"/>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3886200" y="1765300"/>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6805789" y="1765300"/>
            <a:ext cx="1371600" cy="1600200"/>
          </a:xfrm>
          <a:prstGeom prst="rect">
            <a:avLst/>
          </a:prstGeom>
        </p:spPr>
        <p:txBody>
          <a:bodyPr/>
          <a:lstStyle>
            <a:lvl1pPr>
              <a:defRPr sz="1400"/>
            </a:lvl1pPr>
          </a:lstStyle>
          <a:p>
            <a:r>
              <a:rPr lang="en-US"/>
              <a:t>Click icon to add picture</a:t>
            </a:r>
          </a:p>
        </p:txBody>
      </p:sp>
      <p:sp>
        <p:nvSpPr>
          <p:cNvPr id="41" name="Picture Placeholder 8"/>
          <p:cNvSpPr>
            <a:spLocks noGrp="1"/>
          </p:cNvSpPr>
          <p:nvPr>
            <p:ph type="pic" sz="quarter" idx="22"/>
          </p:nvPr>
        </p:nvSpPr>
        <p:spPr>
          <a:xfrm>
            <a:off x="962377" y="4327106"/>
            <a:ext cx="1371600" cy="1600200"/>
          </a:xfrm>
          <a:prstGeom prst="rect">
            <a:avLst/>
          </a:prstGeom>
        </p:spPr>
        <p:txBody>
          <a:bodyPr/>
          <a:lstStyle>
            <a:lvl1pPr>
              <a:defRPr sz="1400"/>
            </a:lvl1pPr>
          </a:lstStyle>
          <a:p>
            <a:r>
              <a:rPr lang="en-US"/>
              <a:t>Click icon to add picture</a:t>
            </a:r>
          </a:p>
        </p:txBody>
      </p:sp>
      <p:sp>
        <p:nvSpPr>
          <p:cNvPr id="42" name="Picture Placeholder 8"/>
          <p:cNvSpPr>
            <a:spLocks noGrp="1"/>
          </p:cNvSpPr>
          <p:nvPr>
            <p:ph type="pic" sz="quarter" idx="23"/>
          </p:nvPr>
        </p:nvSpPr>
        <p:spPr>
          <a:xfrm>
            <a:off x="3855155" y="4327106"/>
            <a:ext cx="1371600" cy="1600200"/>
          </a:xfrm>
          <a:prstGeom prst="rect">
            <a:avLst/>
          </a:prstGeom>
        </p:spPr>
        <p:txBody>
          <a:bodyPr/>
          <a:lstStyle>
            <a:lvl1pPr>
              <a:defRPr sz="1400"/>
            </a:lvl1pPr>
          </a:lstStyle>
          <a:p>
            <a:r>
              <a:rPr lang="en-US"/>
              <a:t>Click icon to add picture</a:t>
            </a:r>
            <a:endParaRPr lang="en-US" dirty="0"/>
          </a:p>
        </p:txBody>
      </p:sp>
      <p:sp>
        <p:nvSpPr>
          <p:cNvPr id="43" name="Picture Placeholder 8"/>
          <p:cNvSpPr>
            <a:spLocks noGrp="1"/>
          </p:cNvSpPr>
          <p:nvPr>
            <p:ph type="pic" sz="quarter" idx="24"/>
          </p:nvPr>
        </p:nvSpPr>
        <p:spPr>
          <a:xfrm>
            <a:off x="6805789" y="4327106"/>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549627" y="33655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549627" y="36615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8"/>
          <p:cNvSpPr>
            <a:spLocks noGrp="1"/>
          </p:cNvSpPr>
          <p:nvPr>
            <p:ph type="body" sz="quarter" idx="29"/>
          </p:nvPr>
        </p:nvSpPr>
        <p:spPr>
          <a:xfrm>
            <a:off x="549627" y="59273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9" name="Text Placeholder 18"/>
          <p:cNvSpPr>
            <a:spLocks noGrp="1"/>
          </p:cNvSpPr>
          <p:nvPr>
            <p:ph type="body" sz="quarter" idx="30"/>
          </p:nvPr>
        </p:nvSpPr>
        <p:spPr>
          <a:xfrm>
            <a:off x="549627" y="62233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3442405" y="33655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3442405" y="36615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393038" y="33655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393038" y="36615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18"/>
          <p:cNvSpPr>
            <a:spLocks noGrp="1"/>
          </p:cNvSpPr>
          <p:nvPr>
            <p:ph type="body" sz="quarter" idx="35"/>
          </p:nvPr>
        </p:nvSpPr>
        <p:spPr>
          <a:xfrm>
            <a:off x="3442405" y="59273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Text Placeholder 18"/>
          <p:cNvSpPr>
            <a:spLocks noGrp="1"/>
          </p:cNvSpPr>
          <p:nvPr>
            <p:ph type="body" sz="quarter" idx="36"/>
          </p:nvPr>
        </p:nvSpPr>
        <p:spPr>
          <a:xfrm>
            <a:off x="3442405" y="62233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8"/>
          <p:cNvSpPr>
            <a:spLocks noGrp="1"/>
          </p:cNvSpPr>
          <p:nvPr>
            <p:ph type="body" sz="quarter" idx="37"/>
          </p:nvPr>
        </p:nvSpPr>
        <p:spPr>
          <a:xfrm>
            <a:off x="6393038" y="59273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18"/>
          <p:cNvSpPr>
            <a:spLocks noGrp="1"/>
          </p:cNvSpPr>
          <p:nvPr>
            <p:ph type="body" sz="quarter" idx="38"/>
          </p:nvPr>
        </p:nvSpPr>
        <p:spPr>
          <a:xfrm>
            <a:off x="6393038" y="62233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2" name="Text Placeholder 4"/>
          <p:cNvSpPr>
            <a:spLocks noGrp="1"/>
          </p:cNvSpPr>
          <p:nvPr>
            <p:ph type="body" sz="quarter" idx="39"/>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1" name="Slide Number Placeholder 5">
            <a:extLst>
              <a:ext uri="{FF2B5EF4-FFF2-40B4-BE49-F238E27FC236}">
                <a16:creationId xmlns:a16="http://schemas.microsoft.com/office/drawing/2014/main" id="{B51F7988-D3A7-4938-A262-3E87B15580DB}"/>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969043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 Person Team">
    <p:spTree>
      <p:nvGrpSpPr>
        <p:cNvPr id="1" name=""/>
        <p:cNvGrpSpPr/>
        <p:nvPr/>
      </p:nvGrpSpPr>
      <p:grpSpPr>
        <a:xfrm>
          <a:off x="0" y="0"/>
          <a:ext cx="0" cy="0"/>
          <a:chOff x="0" y="0"/>
          <a:chExt cx="0" cy="0"/>
        </a:xfrm>
      </p:grpSpPr>
      <p:sp>
        <p:nvSpPr>
          <p:cNvPr id="34" name="Text Placeholder 18"/>
          <p:cNvSpPr>
            <a:spLocks noGrp="1"/>
          </p:cNvSpPr>
          <p:nvPr>
            <p:ph type="body" sz="quarter" idx="19"/>
          </p:nvPr>
        </p:nvSpPr>
        <p:spPr>
          <a:xfrm>
            <a:off x="35983"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8"/>
          <p:cNvSpPr>
            <a:spLocks noGrp="1"/>
          </p:cNvSpPr>
          <p:nvPr>
            <p:ph type="body" sz="quarter" idx="20"/>
          </p:nvPr>
        </p:nvSpPr>
        <p:spPr>
          <a:xfrm>
            <a:off x="35983"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Picture Placeholder 8"/>
          <p:cNvSpPr>
            <a:spLocks noGrp="1"/>
          </p:cNvSpPr>
          <p:nvPr>
            <p:ph type="pic" sz="quarter" idx="10"/>
          </p:nvPr>
        </p:nvSpPr>
        <p:spPr>
          <a:xfrm>
            <a:off x="448733" y="1905000"/>
            <a:ext cx="1371600" cy="1600200"/>
          </a:xfrm>
          <a:prstGeom prst="rect">
            <a:avLst/>
          </a:prstGeom>
        </p:spPr>
        <p:txBody>
          <a:bodyPr/>
          <a:lstStyle>
            <a:lvl1pPr>
              <a:defRPr sz="1400"/>
            </a:lvl1pPr>
          </a:lstStyle>
          <a:p>
            <a:r>
              <a:rPr lang="en-US"/>
              <a:t>Click icon to add picture</a:t>
            </a:r>
            <a:endParaRPr lang="en-US" dirty="0"/>
          </a:p>
        </p:txBody>
      </p:sp>
      <p:sp>
        <p:nvSpPr>
          <p:cNvPr id="37" name="Picture Placeholder 8"/>
          <p:cNvSpPr>
            <a:spLocks noGrp="1"/>
          </p:cNvSpPr>
          <p:nvPr>
            <p:ph type="pic" sz="quarter" idx="12"/>
          </p:nvPr>
        </p:nvSpPr>
        <p:spPr>
          <a:xfrm>
            <a:off x="2740377" y="1905000"/>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5032021" y="1905000"/>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7323666" y="1905000"/>
            <a:ext cx="1371600" cy="1600200"/>
          </a:xfrm>
          <a:prstGeom prst="rect">
            <a:avLst/>
          </a:prstGeom>
        </p:spPr>
        <p:txBody>
          <a:bodyPr/>
          <a:lstStyle>
            <a:lvl1pPr>
              <a:defRPr sz="1400"/>
            </a:lvl1pPr>
          </a:lstStyle>
          <a:p>
            <a:r>
              <a:rPr lang="en-US"/>
              <a:t>Click icon to add picture</a:t>
            </a:r>
          </a:p>
        </p:txBody>
      </p:sp>
      <p:sp>
        <p:nvSpPr>
          <p:cNvPr id="41" name="Picture Placeholder 8"/>
          <p:cNvSpPr>
            <a:spLocks noGrp="1"/>
          </p:cNvSpPr>
          <p:nvPr>
            <p:ph type="pic" sz="quarter" idx="22"/>
          </p:nvPr>
        </p:nvSpPr>
        <p:spPr>
          <a:xfrm>
            <a:off x="1547282" y="4445000"/>
            <a:ext cx="1371600" cy="1600200"/>
          </a:xfrm>
          <a:prstGeom prst="rect">
            <a:avLst/>
          </a:prstGeom>
        </p:spPr>
        <p:txBody>
          <a:bodyPr/>
          <a:lstStyle>
            <a:lvl1pPr>
              <a:defRPr sz="1400"/>
            </a:lvl1pPr>
          </a:lstStyle>
          <a:p>
            <a:r>
              <a:rPr lang="en-US"/>
              <a:t>Click icon to add picture</a:t>
            </a:r>
          </a:p>
        </p:txBody>
      </p:sp>
      <p:sp>
        <p:nvSpPr>
          <p:cNvPr id="42" name="Picture Placeholder 8"/>
          <p:cNvSpPr>
            <a:spLocks noGrp="1"/>
          </p:cNvSpPr>
          <p:nvPr>
            <p:ph type="pic" sz="quarter" idx="23"/>
          </p:nvPr>
        </p:nvSpPr>
        <p:spPr>
          <a:xfrm>
            <a:off x="3838926" y="4445000"/>
            <a:ext cx="1371600" cy="1600200"/>
          </a:xfrm>
          <a:prstGeom prst="rect">
            <a:avLst/>
          </a:prstGeom>
        </p:spPr>
        <p:txBody>
          <a:bodyPr/>
          <a:lstStyle>
            <a:lvl1pPr>
              <a:defRPr sz="1400"/>
            </a:lvl1pPr>
          </a:lstStyle>
          <a:p>
            <a:r>
              <a:rPr lang="en-US"/>
              <a:t>Click icon to add picture</a:t>
            </a:r>
            <a:endParaRPr lang="en-US" dirty="0"/>
          </a:p>
        </p:txBody>
      </p:sp>
      <p:sp>
        <p:nvSpPr>
          <p:cNvPr id="43" name="Picture Placeholder 8"/>
          <p:cNvSpPr>
            <a:spLocks noGrp="1"/>
          </p:cNvSpPr>
          <p:nvPr>
            <p:ph type="pic" sz="quarter" idx="24"/>
          </p:nvPr>
        </p:nvSpPr>
        <p:spPr>
          <a:xfrm>
            <a:off x="6130571" y="4445000"/>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2327627"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2327627"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8"/>
          <p:cNvSpPr>
            <a:spLocks noGrp="1"/>
          </p:cNvSpPr>
          <p:nvPr>
            <p:ph type="body" sz="quarter" idx="29"/>
          </p:nvPr>
        </p:nvSpPr>
        <p:spPr>
          <a:xfrm>
            <a:off x="1134532" y="604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9" name="Text Placeholder 18"/>
          <p:cNvSpPr>
            <a:spLocks noGrp="1"/>
          </p:cNvSpPr>
          <p:nvPr>
            <p:ph type="body" sz="quarter" idx="30"/>
          </p:nvPr>
        </p:nvSpPr>
        <p:spPr>
          <a:xfrm>
            <a:off x="1134532" y="634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4619271"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4619271"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910915"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910915"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18"/>
          <p:cNvSpPr>
            <a:spLocks noGrp="1"/>
          </p:cNvSpPr>
          <p:nvPr>
            <p:ph type="body" sz="quarter" idx="35"/>
          </p:nvPr>
        </p:nvSpPr>
        <p:spPr>
          <a:xfrm>
            <a:off x="3426176" y="604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Text Placeholder 18"/>
          <p:cNvSpPr>
            <a:spLocks noGrp="1"/>
          </p:cNvSpPr>
          <p:nvPr>
            <p:ph type="body" sz="quarter" idx="36"/>
          </p:nvPr>
        </p:nvSpPr>
        <p:spPr>
          <a:xfrm>
            <a:off x="3426176" y="634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8"/>
          <p:cNvSpPr>
            <a:spLocks noGrp="1"/>
          </p:cNvSpPr>
          <p:nvPr>
            <p:ph type="body" sz="quarter" idx="37"/>
          </p:nvPr>
        </p:nvSpPr>
        <p:spPr>
          <a:xfrm>
            <a:off x="5717820" y="604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18"/>
          <p:cNvSpPr>
            <a:spLocks noGrp="1"/>
          </p:cNvSpPr>
          <p:nvPr>
            <p:ph type="body" sz="quarter" idx="38"/>
          </p:nvPr>
        </p:nvSpPr>
        <p:spPr>
          <a:xfrm>
            <a:off x="5717820" y="634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4"/>
          <p:cNvSpPr>
            <a:spLocks noGrp="1"/>
          </p:cNvSpPr>
          <p:nvPr>
            <p:ph type="body" sz="quarter" idx="39"/>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07588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 Person Team Bottom Heavy">
    <p:spTree>
      <p:nvGrpSpPr>
        <p:cNvPr id="1" name=""/>
        <p:cNvGrpSpPr/>
        <p:nvPr/>
      </p:nvGrpSpPr>
      <p:grpSpPr>
        <a:xfrm>
          <a:off x="0" y="0"/>
          <a:ext cx="0" cy="0"/>
          <a:chOff x="0" y="0"/>
          <a:chExt cx="0" cy="0"/>
        </a:xfrm>
      </p:grpSpPr>
      <p:sp>
        <p:nvSpPr>
          <p:cNvPr id="34" name="Text Placeholder 18"/>
          <p:cNvSpPr>
            <a:spLocks noGrp="1"/>
          </p:cNvSpPr>
          <p:nvPr>
            <p:ph type="body" sz="quarter" idx="19"/>
          </p:nvPr>
        </p:nvSpPr>
        <p:spPr>
          <a:xfrm>
            <a:off x="35983" y="6104474"/>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8"/>
          <p:cNvSpPr>
            <a:spLocks noGrp="1"/>
          </p:cNvSpPr>
          <p:nvPr>
            <p:ph type="body" sz="quarter" idx="20"/>
          </p:nvPr>
        </p:nvSpPr>
        <p:spPr>
          <a:xfrm>
            <a:off x="35983" y="6400497"/>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Picture Placeholder 8"/>
          <p:cNvSpPr>
            <a:spLocks noGrp="1"/>
          </p:cNvSpPr>
          <p:nvPr>
            <p:ph type="pic" sz="quarter" idx="10"/>
          </p:nvPr>
        </p:nvSpPr>
        <p:spPr>
          <a:xfrm>
            <a:off x="448733" y="4504274"/>
            <a:ext cx="1371600" cy="1600200"/>
          </a:xfrm>
          <a:prstGeom prst="rect">
            <a:avLst/>
          </a:prstGeom>
        </p:spPr>
        <p:txBody>
          <a:bodyPr/>
          <a:lstStyle>
            <a:lvl1pPr>
              <a:defRPr sz="1400"/>
            </a:lvl1pPr>
          </a:lstStyle>
          <a:p>
            <a:r>
              <a:rPr lang="en-US"/>
              <a:t>Click icon to add picture</a:t>
            </a:r>
            <a:endParaRPr lang="en-US" dirty="0"/>
          </a:p>
        </p:txBody>
      </p:sp>
      <p:sp>
        <p:nvSpPr>
          <p:cNvPr id="37" name="Picture Placeholder 8"/>
          <p:cNvSpPr>
            <a:spLocks noGrp="1"/>
          </p:cNvSpPr>
          <p:nvPr>
            <p:ph type="pic" sz="quarter" idx="12"/>
          </p:nvPr>
        </p:nvSpPr>
        <p:spPr>
          <a:xfrm>
            <a:off x="2740377" y="4504274"/>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5032021" y="4504274"/>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7323666" y="4504274"/>
            <a:ext cx="1371600" cy="1600200"/>
          </a:xfrm>
          <a:prstGeom prst="rect">
            <a:avLst/>
          </a:prstGeom>
        </p:spPr>
        <p:txBody>
          <a:bodyPr/>
          <a:lstStyle>
            <a:lvl1pPr>
              <a:defRPr sz="1400"/>
            </a:lvl1pPr>
          </a:lstStyle>
          <a:p>
            <a:r>
              <a:rPr lang="en-US"/>
              <a:t>Click icon to add picture</a:t>
            </a:r>
          </a:p>
        </p:txBody>
      </p:sp>
      <p:sp>
        <p:nvSpPr>
          <p:cNvPr id="41" name="Picture Placeholder 8"/>
          <p:cNvSpPr>
            <a:spLocks noGrp="1"/>
          </p:cNvSpPr>
          <p:nvPr>
            <p:ph type="pic" sz="quarter" idx="22"/>
          </p:nvPr>
        </p:nvSpPr>
        <p:spPr>
          <a:xfrm>
            <a:off x="1547282" y="1905000"/>
            <a:ext cx="1371600" cy="1600200"/>
          </a:xfrm>
          <a:prstGeom prst="rect">
            <a:avLst/>
          </a:prstGeom>
        </p:spPr>
        <p:txBody>
          <a:bodyPr/>
          <a:lstStyle>
            <a:lvl1pPr>
              <a:defRPr sz="1400"/>
            </a:lvl1pPr>
          </a:lstStyle>
          <a:p>
            <a:r>
              <a:rPr lang="en-US"/>
              <a:t>Click icon to add picture</a:t>
            </a:r>
            <a:endParaRPr lang="en-US" dirty="0"/>
          </a:p>
        </p:txBody>
      </p:sp>
      <p:sp>
        <p:nvSpPr>
          <p:cNvPr id="42" name="Picture Placeholder 8"/>
          <p:cNvSpPr>
            <a:spLocks noGrp="1"/>
          </p:cNvSpPr>
          <p:nvPr>
            <p:ph type="pic" sz="quarter" idx="23"/>
          </p:nvPr>
        </p:nvSpPr>
        <p:spPr>
          <a:xfrm>
            <a:off x="3838926" y="1905000"/>
            <a:ext cx="1371600" cy="1600200"/>
          </a:xfrm>
          <a:prstGeom prst="rect">
            <a:avLst/>
          </a:prstGeom>
        </p:spPr>
        <p:txBody>
          <a:bodyPr/>
          <a:lstStyle>
            <a:lvl1pPr>
              <a:defRPr sz="1400"/>
            </a:lvl1pPr>
          </a:lstStyle>
          <a:p>
            <a:r>
              <a:rPr lang="en-US"/>
              <a:t>Click icon to add picture</a:t>
            </a:r>
            <a:endParaRPr lang="en-US" dirty="0"/>
          </a:p>
        </p:txBody>
      </p:sp>
      <p:sp>
        <p:nvSpPr>
          <p:cNvPr id="43" name="Picture Placeholder 8"/>
          <p:cNvSpPr>
            <a:spLocks noGrp="1"/>
          </p:cNvSpPr>
          <p:nvPr>
            <p:ph type="pic" sz="quarter" idx="24"/>
          </p:nvPr>
        </p:nvSpPr>
        <p:spPr>
          <a:xfrm>
            <a:off x="6130571" y="1905000"/>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2327627" y="6104474"/>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2327627" y="6400497"/>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8"/>
          <p:cNvSpPr>
            <a:spLocks noGrp="1"/>
          </p:cNvSpPr>
          <p:nvPr>
            <p:ph type="body" sz="quarter" idx="29"/>
          </p:nvPr>
        </p:nvSpPr>
        <p:spPr>
          <a:xfrm>
            <a:off x="1134532"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9" name="Text Placeholder 18"/>
          <p:cNvSpPr>
            <a:spLocks noGrp="1"/>
          </p:cNvSpPr>
          <p:nvPr>
            <p:ph type="body" sz="quarter" idx="30"/>
          </p:nvPr>
        </p:nvSpPr>
        <p:spPr>
          <a:xfrm>
            <a:off x="1134532"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4619271" y="6104474"/>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4619271" y="6400497"/>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910915" y="6104474"/>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910915" y="6400497"/>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18"/>
          <p:cNvSpPr>
            <a:spLocks noGrp="1"/>
          </p:cNvSpPr>
          <p:nvPr>
            <p:ph type="body" sz="quarter" idx="35"/>
          </p:nvPr>
        </p:nvSpPr>
        <p:spPr>
          <a:xfrm>
            <a:off x="3426176"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Text Placeholder 18"/>
          <p:cNvSpPr>
            <a:spLocks noGrp="1"/>
          </p:cNvSpPr>
          <p:nvPr>
            <p:ph type="body" sz="quarter" idx="36"/>
          </p:nvPr>
        </p:nvSpPr>
        <p:spPr>
          <a:xfrm>
            <a:off x="3426176"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8"/>
          <p:cNvSpPr>
            <a:spLocks noGrp="1"/>
          </p:cNvSpPr>
          <p:nvPr>
            <p:ph type="body" sz="quarter" idx="37"/>
          </p:nvPr>
        </p:nvSpPr>
        <p:spPr>
          <a:xfrm>
            <a:off x="5717820"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18"/>
          <p:cNvSpPr>
            <a:spLocks noGrp="1"/>
          </p:cNvSpPr>
          <p:nvPr>
            <p:ph type="body" sz="quarter" idx="38"/>
          </p:nvPr>
        </p:nvSpPr>
        <p:spPr>
          <a:xfrm>
            <a:off x="5717820"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4"/>
          <p:cNvSpPr>
            <a:spLocks noGrp="1"/>
          </p:cNvSpPr>
          <p:nvPr>
            <p:ph type="body" sz="quarter" idx="39"/>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Slide Number Placeholder 5">
            <a:extLst>
              <a:ext uri="{FF2B5EF4-FFF2-40B4-BE49-F238E27FC236}">
                <a16:creationId xmlns:a16="http://schemas.microsoft.com/office/drawing/2014/main" id="{6DDF31F3-A253-4CAA-813F-6CD07EDAB780}"/>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529152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 Person Team">
    <p:spTree>
      <p:nvGrpSpPr>
        <p:cNvPr id="1" name=""/>
        <p:cNvGrpSpPr/>
        <p:nvPr/>
      </p:nvGrpSpPr>
      <p:grpSpPr>
        <a:xfrm>
          <a:off x="0" y="0"/>
          <a:ext cx="0" cy="0"/>
          <a:chOff x="0" y="0"/>
          <a:chExt cx="0" cy="0"/>
        </a:xfrm>
      </p:grpSpPr>
      <p:sp>
        <p:nvSpPr>
          <p:cNvPr id="34" name="Text Placeholder 18"/>
          <p:cNvSpPr>
            <a:spLocks noGrp="1"/>
          </p:cNvSpPr>
          <p:nvPr>
            <p:ph type="body" sz="quarter" idx="19"/>
          </p:nvPr>
        </p:nvSpPr>
        <p:spPr>
          <a:xfrm>
            <a:off x="35983"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8"/>
          <p:cNvSpPr>
            <a:spLocks noGrp="1"/>
          </p:cNvSpPr>
          <p:nvPr>
            <p:ph type="body" sz="quarter" idx="20"/>
          </p:nvPr>
        </p:nvSpPr>
        <p:spPr>
          <a:xfrm>
            <a:off x="35983"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Picture Placeholder 8"/>
          <p:cNvSpPr>
            <a:spLocks noGrp="1"/>
          </p:cNvSpPr>
          <p:nvPr>
            <p:ph type="pic" sz="quarter" idx="10"/>
          </p:nvPr>
        </p:nvSpPr>
        <p:spPr>
          <a:xfrm>
            <a:off x="448733" y="1905000"/>
            <a:ext cx="1371600" cy="1600200"/>
          </a:xfrm>
          <a:prstGeom prst="rect">
            <a:avLst/>
          </a:prstGeom>
        </p:spPr>
        <p:txBody>
          <a:bodyPr/>
          <a:lstStyle>
            <a:lvl1pPr>
              <a:defRPr sz="1400"/>
            </a:lvl1pPr>
          </a:lstStyle>
          <a:p>
            <a:r>
              <a:rPr lang="en-US"/>
              <a:t>Click icon to add picture</a:t>
            </a:r>
            <a:endParaRPr lang="en-US" dirty="0"/>
          </a:p>
        </p:txBody>
      </p:sp>
      <p:sp>
        <p:nvSpPr>
          <p:cNvPr id="37" name="Picture Placeholder 8"/>
          <p:cNvSpPr>
            <a:spLocks noGrp="1"/>
          </p:cNvSpPr>
          <p:nvPr>
            <p:ph type="pic" sz="quarter" idx="12"/>
          </p:nvPr>
        </p:nvSpPr>
        <p:spPr>
          <a:xfrm>
            <a:off x="2740377" y="1905000"/>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5032021" y="1905000"/>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7323666" y="1905000"/>
            <a:ext cx="1371600" cy="1600200"/>
          </a:xfrm>
          <a:prstGeom prst="rect">
            <a:avLst/>
          </a:prstGeom>
        </p:spPr>
        <p:txBody>
          <a:bodyPr/>
          <a:lstStyle>
            <a:lvl1pPr>
              <a:defRPr sz="1400"/>
            </a:lvl1pPr>
          </a:lstStyle>
          <a:p>
            <a:r>
              <a:rPr lang="en-US"/>
              <a:t>Click icon to add picture</a:t>
            </a:r>
          </a:p>
        </p:txBody>
      </p:sp>
      <p:sp>
        <p:nvSpPr>
          <p:cNvPr id="40" name="Picture Placeholder 8"/>
          <p:cNvSpPr>
            <a:spLocks noGrp="1"/>
          </p:cNvSpPr>
          <p:nvPr>
            <p:ph type="pic" sz="quarter" idx="21"/>
          </p:nvPr>
        </p:nvSpPr>
        <p:spPr>
          <a:xfrm>
            <a:off x="448733" y="4466806"/>
            <a:ext cx="1371600" cy="1600200"/>
          </a:xfrm>
          <a:prstGeom prst="rect">
            <a:avLst/>
          </a:prstGeom>
        </p:spPr>
        <p:txBody>
          <a:bodyPr/>
          <a:lstStyle>
            <a:lvl1pPr>
              <a:defRPr sz="1400"/>
            </a:lvl1pPr>
          </a:lstStyle>
          <a:p>
            <a:r>
              <a:rPr lang="en-US"/>
              <a:t>Click icon to add picture</a:t>
            </a:r>
            <a:endParaRPr lang="en-US" dirty="0"/>
          </a:p>
        </p:txBody>
      </p:sp>
      <p:sp>
        <p:nvSpPr>
          <p:cNvPr id="41" name="Picture Placeholder 8"/>
          <p:cNvSpPr>
            <a:spLocks noGrp="1"/>
          </p:cNvSpPr>
          <p:nvPr>
            <p:ph type="pic" sz="quarter" idx="22"/>
          </p:nvPr>
        </p:nvSpPr>
        <p:spPr>
          <a:xfrm>
            <a:off x="2740377" y="4466806"/>
            <a:ext cx="1371600" cy="1600200"/>
          </a:xfrm>
          <a:prstGeom prst="rect">
            <a:avLst/>
          </a:prstGeom>
        </p:spPr>
        <p:txBody>
          <a:bodyPr/>
          <a:lstStyle>
            <a:lvl1pPr>
              <a:defRPr sz="1400"/>
            </a:lvl1pPr>
          </a:lstStyle>
          <a:p>
            <a:r>
              <a:rPr lang="en-US"/>
              <a:t>Click icon to add picture</a:t>
            </a:r>
          </a:p>
        </p:txBody>
      </p:sp>
      <p:sp>
        <p:nvSpPr>
          <p:cNvPr id="42" name="Picture Placeholder 8"/>
          <p:cNvSpPr>
            <a:spLocks noGrp="1"/>
          </p:cNvSpPr>
          <p:nvPr>
            <p:ph type="pic" sz="quarter" idx="23"/>
          </p:nvPr>
        </p:nvSpPr>
        <p:spPr>
          <a:xfrm>
            <a:off x="5032021" y="4466806"/>
            <a:ext cx="1371600" cy="1600200"/>
          </a:xfrm>
          <a:prstGeom prst="rect">
            <a:avLst/>
          </a:prstGeom>
        </p:spPr>
        <p:txBody>
          <a:bodyPr/>
          <a:lstStyle>
            <a:lvl1pPr>
              <a:defRPr sz="1400"/>
            </a:lvl1pPr>
          </a:lstStyle>
          <a:p>
            <a:r>
              <a:rPr lang="en-US"/>
              <a:t>Click icon to add picture</a:t>
            </a:r>
            <a:endParaRPr lang="en-US" dirty="0"/>
          </a:p>
        </p:txBody>
      </p:sp>
      <p:sp>
        <p:nvSpPr>
          <p:cNvPr id="43" name="Picture Placeholder 8"/>
          <p:cNvSpPr>
            <a:spLocks noGrp="1"/>
          </p:cNvSpPr>
          <p:nvPr>
            <p:ph type="pic" sz="quarter" idx="24"/>
          </p:nvPr>
        </p:nvSpPr>
        <p:spPr>
          <a:xfrm>
            <a:off x="7323666" y="4466806"/>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2327627"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2327627"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6" name="Text Placeholder 18"/>
          <p:cNvSpPr>
            <a:spLocks noGrp="1"/>
          </p:cNvSpPr>
          <p:nvPr>
            <p:ph type="body" sz="quarter" idx="27"/>
          </p:nvPr>
        </p:nvSpPr>
        <p:spPr>
          <a:xfrm>
            <a:off x="35983" y="60670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7" name="Text Placeholder 18"/>
          <p:cNvSpPr>
            <a:spLocks noGrp="1"/>
          </p:cNvSpPr>
          <p:nvPr>
            <p:ph type="body" sz="quarter" idx="28"/>
          </p:nvPr>
        </p:nvSpPr>
        <p:spPr>
          <a:xfrm>
            <a:off x="35983" y="63630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8"/>
          <p:cNvSpPr>
            <a:spLocks noGrp="1"/>
          </p:cNvSpPr>
          <p:nvPr>
            <p:ph type="body" sz="quarter" idx="29"/>
          </p:nvPr>
        </p:nvSpPr>
        <p:spPr>
          <a:xfrm>
            <a:off x="2327627" y="60670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9" name="Text Placeholder 18"/>
          <p:cNvSpPr>
            <a:spLocks noGrp="1"/>
          </p:cNvSpPr>
          <p:nvPr>
            <p:ph type="body" sz="quarter" idx="30"/>
          </p:nvPr>
        </p:nvSpPr>
        <p:spPr>
          <a:xfrm>
            <a:off x="2327627" y="63630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4619271"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4619271"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910915"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910915"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18"/>
          <p:cNvSpPr>
            <a:spLocks noGrp="1"/>
          </p:cNvSpPr>
          <p:nvPr>
            <p:ph type="body" sz="quarter" idx="35"/>
          </p:nvPr>
        </p:nvSpPr>
        <p:spPr>
          <a:xfrm>
            <a:off x="4619271" y="60670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Text Placeholder 18"/>
          <p:cNvSpPr>
            <a:spLocks noGrp="1"/>
          </p:cNvSpPr>
          <p:nvPr>
            <p:ph type="body" sz="quarter" idx="36"/>
          </p:nvPr>
        </p:nvSpPr>
        <p:spPr>
          <a:xfrm>
            <a:off x="4619271" y="63630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8"/>
          <p:cNvSpPr>
            <a:spLocks noGrp="1"/>
          </p:cNvSpPr>
          <p:nvPr>
            <p:ph type="body" sz="quarter" idx="37"/>
          </p:nvPr>
        </p:nvSpPr>
        <p:spPr>
          <a:xfrm>
            <a:off x="6910915" y="60670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18"/>
          <p:cNvSpPr>
            <a:spLocks noGrp="1"/>
          </p:cNvSpPr>
          <p:nvPr>
            <p:ph type="body" sz="quarter" idx="38"/>
          </p:nvPr>
        </p:nvSpPr>
        <p:spPr>
          <a:xfrm>
            <a:off x="6910915" y="63630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4"/>
          <p:cNvSpPr>
            <a:spLocks noGrp="1"/>
          </p:cNvSpPr>
          <p:nvPr>
            <p:ph type="body" sz="quarter" idx="39"/>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18681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98600"/>
            <a:ext cx="7886700" cy="5012267"/>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69BB505C-10BC-40C7-8F93-EEBEB7A18572}"/>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0423835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Photo and Text Righ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305683" y="1765301"/>
            <a:ext cx="4046184" cy="3111500"/>
          </a:xfrm>
          <a:prstGeom prst="rect">
            <a:avLst/>
          </a:prstGeom>
        </p:spPr>
        <p:txBody>
          <a:bodyPr/>
          <a:lstStyle>
            <a:lvl1pPr>
              <a:defRPr sz="1400"/>
            </a:lvl1pPr>
          </a:lstStyle>
          <a:p>
            <a:r>
              <a:rPr lang="en-US"/>
              <a:t>Click icon to add picture</a:t>
            </a:r>
            <a:endParaRPr lang="en-US" dirty="0"/>
          </a:p>
        </p:txBody>
      </p:sp>
      <p:sp>
        <p:nvSpPr>
          <p:cNvPr id="4" name="Text Placeholder 3"/>
          <p:cNvSpPr>
            <a:spLocks noGrp="1"/>
          </p:cNvSpPr>
          <p:nvPr>
            <p:ph type="body" sz="quarter" idx="11"/>
          </p:nvPr>
        </p:nvSpPr>
        <p:spPr>
          <a:xfrm>
            <a:off x="4572000" y="1765300"/>
            <a:ext cx="4333875" cy="4818062"/>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8"/>
          <p:cNvSpPr>
            <a:spLocks noGrp="1"/>
          </p:cNvSpPr>
          <p:nvPr>
            <p:ph type="body" sz="quarter" idx="20"/>
          </p:nvPr>
        </p:nvSpPr>
        <p:spPr>
          <a:xfrm>
            <a:off x="305683" y="4912365"/>
            <a:ext cx="4046184" cy="320040"/>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30483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 Photo and Text Lef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4800600" y="1765300"/>
            <a:ext cx="4046184" cy="3111500"/>
          </a:xfrm>
          <a:prstGeom prst="rect">
            <a:avLst/>
          </a:prstGeom>
        </p:spPr>
        <p:txBody>
          <a:bodyPr/>
          <a:lstStyle>
            <a:lvl1pPr>
              <a:defRPr sz="1400"/>
            </a:lvl1pPr>
          </a:lstStyle>
          <a:p>
            <a:r>
              <a:rPr lang="en-US"/>
              <a:t>Click icon to add picture</a:t>
            </a:r>
            <a:endParaRPr lang="en-US" dirty="0"/>
          </a:p>
        </p:txBody>
      </p:sp>
      <p:sp>
        <p:nvSpPr>
          <p:cNvPr id="4" name="Text Placeholder 3"/>
          <p:cNvSpPr>
            <a:spLocks noGrp="1"/>
          </p:cNvSpPr>
          <p:nvPr>
            <p:ph type="body" sz="quarter" idx="11"/>
          </p:nvPr>
        </p:nvSpPr>
        <p:spPr>
          <a:xfrm>
            <a:off x="228604" y="1765300"/>
            <a:ext cx="4333875" cy="4818062"/>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18"/>
          <p:cNvSpPr>
            <a:spLocks noGrp="1"/>
          </p:cNvSpPr>
          <p:nvPr>
            <p:ph type="body" sz="quarter" idx="20"/>
          </p:nvPr>
        </p:nvSpPr>
        <p:spPr>
          <a:xfrm>
            <a:off x="4800600" y="4876800"/>
            <a:ext cx="4046184" cy="320040"/>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Slide Number Placeholder 5">
            <a:extLst>
              <a:ext uri="{FF2B5EF4-FFF2-40B4-BE49-F238E27FC236}">
                <a16:creationId xmlns:a16="http://schemas.microsoft.com/office/drawing/2014/main" id="{35E72FCE-6641-4566-B3B4-66E5DE692201}"/>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8341119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Photo and Text Righ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534283" y="1401494"/>
            <a:ext cx="3429000" cy="2400301"/>
          </a:xfrm>
          <a:prstGeom prst="rect">
            <a:avLst/>
          </a:prstGeom>
        </p:spPr>
        <p:txBody>
          <a:bodyPr/>
          <a:lstStyle>
            <a:lvl1pPr>
              <a:defRPr sz="1400"/>
            </a:lvl1pPr>
          </a:lstStyle>
          <a:p>
            <a:r>
              <a:rPr lang="en-US"/>
              <a:t>Click icon to add picture</a:t>
            </a:r>
            <a:endParaRPr lang="en-US" dirty="0"/>
          </a:p>
        </p:txBody>
      </p:sp>
      <p:sp>
        <p:nvSpPr>
          <p:cNvPr id="4" name="Text Placeholder 3"/>
          <p:cNvSpPr>
            <a:spLocks noGrp="1"/>
          </p:cNvSpPr>
          <p:nvPr>
            <p:ph type="body" sz="quarter" idx="11"/>
          </p:nvPr>
        </p:nvSpPr>
        <p:spPr>
          <a:xfrm>
            <a:off x="4572000" y="1401494"/>
            <a:ext cx="4333875" cy="5393006"/>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8"/>
          <p:cNvSpPr>
            <a:spLocks noGrp="1"/>
          </p:cNvSpPr>
          <p:nvPr>
            <p:ph type="pic" sz="quarter" idx="12"/>
          </p:nvPr>
        </p:nvSpPr>
        <p:spPr>
          <a:xfrm>
            <a:off x="534283" y="4178297"/>
            <a:ext cx="3429000" cy="2400301"/>
          </a:xfrm>
          <a:prstGeom prst="rect">
            <a:avLst/>
          </a:prstGeom>
        </p:spPr>
        <p:txBody>
          <a:bodyPr/>
          <a:lstStyle>
            <a:lvl1pPr>
              <a:defRPr sz="1400"/>
            </a:lvl1pPr>
          </a:lstStyle>
          <a:p>
            <a:r>
              <a:rPr lang="en-US"/>
              <a:t>Click icon to add picture</a:t>
            </a:r>
            <a:endParaRPr lang="en-US" dirty="0"/>
          </a:p>
        </p:txBody>
      </p:sp>
      <p:sp>
        <p:nvSpPr>
          <p:cNvPr id="7" name="Text Placeholder 18"/>
          <p:cNvSpPr>
            <a:spLocks noGrp="1"/>
          </p:cNvSpPr>
          <p:nvPr>
            <p:ph type="body" sz="quarter" idx="20"/>
          </p:nvPr>
        </p:nvSpPr>
        <p:spPr>
          <a:xfrm>
            <a:off x="534283" y="3818729"/>
            <a:ext cx="3437467"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8"/>
          <p:cNvSpPr>
            <a:spLocks noGrp="1"/>
          </p:cNvSpPr>
          <p:nvPr>
            <p:ph type="body" sz="quarter" idx="21"/>
          </p:nvPr>
        </p:nvSpPr>
        <p:spPr>
          <a:xfrm>
            <a:off x="534283" y="6591299"/>
            <a:ext cx="3437467"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947337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 Photo and Text Lef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28650" y="1376358"/>
            <a:ext cx="4333875" cy="5341941"/>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8"/>
          <p:cNvSpPr>
            <a:spLocks noGrp="1"/>
          </p:cNvSpPr>
          <p:nvPr>
            <p:ph type="pic" sz="quarter" idx="13"/>
          </p:nvPr>
        </p:nvSpPr>
        <p:spPr>
          <a:xfrm>
            <a:off x="5360283" y="1376359"/>
            <a:ext cx="3429000" cy="2400301"/>
          </a:xfrm>
          <a:prstGeom prst="rect">
            <a:avLst/>
          </a:prstGeom>
        </p:spPr>
        <p:txBody>
          <a:bodyPr/>
          <a:lstStyle>
            <a:lvl1pPr>
              <a:defRPr sz="1400"/>
            </a:lvl1pPr>
          </a:lstStyle>
          <a:p>
            <a:r>
              <a:rPr lang="en-US"/>
              <a:t>Click icon to add picture</a:t>
            </a:r>
            <a:endParaRPr lang="en-US" dirty="0"/>
          </a:p>
        </p:txBody>
      </p:sp>
      <p:sp>
        <p:nvSpPr>
          <p:cNvPr id="12" name="Picture Placeholder 8"/>
          <p:cNvSpPr>
            <a:spLocks noGrp="1"/>
          </p:cNvSpPr>
          <p:nvPr>
            <p:ph type="pic" sz="quarter" idx="14"/>
          </p:nvPr>
        </p:nvSpPr>
        <p:spPr>
          <a:xfrm>
            <a:off x="5360283" y="4153162"/>
            <a:ext cx="3429000" cy="2400301"/>
          </a:xfrm>
          <a:prstGeom prst="rect">
            <a:avLst/>
          </a:prstGeom>
        </p:spPr>
        <p:txBody>
          <a:bodyPr/>
          <a:lstStyle>
            <a:lvl1pPr>
              <a:defRPr sz="1400"/>
            </a:lvl1pPr>
          </a:lstStyle>
          <a:p>
            <a:r>
              <a:rPr lang="en-US"/>
              <a:t>Click icon to add picture</a:t>
            </a:r>
            <a:endParaRPr lang="en-US" dirty="0"/>
          </a:p>
        </p:txBody>
      </p:sp>
      <p:sp>
        <p:nvSpPr>
          <p:cNvPr id="13" name="Text Placeholder 18"/>
          <p:cNvSpPr>
            <a:spLocks noGrp="1"/>
          </p:cNvSpPr>
          <p:nvPr>
            <p:ph type="body" sz="quarter" idx="20"/>
          </p:nvPr>
        </p:nvSpPr>
        <p:spPr>
          <a:xfrm>
            <a:off x="5360283" y="3793594"/>
            <a:ext cx="3437467"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4" name="Text Placeholder 18"/>
          <p:cNvSpPr>
            <a:spLocks noGrp="1"/>
          </p:cNvSpPr>
          <p:nvPr>
            <p:ph type="body" sz="quarter" idx="21"/>
          </p:nvPr>
        </p:nvSpPr>
        <p:spPr>
          <a:xfrm>
            <a:off x="5360283" y="6574631"/>
            <a:ext cx="3437467"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Slide Number Placeholder 5">
            <a:extLst>
              <a:ext uri="{FF2B5EF4-FFF2-40B4-BE49-F238E27FC236}">
                <a16:creationId xmlns:a16="http://schemas.microsoft.com/office/drawing/2014/main" id="{EF295E13-B323-4B41-9AB0-C44140531D9D}"/>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3381999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762882" y="1485900"/>
            <a:ext cx="7618237" cy="5253567"/>
          </a:xfrm>
          <a:prstGeom prst="rect">
            <a:avLst/>
          </a:prstGeom>
        </p:spPr>
        <p:txBody>
          <a:bodyPr/>
          <a:lstStyle/>
          <a:p>
            <a:r>
              <a:rPr lang="en-US"/>
              <a:t>Click icon to add picture</a:t>
            </a:r>
            <a:endParaRPr lang="en-US" dirty="0"/>
          </a:p>
        </p:txBody>
      </p:sp>
      <p:sp>
        <p:nvSpPr>
          <p:cNvPr id="6"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2E60977C-91D3-4606-BB2C-566A04DE01B0}"/>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472715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erson Team Bottom Heavy">
    <p:spTree>
      <p:nvGrpSpPr>
        <p:cNvPr id="1" name=""/>
        <p:cNvGrpSpPr/>
        <p:nvPr/>
      </p:nvGrpSpPr>
      <p:grpSpPr>
        <a:xfrm>
          <a:off x="0" y="0"/>
          <a:ext cx="0" cy="0"/>
          <a:chOff x="0" y="0"/>
          <a:chExt cx="0" cy="0"/>
        </a:xfrm>
      </p:grpSpPr>
      <p:sp>
        <p:nvSpPr>
          <p:cNvPr id="34" name="Text Placeholder 18"/>
          <p:cNvSpPr>
            <a:spLocks noGrp="1"/>
          </p:cNvSpPr>
          <p:nvPr>
            <p:ph type="body" sz="quarter" idx="19"/>
          </p:nvPr>
        </p:nvSpPr>
        <p:spPr>
          <a:xfrm>
            <a:off x="35983" y="6104474"/>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8"/>
          <p:cNvSpPr>
            <a:spLocks noGrp="1"/>
          </p:cNvSpPr>
          <p:nvPr>
            <p:ph type="body" sz="quarter" idx="20"/>
          </p:nvPr>
        </p:nvSpPr>
        <p:spPr>
          <a:xfrm>
            <a:off x="35983" y="6400497"/>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Picture Placeholder 8"/>
          <p:cNvSpPr>
            <a:spLocks noGrp="1"/>
          </p:cNvSpPr>
          <p:nvPr>
            <p:ph type="pic" sz="quarter" idx="10"/>
          </p:nvPr>
        </p:nvSpPr>
        <p:spPr>
          <a:xfrm>
            <a:off x="448733" y="4504274"/>
            <a:ext cx="1371600" cy="1600200"/>
          </a:xfrm>
          <a:prstGeom prst="rect">
            <a:avLst/>
          </a:prstGeom>
        </p:spPr>
        <p:txBody>
          <a:bodyPr/>
          <a:lstStyle>
            <a:lvl1pPr>
              <a:defRPr sz="1400"/>
            </a:lvl1pPr>
          </a:lstStyle>
          <a:p>
            <a:r>
              <a:rPr lang="en-US"/>
              <a:t>Click icon to add picture</a:t>
            </a:r>
            <a:endParaRPr lang="en-US" dirty="0"/>
          </a:p>
        </p:txBody>
      </p:sp>
      <p:sp>
        <p:nvSpPr>
          <p:cNvPr id="37" name="Picture Placeholder 8"/>
          <p:cNvSpPr>
            <a:spLocks noGrp="1"/>
          </p:cNvSpPr>
          <p:nvPr>
            <p:ph type="pic" sz="quarter" idx="12"/>
          </p:nvPr>
        </p:nvSpPr>
        <p:spPr>
          <a:xfrm>
            <a:off x="2740377" y="4504274"/>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5032021" y="4504274"/>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7323666" y="4504274"/>
            <a:ext cx="1371600" cy="1600200"/>
          </a:xfrm>
          <a:prstGeom prst="rect">
            <a:avLst/>
          </a:prstGeom>
        </p:spPr>
        <p:txBody>
          <a:bodyPr/>
          <a:lstStyle>
            <a:lvl1pPr>
              <a:defRPr sz="1400"/>
            </a:lvl1pPr>
          </a:lstStyle>
          <a:p>
            <a:r>
              <a:rPr lang="en-US"/>
              <a:t>Click icon to add picture</a:t>
            </a:r>
          </a:p>
        </p:txBody>
      </p:sp>
      <p:sp>
        <p:nvSpPr>
          <p:cNvPr id="41" name="Picture Placeholder 8"/>
          <p:cNvSpPr>
            <a:spLocks noGrp="1"/>
          </p:cNvSpPr>
          <p:nvPr>
            <p:ph type="pic" sz="quarter" idx="22"/>
          </p:nvPr>
        </p:nvSpPr>
        <p:spPr>
          <a:xfrm>
            <a:off x="1547282" y="1905000"/>
            <a:ext cx="1371600" cy="1600200"/>
          </a:xfrm>
          <a:prstGeom prst="rect">
            <a:avLst/>
          </a:prstGeom>
        </p:spPr>
        <p:txBody>
          <a:bodyPr/>
          <a:lstStyle>
            <a:lvl1pPr>
              <a:defRPr sz="1400"/>
            </a:lvl1pPr>
          </a:lstStyle>
          <a:p>
            <a:r>
              <a:rPr lang="en-US"/>
              <a:t>Click icon to add picture</a:t>
            </a:r>
            <a:endParaRPr lang="en-US" dirty="0"/>
          </a:p>
        </p:txBody>
      </p:sp>
      <p:sp>
        <p:nvSpPr>
          <p:cNvPr id="42" name="Picture Placeholder 8"/>
          <p:cNvSpPr>
            <a:spLocks noGrp="1"/>
          </p:cNvSpPr>
          <p:nvPr>
            <p:ph type="pic" sz="quarter" idx="23"/>
          </p:nvPr>
        </p:nvSpPr>
        <p:spPr>
          <a:xfrm>
            <a:off x="3838926" y="1905000"/>
            <a:ext cx="1371600" cy="1600200"/>
          </a:xfrm>
          <a:prstGeom prst="rect">
            <a:avLst/>
          </a:prstGeom>
        </p:spPr>
        <p:txBody>
          <a:bodyPr/>
          <a:lstStyle>
            <a:lvl1pPr>
              <a:defRPr sz="1400"/>
            </a:lvl1pPr>
          </a:lstStyle>
          <a:p>
            <a:r>
              <a:rPr lang="en-US"/>
              <a:t>Click icon to add picture</a:t>
            </a:r>
            <a:endParaRPr lang="en-US" dirty="0"/>
          </a:p>
        </p:txBody>
      </p:sp>
      <p:sp>
        <p:nvSpPr>
          <p:cNvPr id="43" name="Picture Placeholder 8"/>
          <p:cNvSpPr>
            <a:spLocks noGrp="1"/>
          </p:cNvSpPr>
          <p:nvPr>
            <p:ph type="pic" sz="quarter" idx="24"/>
          </p:nvPr>
        </p:nvSpPr>
        <p:spPr>
          <a:xfrm>
            <a:off x="6130571" y="1905000"/>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2327627" y="6104474"/>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2327627" y="6400497"/>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8"/>
          <p:cNvSpPr>
            <a:spLocks noGrp="1"/>
          </p:cNvSpPr>
          <p:nvPr>
            <p:ph type="body" sz="quarter" idx="29"/>
          </p:nvPr>
        </p:nvSpPr>
        <p:spPr>
          <a:xfrm>
            <a:off x="1134532"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9" name="Text Placeholder 18"/>
          <p:cNvSpPr>
            <a:spLocks noGrp="1"/>
          </p:cNvSpPr>
          <p:nvPr>
            <p:ph type="body" sz="quarter" idx="30"/>
          </p:nvPr>
        </p:nvSpPr>
        <p:spPr>
          <a:xfrm>
            <a:off x="1134532"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4619271" y="6104474"/>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4619271" y="6400497"/>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910915" y="6104474"/>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910915" y="6400497"/>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18"/>
          <p:cNvSpPr>
            <a:spLocks noGrp="1"/>
          </p:cNvSpPr>
          <p:nvPr>
            <p:ph type="body" sz="quarter" idx="35"/>
          </p:nvPr>
        </p:nvSpPr>
        <p:spPr>
          <a:xfrm>
            <a:off x="3426176"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Text Placeholder 18"/>
          <p:cNvSpPr>
            <a:spLocks noGrp="1"/>
          </p:cNvSpPr>
          <p:nvPr>
            <p:ph type="body" sz="quarter" idx="36"/>
          </p:nvPr>
        </p:nvSpPr>
        <p:spPr>
          <a:xfrm>
            <a:off x="3426176"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8"/>
          <p:cNvSpPr>
            <a:spLocks noGrp="1"/>
          </p:cNvSpPr>
          <p:nvPr>
            <p:ph type="body" sz="quarter" idx="37"/>
          </p:nvPr>
        </p:nvSpPr>
        <p:spPr>
          <a:xfrm>
            <a:off x="5717820"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18"/>
          <p:cNvSpPr>
            <a:spLocks noGrp="1"/>
          </p:cNvSpPr>
          <p:nvPr>
            <p:ph type="body" sz="quarter" idx="38"/>
          </p:nvPr>
        </p:nvSpPr>
        <p:spPr>
          <a:xfrm>
            <a:off x="5717820"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4"/>
          <p:cNvSpPr>
            <a:spLocks noGrp="1"/>
          </p:cNvSpPr>
          <p:nvPr>
            <p:ph type="body" sz="quarter" idx="39"/>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Slide Number Placeholder 5">
            <a:extLst>
              <a:ext uri="{FF2B5EF4-FFF2-40B4-BE49-F238E27FC236}">
                <a16:creationId xmlns:a16="http://schemas.microsoft.com/office/drawing/2014/main" id="{6DDF31F3-A253-4CAA-813F-6CD07EDAB780}"/>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5038626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981779" y="1545167"/>
            <a:ext cx="3454754" cy="2287782"/>
          </a:xfrm>
          <a:prstGeom prst="rect">
            <a:avLst/>
          </a:prstGeom>
        </p:spPr>
        <p:txBody>
          <a:bodyPr/>
          <a:lstStyle>
            <a:lvl1pPr>
              <a:defRPr sz="1400"/>
            </a:lvl1pPr>
          </a:lstStyle>
          <a:p>
            <a:r>
              <a:rPr lang="en-US"/>
              <a:t>Click icon to add picture</a:t>
            </a:r>
            <a:endParaRPr lang="en-US" dirty="0"/>
          </a:p>
        </p:txBody>
      </p:sp>
      <p:sp>
        <p:nvSpPr>
          <p:cNvPr id="4" name="Picture Placeholder 8"/>
          <p:cNvSpPr>
            <a:spLocks noGrp="1"/>
          </p:cNvSpPr>
          <p:nvPr>
            <p:ph type="pic" sz="quarter" idx="12"/>
          </p:nvPr>
        </p:nvSpPr>
        <p:spPr>
          <a:xfrm>
            <a:off x="4656666" y="1545167"/>
            <a:ext cx="3454754" cy="2287782"/>
          </a:xfrm>
          <a:prstGeom prst="rect">
            <a:avLst/>
          </a:prstGeom>
        </p:spPr>
        <p:txBody>
          <a:bodyPr/>
          <a:lstStyle>
            <a:lvl1pPr>
              <a:defRPr sz="1400"/>
            </a:lvl1pPr>
          </a:lstStyle>
          <a:p>
            <a:r>
              <a:rPr lang="en-US"/>
              <a:t>Click icon to add picture</a:t>
            </a:r>
          </a:p>
        </p:txBody>
      </p:sp>
      <p:sp>
        <p:nvSpPr>
          <p:cNvPr id="5" name="Picture Placeholder 8"/>
          <p:cNvSpPr>
            <a:spLocks noGrp="1"/>
          </p:cNvSpPr>
          <p:nvPr>
            <p:ph type="pic" sz="quarter" idx="21"/>
          </p:nvPr>
        </p:nvSpPr>
        <p:spPr>
          <a:xfrm>
            <a:off x="981779" y="4250909"/>
            <a:ext cx="3454754" cy="2287782"/>
          </a:xfrm>
          <a:prstGeom prst="rect">
            <a:avLst/>
          </a:prstGeom>
        </p:spPr>
        <p:txBody>
          <a:bodyPr/>
          <a:lstStyle>
            <a:lvl1pPr>
              <a:defRPr sz="1400"/>
            </a:lvl1pPr>
          </a:lstStyle>
          <a:p>
            <a:r>
              <a:rPr lang="en-US"/>
              <a:t>Click icon to add picture</a:t>
            </a:r>
            <a:endParaRPr lang="en-US" dirty="0"/>
          </a:p>
        </p:txBody>
      </p:sp>
      <p:sp>
        <p:nvSpPr>
          <p:cNvPr id="6" name="Picture Placeholder 8"/>
          <p:cNvSpPr>
            <a:spLocks noGrp="1"/>
          </p:cNvSpPr>
          <p:nvPr>
            <p:ph type="pic" sz="quarter" idx="22"/>
          </p:nvPr>
        </p:nvSpPr>
        <p:spPr>
          <a:xfrm>
            <a:off x="4656666" y="4250910"/>
            <a:ext cx="3454754" cy="2287782"/>
          </a:xfrm>
          <a:prstGeom prst="rect">
            <a:avLst/>
          </a:prstGeom>
        </p:spPr>
        <p:txBody>
          <a:bodyPr/>
          <a:lstStyle>
            <a:lvl1pPr>
              <a:defRPr sz="1400"/>
            </a:lvl1pPr>
          </a:lstStyle>
          <a:p>
            <a:r>
              <a:rPr lang="en-US"/>
              <a:t>Click icon to add picture</a:t>
            </a:r>
          </a:p>
        </p:txBody>
      </p:sp>
      <p:sp>
        <p:nvSpPr>
          <p:cNvPr id="7" name="Text Placeholder 18"/>
          <p:cNvSpPr>
            <a:spLocks noGrp="1"/>
          </p:cNvSpPr>
          <p:nvPr>
            <p:ph type="body" sz="quarter" idx="23"/>
          </p:nvPr>
        </p:nvSpPr>
        <p:spPr>
          <a:xfrm>
            <a:off x="981779" y="6543983"/>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8"/>
          <p:cNvSpPr>
            <a:spLocks noGrp="1"/>
          </p:cNvSpPr>
          <p:nvPr>
            <p:ph type="body" sz="quarter" idx="24"/>
          </p:nvPr>
        </p:nvSpPr>
        <p:spPr>
          <a:xfrm>
            <a:off x="4656666" y="6545041"/>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8"/>
          <p:cNvSpPr>
            <a:spLocks noGrp="1"/>
          </p:cNvSpPr>
          <p:nvPr>
            <p:ph type="body" sz="quarter" idx="25"/>
          </p:nvPr>
        </p:nvSpPr>
        <p:spPr>
          <a:xfrm>
            <a:off x="981779" y="3836434"/>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8"/>
          <p:cNvSpPr>
            <a:spLocks noGrp="1"/>
          </p:cNvSpPr>
          <p:nvPr>
            <p:ph type="body" sz="quarter" idx="26"/>
          </p:nvPr>
        </p:nvSpPr>
        <p:spPr>
          <a:xfrm>
            <a:off x="4656666" y="3836434"/>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Slide Number Placeholder 5">
            <a:extLst>
              <a:ext uri="{FF2B5EF4-FFF2-40B4-BE49-F238E27FC236}">
                <a16:creationId xmlns:a16="http://schemas.microsoft.com/office/drawing/2014/main" id="{72B97BB1-5241-4C02-AC25-3096F1B0056C}"/>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8206460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981779" y="1727200"/>
            <a:ext cx="3454754" cy="4114800"/>
          </a:xfrm>
          <a:prstGeom prst="rect">
            <a:avLst/>
          </a:prstGeom>
        </p:spPr>
        <p:txBody>
          <a:bodyPr/>
          <a:lstStyle>
            <a:lvl1pPr>
              <a:defRPr sz="1400"/>
            </a:lvl1pPr>
          </a:lstStyle>
          <a:p>
            <a:r>
              <a:rPr lang="en-US"/>
              <a:t>Click icon to add picture</a:t>
            </a:r>
            <a:endParaRPr lang="en-US" dirty="0"/>
          </a:p>
        </p:txBody>
      </p:sp>
      <p:sp>
        <p:nvSpPr>
          <p:cNvPr id="4" name="Picture Placeholder 8"/>
          <p:cNvSpPr>
            <a:spLocks noGrp="1"/>
          </p:cNvSpPr>
          <p:nvPr>
            <p:ph type="pic" sz="quarter" idx="12"/>
          </p:nvPr>
        </p:nvSpPr>
        <p:spPr>
          <a:xfrm>
            <a:off x="4656666" y="1727200"/>
            <a:ext cx="3454754" cy="4114800"/>
          </a:xfrm>
          <a:prstGeom prst="rect">
            <a:avLst/>
          </a:prstGeom>
        </p:spPr>
        <p:txBody>
          <a:bodyPr/>
          <a:lstStyle>
            <a:lvl1pPr>
              <a:defRPr sz="1400"/>
            </a:lvl1pPr>
          </a:lstStyle>
          <a:p>
            <a:r>
              <a:rPr lang="en-US"/>
              <a:t>Click icon to add picture</a:t>
            </a:r>
          </a:p>
        </p:txBody>
      </p:sp>
      <p:sp>
        <p:nvSpPr>
          <p:cNvPr id="7" name="Text Placeholder 18"/>
          <p:cNvSpPr>
            <a:spLocks noGrp="1"/>
          </p:cNvSpPr>
          <p:nvPr>
            <p:ph type="body" sz="quarter" idx="23"/>
          </p:nvPr>
        </p:nvSpPr>
        <p:spPr>
          <a:xfrm>
            <a:off x="981779" y="5842000"/>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8"/>
          <p:cNvSpPr>
            <a:spLocks noGrp="1"/>
          </p:cNvSpPr>
          <p:nvPr>
            <p:ph type="body" sz="quarter" idx="24"/>
          </p:nvPr>
        </p:nvSpPr>
        <p:spPr>
          <a:xfrm>
            <a:off x="4656666" y="5842000"/>
            <a:ext cx="3454754"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9305022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Photos, Middle Text">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219779" y="1570567"/>
            <a:ext cx="3082221" cy="2041086"/>
          </a:xfrm>
          <a:prstGeom prst="rect">
            <a:avLst/>
          </a:prstGeom>
        </p:spPr>
        <p:txBody>
          <a:bodyPr/>
          <a:lstStyle>
            <a:lvl1pPr>
              <a:defRPr sz="1400"/>
            </a:lvl1pPr>
          </a:lstStyle>
          <a:p>
            <a:r>
              <a:rPr lang="en-US"/>
              <a:t>Click icon to add picture</a:t>
            </a:r>
            <a:endParaRPr lang="en-US" dirty="0"/>
          </a:p>
        </p:txBody>
      </p:sp>
      <p:sp>
        <p:nvSpPr>
          <p:cNvPr id="4" name="Picture Placeholder 8"/>
          <p:cNvSpPr>
            <a:spLocks noGrp="1"/>
          </p:cNvSpPr>
          <p:nvPr>
            <p:ph type="pic" sz="quarter" idx="12"/>
          </p:nvPr>
        </p:nvSpPr>
        <p:spPr>
          <a:xfrm>
            <a:off x="5875865" y="1570567"/>
            <a:ext cx="3082221" cy="2041086"/>
          </a:xfrm>
          <a:prstGeom prst="rect">
            <a:avLst/>
          </a:prstGeom>
        </p:spPr>
        <p:txBody>
          <a:bodyPr/>
          <a:lstStyle>
            <a:lvl1pPr>
              <a:defRPr sz="1400"/>
            </a:lvl1pPr>
          </a:lstStyle>
          <a:p>
            <a:r>
              <a:rPr lang="en-US"/>
              <a:t>Click icon to add picture</a:t>
            </a:r>
          </a:p>
        </p:txBody>
      </p:sp>
      <p:sp>
        <p:nvSpPr>
          <p:cNvPr id="5" name="Picture Placeholder 8"/>
          <p:cNvSpPr>
            <a:spLocks noGrp="1"/>
          </p:cNvSpPr>
          <p:nvPr>
            <p:ph type="pic" sz="quarter" idx="21"/>
          </p:nvPr>
        </p:nvSpPr>
        <p:spPr>
          <a:xfrm>
            <a:off x="219779" y="4259372"/>
            <a:ext cx="3082221" cy="2041086"/>
          </a:xfrm>
          <a:prstGeom prst="rect">
            <a:avLst/>
          </a:prstGeom>
        </p:spPr>
        <p:txBody>
          <a:bodyPr/>
          <a:lstStyle>
            <a:lvl1pPr>
              <a:defRPr sz="1400"/>
            </a:lvl1pPr>
          </a:lstStyle>
          <a:p>
            <a:r>
              <a:rPr lang="en-US"/>
              <a:t>Click icon to add picture</a:t>
            </a:r>
            <a:endParaRPr lang="en-US" dirty="0"/>
          </a:p>
        </p:txBody>
      </p:sp>
      <p:sp>
        <p:nvSpPr>
          <p:cNvPr id="6" name="Picture Placeholder 8"/>
          <p:cNvSpPr>
            <a:spLocks noGrp="1"/>
          </p:cNvSpPr>
          <p:nvPr>
            <p:ph type="pic" sz="quarter" idx="22"/>
          </p:nvPr>
        </p:nvSpPr>
        <p:spPr>
          <a:xfrm>
            <a:off x="5875865" y="4259372"/>
            <a:ext cx="3082221" cy="2041086"/>
          </a:xfrm>
          <a:prstGeom prst="rect">
            <a:avLst/>
          </a:prstGeom>
        </p:spPr>
        <p:txBody>
          <a:bodyPr/>
          <a:lstStyle>
            <a:lvl1pPr>
              <a:defRPr sz="1400"/>
            </a:lvl1pPr>
          </a:lstStyle>
          <a:p>
            <a:r>
              <a:rPr lang="en-US"/>
              <a:t>Click icon to add picture</a:t>
            </a:r>
          </a:p>
        </p:txBody>
      </p:sp>
      <p:sp>
        <p:nvSpPr>
          <p:cNvPr id="7" name="Text Placeholder 3"/>
          <p:cNvSpPr>
            <a:spLocks noGrp="1"/>
          </p:cNvSpPr>
          <p:nvPr>
            <p:ph type="body" sz="quarter" idx="11"/>
          </p:nvPr>
        </p:nvSpPr>
        <p:spPr>
          <a:xfrm>
            <a:off x="3445932" y="1570567"/>
            <a:ext cx="2286000" cy="5029200"/>
          </a:xfrm>
          <a:prstGeom prst="rect">
            <a:avLst/>
          </a:prstGeom>
        </p:spPr>
        <p:txBody>
          <a:bodyPr>
            <a:noAutofit/>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8"/>
          <p:cNvSpPr>
            <a:spLocks noGrp="1"/>
          </p:cNvSpPr>
          <p:nvPr>
            <p:ph type="body" sz="quarter" idx="23"/>
          </p:nvPr>
        </p:nvSpPr>
        <p:spPr>
          <a:xfrm>
            <a:off x="219779" y="3628587"/>
            <a:ext cx="3082220"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8"/>
          <p:cNvSpPr>
            <a:spLocks noGrp="1"/>
          </p:cNvSpPr>
          <p:nvPr>
            <p:ph type="body" sz="quarter" idx="24"/>
          </p:nvPr>
        </p:nvSpPr>
        <p:spPr>
          <a:xfrm>
            <a:off x="219779" y="6320628"/>
            <a:ext cx="3082220"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8"/>
          <p:cNvSpPr>
            <a:spLocks noGrp="1"/>
          </p:cNvSpPr>
          <p:nvPr>
            <p:ph type="body" sz="quarter" idx="25"/>
          </p:nvPr>
        </p:nvSpPr>
        <p:spPr>
          <a:xfrm>
            <a:off x="5875864" y="3628587"/>
            <a:ext cx="3082220"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2" name="Text Placeholder 18"/>
          <p:cNvSpPr>
            <a:spLocks noGrp="1"/>
          </p:cNvSpPr>
          <p:nvPr>
            <p:ph type="body" sz="quarter" idx="26"/>
          </p:nvPr>
        </p:nvSpPr>
        <p:spPr>
          <a:xfrm>
            <a:off x="5875864" y="6320628"/>
            <a:ext cx="3082220" cy="270672"/>
          </a:xfrm>
          <a:prstGeom prst="rect">
            <a:avLst/>
          </a:prstGeom>
        </p:spPr>
        <p:txBody>
          <a:bodyPr anchor="ctr">
            <a:noAutofit/>
          </a:bodyPr>
          <a:lstStyle>
            <a:lvl1pPr marL="0" indent="0" algn="ctr">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05806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Picture Text Left Title">
    <p:spTree>
      <p:nvGrpSpPr>
        <p:cNvPr id="1" name=""/>
        <p:cNvGrpSpPr/>
        <p:nvPr/>
      </p:nvGrpSpPr>
      <p:grpSpPr>
        <a:xfrm>
          <a:off x="0" y="0"/>
          <a:ext cx="0" cy="0"/>
          <a:chOff x="0" y="0"/>
          <a:chExt cx="0" cy="0"/>
        </a:xfrm>
      </p:grpSpPr>
      <p:sp>
        <p:nvSpPr>
          <p:cNvPr id="2" name="Title 1"/>
          <p:cNvSpPr>
            <a:spLocks noGrp="1"/>
          </p:cNvSpPr>
          <p:nvPr>
            <p:ph type="title"/>
          </p:nvPr>
        </p:nvSpPr>
        <p:spPr>
          <a:xfrm>
            <a:off x="665691" y="1051718"/>
            <a:ext cx="3240617" cy="1325563"/>
          </a:xfrm>
          <a:prstGeom prst="rect">
            <a:avLst/>
          </a:prstGeom>
        </p:spPr>
        <p:txBody>
          <a:bodyPr anchor="ctr"/>
          <a:lstStyle>
            <a:lvl1pPr>
              <a:defRPr b="1">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2" y="3428999"/>
            <a:ext cx="4572000" cy="34290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2000" y="0"/>
            <a:ext cx="4572000" cy="34290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1"/>
          </p:nvPr>
        </p:nvSpPr>
        <p:spPr>
          <a:xfrm>
            <a:off x="4664868" y="3552031"/>
            <a:ext cx="4386262" cy="3182937"/>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0181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Picture Text Right Title">
    <p:spTree>
      <p:nvGrpSpPr>
        <p:cNvPr id="1" name=""/>
        <p:cNvGrpSpPr/>
        <p:nvPr/>
      </p:nvGrpSpPr>
      <p:grpSpPr>
        <a:xfrm>
          <a:off x="0" y="0"/>
          <a:ext cx="0" cy="0"/>
          <a:chOff x="0" y="0"/>
          <a:chExt cx="0" cy="0"/>
        </a:xfrm>
      </p:grpSpPr>
      <p:sp>
        <p:nvSpPr>
          <p:cNvPr id="2" name="Title 1"/>
          <p:cNvSpPr>
            <a:spLocks noGrp="1"/>
          </p:cNvSpPr>
          <p:nvPr>
            <p:ph type="title"/>
          </p:nvPr>
        </p:nvSpPr>
        <p:spPr>
          <a:xfrm>
            <a:off x="5237689" y="1051718"/>
            <a:ext cx="3240617" cy="1325563"/>
          </a:xfrm>
          <a:prstGeom prst="rect">
            <a:avLst/>
          </a:prstGeom>
        </p:spPr>
        <p:txBody>
          <a:bodyPr anchor="ctr"/>
          <a:lstStyle>
            <a:lvl1pPr>
              <a:defRPr b="1">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4572000" y="3429000"/>
            <a:ext cx="4572000" cy="34290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0" y="-8467"/>
            <a:ext cx="4572000" cy="3429000"/>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1"/>
          </p:nvPr>
        </p:nvSpPr>
        <p:spPr>
          <a:xfrm>
            <a:off x="92869" y="3552031"/>
            <a:ext cx="4386262" cy="3182937"/>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23569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0689013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8866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b="1">
                <a:solidFill>
                  <a:schemeClr val="tx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3602039"/>
            <a:ext cx="6858000" cy="1655762"/>
          </a:xfrm>
          <a:prstGeom prst="rect">
            <a:avLst/>
          </a:prstGeom>
        </p:spPr>
        <p:txBody>
          <a:bodyPr/>
          <a:lstStyle>
            <a:lvl1pPr marL="0" indent="0" algn="ctr">
              <a:buNone/>
              <a:defRPr sz="2400"/>
            </a:lvl1pPr>
            <a:lvl2pPr marL="457192" indent="0" algn="ctr">
              <a:buNone/>
              <a:defRPr sz="2000"/>
            </a:lvl2pPr>
            <a:lvl3pPr marL="914385" indent="0" algn="ctr">
              <a:buNone/>
              <a:defRPr sz="1800"/>
            </a:lvl3pPr>
            <a:lvl4pPr marL="1371577" indent="0" algn="ctr">
              <a:buNone/>
              <a:defRPr sz="1600"/>
            </a:lvl4pPr>
            <a:lvl5pPr marL="1828769" indent="0" algn="ctr">
              <a:buNone/>
              <a:defRPr sz="1600"/>
            </a:lvl5pPr>
            <a:lvl6pPr marL="2285961" indent="0" algn="ctr">
              <a:buNone/>
              <a:defRPr sz="1600"/>
            </a:lvl6pPr>
            <a:lvl7pPr marL="2743154" indent="0" algn="ctr">
              <a:buNone/>
              <a:defRPr sz="1600"/>
            </a:lvl7pPr>
            <a:lvl8pPr marL="3200346" indent="0" algn="ctr">
              <a:buNone/>
              <a:defRPr sz="1600"/>
            </a:lvl8pPr>
            <a:lvl9pPr marL="365753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1"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9295857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C4423A-7B25-4C43-9C7F-5C517E8319C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29BEB16C-3F92-4CF2-96B1-CC4FF1F305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30D6B5-4D50-4D3D-8EB3-A909C83AA66B}"/>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472623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CCCD-824A-43A3-B21F-15C626F1C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A4829A-CDE9-400F-93AD-EC6129EC68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5A02F-0D49-4581-8BAC-F79AE4036D7C}"/>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867AD2C0-5EC4-45EC-B1A0-AF4FCBD227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8B2F68-3A2E-4DAC-BF41-5DA6D49EC8CD}"/>
              </a:ext>
            </a:extLst>
          </p:cNvPr>
          <p:cNvSpPr>
            <a:spLocks noGrp="1"/>
          </p:cNvSpPr>
          <p:nvPr>
            <p:ph type="sldNum" sz="quarter" idx="12"/>
          </p:nvPr>
        </p:nvSpPr>
        <p:spPr/>
        <p:txBody>
          <a:bodyPr/>
          <a:lstStyle/>
          <a:p>
            <a:pPr>
              <a:defRPr/>
            </a:pPr>
            <a:fld id="{8AD5DEA0-C51A-4443-B109-14AEE46582D6}" type="slidenum">
              <a:rPr lang="en-US" smtClean="0"/>
              <a:pPr>
                <a:defRPr/>
              </a:pPr>
              <a:t>‹#›</a:t>
            </a:fld>
            <a:endParaRPr lang="en-US" dirty="0"/>
          </a:p>
        </p:txBody>
      </p:sp>
      <p:pic>
        <p:nvPicPr>
          <p:cNvPr id="7" name="Picture 6">
            <a:extLst>
              <a:ext uri="{FF2B5EF4-FFF2-40B4-BE49-F238E27FC236}">
                <a16:creationId xmlns:a16="http://schemas.microsoft.com/office/drawing/2014/main" id="{DF02AADE-754F-47F3-88B3-840D81DE27A2}"/>
              </a:ext>
            </a:extLst>
          </p:cNvPr>
          <p:cNvPicPr>
            <a:picLocks noChangeAspect="1"/>
          </p:cNvPicPr>
          <p:nvPr/>
        </p:nvPicPr>
        <p:blipFill>
          <a:blip r:embed="rId2"/>
          <a:stretch>
            <a:fillRect/>
          </a:stretch>
        </p:blipFill>
        <p:spPr>
          <a:xfrm>
            <a:off x="3507971" y="6190612"/>
            <a:ext cx="2128058" cy="545314"/>
          </a:xfrm>
          <a:prstGeom prst="rect">
            <a:avLst/>
          </a:prstGeom>
        </p:spPr>
      </p:pic>
    </p:spTree>
    <p:extLst>
      <p:ext uri="{BB962C8B-B14F-4D97-AF65-F5344CB8AC3E}">
        <p14:creationId xmlns:p14="http://schemas.microsoft.com/office/powerpoint/2010/main" val="19774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erson Team">
    <p:spTree>
      <p:nvGrpSpPr>
        <p:cNvPr id="1" name=""/>
        <p:cNvGrpSpPr/>
        <p:nvPr/>
      </p:nvGrpSpPr>
      <p:grpSpPr>
        <a:xfrm>
          <a:off x="0" y="0"/>
          <a:ext cx="0" cy="0"/>
          <a:chOff x="0" y="0"/>
          <a:chExt cx="0" cy="0"/>
        </a:xfrm>
      </p:grpSpPr>
      <p:sp>
        <p:nvSpPr>
          <p:cNvPr id="34" name="Text Placeholder 18"/>
          <p:cNvSpPr>
            <a:spLocks noGrp="1"/>
          </p:cNvSpPr>
          <p:nvPr>
            <p:ph type="body" sz="quarter" idx="19"/>
          </p:nvPr>
        </p:nvSpPr>
        <p:spPr>
          <a:xfrm>
            <a:off x="35983"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18"/>
          <p:cNvSpPr>
            <a:spLocks noGrp="1"/>
          </p:cNvSpPr>
          <p:nvPr>
            <p:ph type="body" sz="quarter" idx="20"/>
          </p:nvPr>
        </p:nvSpPr>
        <p:spPr>
          <a:xfrm>
            <a:off x="35983"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Picture Placeholder 8"/>
          <p:cNvSpPr>
            <a:spLocks noGrp="1"/>
          </p:cNvSpPr>
          <p:nvPr>
            <p:ph type="pic" sz="quarter" idx="10"/>
          </p:nvPr>
        </p:nvSpPr>
        <p:spPr>
          <a:xfrm>
            <a:off x="448733" y="1905000"/>
            <a:ext cx="1371600" cy="1600200"/>
          </a:xfrm>
          <a:prstGeom prst="rect">
            <a:avLst/>
          </a:prstGeom>
        </p:spPr>
        <p:txBody>
          <a:bodyPr/>
          <a:lstStyle>
            <a:lvl1pPr>
              <a:defRPr sz="1400"/>
            </a:lvl1pPr>
          </a:lstStyle>
          <a:p>
            <a:r>
              <a:rPr lang="en-US"/>
              <a:t>Click icon to add picture</a:t>
            </a:r>
            <a:endParaRPr lang="en-US" dirty="0"/>
          </a:p>
        </p:txBody>
      </p:sp>
      <p:sp>
        <p:nvSpPr>
          <p:cNvPr id="37" name="Picture Placeholder 8"/>
          <p:cNvSpPr>
            <a:spLocks noGrp="1"/>
          </p:cNvSpPr>
          <p:nvPr>
            <p:ph type="pic" sz="quarter" idx="12"/>
          </p:nvPr>
        </p:nvSpPr>
        <p:spPr>
          <a:xfrm>
            <a:off x="2740377" y="1905000"/>
            <a:ext cx="1371600" cy="1600200"/>
          </a:xfrm>
          <a:prstGeom prst="rect">
            <a:avLst/>
          </a:prstGeom>
        </p:spPr>
        <p:txBody>
          <a:bodyPr/>
          <a:lstStyle>
            <a:lvl1pPr>
              <a:defRPr sz="1400"/>
            </a:lvl1pPr>
          </a:lstStyle>
          <a:p>
            <a:r>
              <a:rPr lang="en-US"/>
              <a:t>Click icon to add picture</a:t>
            </a:r>
          </a:p>
        </p:txBody>
      </p:sp>
      <p:sp>
        <p:nvSpPr>
          <p:cNvPr id="38" name="Picture Placeholder 8"/>
          <p:cNvSpPr>
            <a:spLocks noGrp="1"/>
          </p:cNvSpPr>
          <p:nvPr>
            <p:ph type="pic" sz="quarter" idx="13"/>
          </p:nvPr>
        </p:nvSpPr>
        <p:spPr>
          <a:xfrm>
            <a:off x="5032021" y="1905000"/>
            <a:ext cx="1371600" cy="1600200"/>
          </a:xfrm>
          <a:prstGeom prst="rect">
            <a:avLst/>
          </a:prstGeom>
        </p:spPr>
        <p:txBody>
          <a:bodyPr/>
          <a:lstStyle>
            <a:lvl1pPr>
              <a:defRPr sz="1400"/>
            </a:lvl1pPr>
          </a:lstStyle>
          <a:p>
            <a:r>
              <a:rPr lang="en-US"/>
              <a:t>Click icon to add picture</a:t>
            </a:r>
            <a:endParaRPr lang="en-US" dirty="0"/>
          </a:p>
        </p:txBody>
      </p:sp>
      <p:sp>
        <p:nvSpPr>
          <p:cNvPr id="39" name="Picture Placeholder 8"/>
          <p:cNvSpPr>
            <a:spLocks noGrp="1"/>
          </p:cNvSpPr>
          <p:nvPr>
            <p:ph type="pic" sz="quarter" idx="14"/>
          </p:nvPr>
        </p:nvSpPr>
        <p:spPr>
          <a:xfrm>
            <a:off x="7323666" y="1905000"/>
            <a:ext cx="1371600" cy="1600200"/>
          </a:xfrm>
          <a:prstGeom prst="rect">
            <a:avLst/>
          </a:prstGeom>
        </p:spPr>
        <p:txBody>
          <a:bodyPr/>
          <a:lstStyle>
            <a:lvl1pPr>
              <a:defRPr sz="1400"/>
            </a:lvl1pPr>
          </a:lstStyle>
          <a:p>
            <a:r>
              <a:rPr lang="en-US"/>
              <a:t>Click icon to add picture</a:t>
            </a:r>
          </a:p>
        </p:txBody>
      </p:sp>
      <p:sp>
        <p:nvSpPr>
          <p:cNvPr id="40" name="Picture Placeholder 8"/>
          <p:cNvSpPr>
            <a:spLocks noGrp="1"/>
          </p:cNvSpPr>
          <p:nvPr>
            <p:ph type="pic" sz="quarter" idx="21"/>
          </p:nvPr>
        </p:nvSpPr>
        <p:spPr>
          <a:xfrm>
            <a:off x="448733" y="4466806"/>
            <a:ext cx="1371600" cy="1600200"/>
          </a:xfrm>
          <a:prstGeom prst="rect">
            <a:avLst/>
          </a:prstGeom>
        </p:spPr>
        <p:txBody>
          <a:bodyPr/>
          <a:lstStyle>
            <a:lvl1pPr>
              <a:defRPr sz="1400"/>
            </a:lvl1pPr>
          </a:lstStyle>
          <a:p>
            <a:r>
              <a:rPr lang="en-US"/>
              <a:t>Click icon to add picture</a:t>
            </a:r>
            <a:endParaRPr lang="en-US" dirty="0"/>
          </a:p>
        </p:txBody>
      </p:sp>
      <p:sp>
        <p:nvSpPr>
          <p:cNvPr id="41" name="Picture Placeholder 8"/>
          <p:cNvSpPr>
            <a:spLocks noGrp="1"/>
          </p:cNvSpPr>
          <p:nvPr>
            <p:ph type="pic" sz="quarter" idx="22"/>
          </p:nvPr>
        </p:nvSpPr>
        <p:spPr>
          <a:xfrm>
            <a:off x="2740377" y="4466806"/>
            <a:ext cx="1371600" cy="1600200"/>
          </a:xfrm>
          <a:prstGeom prst="rect">
            <a:avLst/>
          </a:prstGeom>
        </p:spPr>
        <p:txBody>
          <a:bodyPr/>
          <a:lstStyle>
            <a:lvl1pPr>
              <a:defRPr sz="1400"/>
            </a:lvl1pPr>
          </a:lstStyle>
          <a:p>
            <a:r>
              <a:rPr lang="en-US"/>
              <a:t>Click icon to add picture</a:t>
            </a:r>
          </a:p>
        </p:txBody>
      </p:sp>
      <p:sp>
        <p:nvSpPr>
          <p:cNvPr id="42" name="Picture Placeholder 8"/>
          <p:cNvSpPr>
            <a:spLocks noGrp="1"/>
          </p:cNvSpPr>
          <p:nvPr>
            <p:ph type="pic" sz="quarter" idx="23"/>
          </p:nvPr>
        </p:nvSpPr>
        <p:spPr>
          <a:xfrm>
            <a:off x="5032021" y="4466806"/>
            <a:ext cx="1371600" cy="1600200"/>
          </a:xfrm>
          <a:prstGeom prst="rect">
            <a:avLst/>
          </a:prstGeom>
        </p:spPr>
        <p:txBody>
          <a:bodyPr/>
          <a:lstStyle>
            <a:lvl1pPr>
              <a:defRPr sz="1400"/>
            </a:lvl1pPr>
          </a:lstStyle>
          <a:p>
            <a:r>
              <a:rPr lang="en-US"/>
              <a:t>Click icon to add picture</a:t>
            </a:r>
            <a:endParaRPr lang="en-US" dirty="0"/>
          </a:p>
        </p:txBody>
      </p:sp>
      <p:sp>
        <p:nvSpPr>
          <p:cNvPr id="43" name="Picture Placeholder 8"/>
          <p:cNvSpPr>
            <a:spLocks noGrp="1"/>
          </p:cNvSpPr>
          <p:nvPr>
            <p:ph type="pic" sz="quarter" idx="24"/>
          </p:nvPr>
        </p:nvSpPr>
        <p:spPr>
          <a:xfrm>
            <a:off x="7323666" y="4466806"/>
            <a:ext cx="1371600" cy="1600200"/>
          </a:xfrm>
          <a:prstGeom prst="rect">
            <a:avLst/>
          </a:prstGeom>
        </p:spPr>
        <p:txBody>
          <a:bodyPr/>
          <a:lstStyle>
            <a:lvl1pPr>
              <a:defRPr sz="1400"/>
            </a:lvl1pPr>
          </a:lstStyle>
          <a:p>
            <a:r>
              <a:rPr lang="en-US"/>
              <a:t>Click icon to add picture</a:t>
            </a:r>
          </a:p>
        </p:txBody>
      </p:sp>
      <p:sp>
        <p:nvSpPr>
          <p:cNvPr id="44" name="Text Placeholder 18"/>
          <p:cNvSpPr>
            <a:spLocks noGrp="1"/>
          </p:cNvSpPr>
          <p:nvPr>
            <p:ph type="body" sz="quarter" idx="25"/>
          </p:nvPr>
        </p:nvSpPr>
        <p:spPr>
          <a:xfrm>
            <a:off x="2327627"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5" name="Text Placeholder 18"/>
          <p:cNvSpPr>
            <a:spLocks noGrp="1"/>
          </p:cNvSpPr>
          <p:nvPr>
            <p:ph type="body" sz="quarter" idx="26"/>
          </p:nvPr>
        </p:nvSpPr>
        <p:spPr>
          <a:xfrm>
            <a:off x="2327627"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6" name="Text Placeholder 18"/>
          <p:cNvSpPr>
            <a:spLocks noGrp="1"/>
          </p:cNvSpPr>
          <p:nvPr>
            <p:ph type="body" sz="quarter" idx="27"/>
          </p:nvPr>
        </p:nvSpPr>
        <p:spPr>
          <a:xfrm>
            <a:off x="35983" y="60670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7" name="Text Placeholder 18"/>
          <p:cNvSpPr>
            <a:spLocks noGrp="1"/>
          </p:cNvSpPr>
          <p:nvPr>
            <p:ph type="body" sz="quarter" idx="28"/>
          </p:nvPr>
        </p:nvSpPr>
        <p:spPr>
          <a:xfrm>
            <a:off x="35983" y="63630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18"/>
          <p:cNvSpPr>
            <a:spLocks noGrp="1"/>
          </p:cNvSpPr>
          <p:nvPr>
            <p:ph type="body" sz="quarter" idx="29"/>
          </p:nvPr>
        </p:nvSpPr>
        <p:spPr>
          <a:xfrm>
            <a:off x="2327627" y="60670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9" name="Text Placeholder 18"/>
          <p:cNvSpPr>
            <a:spLocks noGrp="1"/>
          </p:cNvSpPr>
          <p:nvPr>
            <p:ph type="body" sz="quarter" idx="30"/>
          </p:nvPr>
        </p:nvSpPr>
        <p:spPr>
          <a:xfrm>
            <a:off x="2327627" y="63630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8"/>
          <p:cNvSpPr>
            <a:spLocks noGrp="1"/>
          </p:cNvSpPr>
          <p:nvPr>
            <p:ph type="body" sz="quarter" idx="31"/>
          </p:nvPr>
        </p:nvSpPr>
        <p:spPr>
          <a:xfrm>
            <a:off x="4619271"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1" name="Text Placeholder 18"/>
          <p:cNvSpPr>
            <a:spLocks noGrp="1"/>
          </p:cNvSpPr>
          <p:nvPr>
            <p:ph type="body" sz="quarter" idx="32"/>
          </p:nvPr>
        </p:nvSpPr>
        <p:spPr>
          <a:xfrm>
            <a:off x="4619271"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8"/>
          <p:cNvSpPr>
            <a:spLocks noGrp="1"/>
          </p:cNvSpPr>
          <p:nvPr>
            <p:ph type="body" sz="quarter" idx="33"/>
          </p:nvPr>
        </p:nvSpPr>
        <p:spPr>
          <a:xfrm>
            <a:off x="6910915" y="3505200"/>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3" name="Text Placeholder 18"/>
          <p:cNvSpPr>
            <a:spLocks noGrp="1"/>
          </p:cNvSpPr>
          <p:nvPr>
            <p:ph type="body" sz="quarter" idx="34"/>
          </p:nvPr>
        </p:nvSpPr>
        <p:spPr>
          <a:xfrm>
            <a:off x="6910915" y="3801223"/>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18"/>
          <p:cNvSpPr>
            <a:spLocks noGrp="1"/>
          </p:cNvSpPr>
          <p:nvPr>
            <p:ph type="body" sz="quarter" idx="35"/>
          </p:nvPr>
        </p:nvSpPr>
        <p:spPr>
          <a:xfrm>
            <a:off x="4619271" y="60670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5" name="Text Placeholder 18"/>
          <p:cNvSpPr>
            <a:spLocks noGrp="1"/>
          </p:cNvSpPr>
          <p:nvPr>
            <p:ph type="body" sz="quarter" idx="36"/>
          </p:nvPr>
        </p:nvSpPr>
        <p:spPr>
          <a:xfrm>
            <a:off x="4619271" y="63630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18"/>
          <p:cNvSpPr>
            <a:spLocks noGrp="1"/>
          </p:cNvSpPr>
          <p:nvPr>
            <p:ph type="body" sz="quarter" idx="37"/>
          </p:nvPr>
        </p:nvSpPr>
        <p:spPr>
          <a:xfrm>
            <a:off x="6910915" y="6067006"/>
            <a:ext cx="2197100" cy="320040"/>
          </a:xfrm>
          <a:prstGeom prst="rect">
            <a:avLst/>
          </a:prstGeom>
        </p:spPr>
        <p:txBody>
          <a:bodyPr anchor="ctr">
            <a:noAutofit/>
          </a:bodyPr>
          <a:lstStyle>
            <a:lvl1pPr marL="0" indent="0" algn="ctr">
              <a:buNone/>
              <a:defRPr sz="8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7" name="Text Placeholder 18"/>
          <p:cNvSpPr>
            <a:spLocks noGrp="1"/>
          </p:cNvSpPr>
          <p:nvPr>
            <p:ph type="body" sz="quarter" idx="38"/>
          </p:nvPr>
        </p:nvSpPr>
        <p:spPr>
          <a:xfrm>
            <a:off x="6910915" y="6363029"/>
            <a:ext cx="2197100" cy="320040"/>
          </a:xfrm>
          <a:prstGeom prst="rect">
            <a:avLst/>
          </a:prstGeom>
        </p:spPr>
        <p:txBody>
          <a:bodyPr anchor="ctr">
            <a:noAutofit/>
          </a:bodyPr>
          <a:lstStyle>
            <a:lvl1pPr marL="0" indent="0" algn="ctr">
              <a:buNone/>
              <a:defRPr sz="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4"/>
          <p:cNvSpPr>
            <a:spLocks noGrp="1"/>
          </p:cNvSpPr>
          <p:nvPr>
            <p:ph type="body" sz="quarter" idx="39"/>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699467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
            <a:ext cx="9144000" cy="6857999"/>
          </a:xfrm>
          <a:prstGeom prst="rect">
            <a:avLst/>
          </a:prstGeom>
          <a:solidFill>
            <a:schemeClr val="bg1">
              <a:lumMod val="95000"/>
            </a:schemeClr>
          </a:solidFill>
        </p:spPr>
        <p:txBody>
          <a:bodyPr rtlCol="0">
            <a:normAutofit/>
          </a:bodyPr>
          <a:lstStyle>
            <a:lvl1pPr>
              <a:defRPr sz="1050"/>
            </a:lvl1pPr>
          </a:lstStyle>
          <a:p>
            <a:pPr lvl="0"/>
            <a:r>
              <a:rPr lang="en-US" noProof="0"/>
              <a:t>Click icon to add picture</a:t>
            </a:r>
            <a:endParaRPr lang="en-US" noProof="0" dirty="0"/>
          </a:p>
        </p:txBody>
      </p:sp>
      <p:sp>
        <p:nvSpPr>
          <p:cNvPr id="4" name="Slide Number Placeholder 5">
            <a:extLst>
              <a:ext uri="{FF2B5EF4-FFF2-40B4-BE49-F238E27FC236}">
                <a16:creationId xmlns:a16="http://schemas.microsoft.com/office/drawing/2014/main" id="{7A70B1F0-2739-4793-A6AB-A881B47D5D3E}"/>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18198766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98600"/>
            <a:ext cx="7886700" cy="5012267"/>
          </a:xfrm>
          <a:prstGeom prst="rect">
            <a:avLst/>
          </a:prstGeom>
        </p:spPr>
        <p:txBody>
          <a:bodyPr/>
          <a:lstStyle>
            <a:lvl1pPr>
              <a:defRPr sz="2000"/>
            </a:lvl1pPr>
            <a:lvl2pPr marL="685800" indent="-228600">
              <a:buFont typeface="Wingdings" panose="05000000000000000000" pitchFamily="2" charset="2"/>
              <a:buChar cha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4"/>
          <p:cNvSpPr>
            <a:spLocks noGrp="1"/>
          </p:cNvSpPr>
          <p:nvPr>
            <p:ph type="body" sz="quarter" idx="35"/>
          </p:nvPr>
        </p:nvSpPr>
        <p:spPr>
          <a:xfrm>
            <a:off x="622300" y="533400"/>
            <a:ext cx="7899400" cy="838200"/>
          </a:xfrm>
          <a:prstGeom prst="rect">
            <a:avLst/>
          </a:prstGeom>
        </p:spPr>
        <p:txBody>
          <a:bodyPr anchor="ctr"/>
          <a:lstStyle>
            <a:lvl1pPr marL="0" indent="0" algn="ctr">
              <a:buNone/>
              <a:defRPr b="1" cap="all" baseline="0">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69BB505C-10BC-40C7-8F93-EEBEB7A18572}"/>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58960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image" Target="../media/image2.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theme" Target="../theme/theme4.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70DDAB4-DFB8-4521-AEFA-4D72E0C3BD49}"/>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82803848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909" r:id="rId24"/>
  </p:sldLayoutIdLst>
  <p:hf hdr="0" ftr="0" dt="0"/>
  <p:txStyles>
    <p:titleStyle>
      <a:lvl1pPr algn="ctr" defTabSz="914400" rtl="0" eaLnBrk="1" latinLnBrk="0" hangingPunct="1">
        <a:lnSpc>
          <a:spcPct val="90000"/>
        </a:lnSpc>
        <a:spcBef>
          <a:spcPct val="0"/>
        </a:spcBef>
        <a:buNone/>
        <a:defRPr sz="28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1155-08CB-4D1D-8BA1-14C7C4DA020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DB9157-4EF4-4015-AB5E-9F4F2039B98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E9E61D9-9701-43C2-A78C-D2190D17DDA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D2432F2-A2A9-431C-B8CD-049C872219C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04B5DFA-611D-4213-B86C-1A81B9003BB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pic>
        <p:nvPicPr>
          <p:cNvPr id="7" name="Picture 6">
            <a:extLst>
              <a:ext uri="{FF2B5EF4-FFF2-40B4-BE49-F238E27FC236}">
                <a16:creationId xmlns:a16="http://schemas.microsoft.com/office/drawing/2014/main" id="{591555A3-5CE2-44DC-A5BE-856D48E621E9}"/>
              </a:ext>
            </a:extLst>
          </p:cNvPr>
          <p:cNvPicPr>
            <a:picLocks noChangeAspect="1"/>
          </p:cNvPicPr>
          <p:nvPr/>
        </p:nvPicPr>
        <p:blipFill>
          <a:blip r:embed="rId21"/>
          <a:stretch>
            <a:fillRect/>
          </a:stretch>
        </p:blipFill>
        <p:spPr>
          <a:xfrm>
            <a:off x="3507971" y="6190612"/>
            <a:ext cx="2128058" cy="545314"/>
          </a:xfrm>
          <a:prstGeom prst="rect">
            <a:avLst/>
          </a:prstGeom>
        </p:spPr>
      </p:pic>
    </p:spTree>
    <p:extLst>
      <p:ext uri="{BB962C8B-B14F-4D97-AF65-F5344CB8AC3E}">
        <p14:creationId xmlns:p14="http://schemas.microsoft.com/office/powerpoint/2010/main" val="392987838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50" r:id="rId13"/>
    <p:sldLayoutId id="2147483877" r:id="rId14"/>
    <p:sldLayoutId id="2147483907" r:id="rId15"/>
    <p:sldLayoutId id="2147483910" r:id="rId16"/>
    <p:sldLayoutId id="2147483911" r:id="rId17"/>
    <p:sldLayoutId id="2147483913" r:id="rId18"/>
    <p:sldLayoutId id="2147483914" r:id="rId19"/>
  </p:sldLayoutIdLst>
  <p:hf hdr="0" ftr="0" dt="0"/>
  <p:txStyles>
    <p:titleStyle>
      <a:lvl1pPr algn="l" defTabSz="685800" rtl="0" eaLnBrk="1" latinLnBrk="0" hangingPunct="1">
        <a:lnSpc>
          <a:spcPct val="90000"/>
        </a:lnSpc>
        <a:spcBef>
          <a:spcPct val="0"/>
        </a:spcBef>
        <a:buNone/>
        <a:defRPr sz="3300" kern="1200">
          <a:solidFill>
            <a:srgbClr val="348C8E"/>
          </a:solidFill>
          <a:latin typeface="Segoe UI" panose="020B0502040204020203" pitchFamily="34" charset="0"/>
          <a:ea typeface="+mj-ea"/>
          <a:cs typeface="Segoe UI" panose="020B050204020402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egoe UI" panose="020B0502040204020203" pitchFamily="34" charset="0"/>
          <a:ea typeface="+mn-ea"/>
          <a:cs typeface="Segoe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egoe UI" panose="020B0502040204020203" pitchFamily="34" charset="0"/>
          <a:ea typeface="+mn-ea"/>
          <a:cs typeface="Segoe UI"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1155-08CB-4D1D-8BA1-14C7C4DA020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DB9157-4EF4-4015-AB5E-9F4F2039B98E}"/>
              </a:ext>
            </a:extLst>
          </p:cNvPr>
          <p:cNvSpPr>
            <a:spLocks noGrp="1"/>
          </p:cNvSpPr>
          <p:nvPr>
            <p:ph type="body" idx="1"/>
          </p:nvPr>
        </p:nvSpPr>
        <p:spPr>
          <a:xfrm>
            <a:off x="628650" y="1825625"/>
            <a:ext cx="7886700" cy="41353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E9E61D9-9701-43C2-A78C-D2190D17DDA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D2432F2-A2A9-431C-B8CD-049C872219C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4B5DFA-611D-4213-B86C-1A81B9003BB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9C28B0F-BD2D-4449-8F85-E318241EE37F}" type="slidenum">
              <a:rPr lang="en-US" smtClean="0"/>
              <a:t>‹#›</a:t>
            </a:fld>
            <a:endParaRPr lang="en-US"/>
          </a:p>
        </p:txBody>
      </p:sp>
      <p:pic>
        <p:nvPicPr>
          <p:cNvPr id="8" name="Picture 7">
            <a:extLst>
              <a:ext uri="{FF2B5EF4-FFF2-40B4-BE49-F238E27FC236}">
                <a16:creationId xmlns:a16="http://schemas.microsoft.com/office/drawing/2014/main" id="{EDCBEA0C-F668-4E04-8ED6-D7B07DE4FE44}"/>
              </a:ext>
            </a:extLst>
          </p:cNvPr>
          <p:cNvPicPr>
            <a:picLocks noChangeAspect="1"/>
          </p:cNvPicPr>
          <p:nvPr/>
        </p:nvPicPr>
        <p:blipFill>
          <a:blip r:embed="rId14"/>
          <a:stretch>
            <a:fillRect/>
          </a:stretch>
        </p:blipFill>
        <p:spPr>
          <a:xfrm>
            <a:off x="3507971" y="6190612"/>
            <a:ext cx="2128058" cy="545314"/>
          </a:xfrm>
          <a:prstGeom prst="rect">
            <a:avLst/>
          </a:prstGeom>
        </p:spPr>
      </p:pic>
    </p:spTree>
    <p:extLst>
      <p:ext uri="{BB962C8B-B14F-4D97-AF65-F5344CB8AC3E}">
        <p14:creationId xmlns:p14="http://schemas.microsoft.com/office/powerpoint/2010/main" val="2577378296"/>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hf hdr="0" ftr="0" dt="0"/>
  <p:txStyles>
    <p:titleStyle>
      <a:lvl1pPr algn="l" defTabSz="685800" rtl="0" eaLnBrk="1" latinLnBrk="0" hangingPunct="1">
        <a:lnSpc>
          <a:spcPct val="90000"/>
        </a:lnSpc>
        <a:spcBef>
          <a:spcPct val="0"/>
        </a:spcBef>
        <a:buNone/>
        <a:defRPr sz="3300" kern="1200">
          <a:solidFill>
            <a:srgbClr val="348C8E"/>
          </a:solidFill>
          <a:latin typeface="Segoe UI" panose="020B0502040204020203" pitchFamily="34" charset="0"/>
          <a:ea typeface="+mj-ea"/>
          <a:cs typeface="Segoe UI" panose="020B050204020402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kern="1200">
          <a:solidFill>
            <a:schemeClr val="tx1"/>
          </a:solidFill>
          <a:latin typeface="Segoe UI" panose="020B0502040204020203" pitchFamily="34" charset="0"/>
          <a:ea typeface="+mn-ea"/>
          <a:cs typeface="Segoe UI"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kern="1200">
          <a:solidFill>
            <a:schemeClr val="tx1"/>
          </a:solidFill>
          <a:latin typeface="Segoe UI" panose="020B0502040204020203" pitchFamily="34" charset="0"/>
          <a:ea typeface="+mn-ea"/>
          <a:cs typeface="Segoe UI"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kern="1200">
          <a:solidFill>
            <a:schemeClr val="tx1"/>
          </a:solidFill>
          <a:latin typeface="Segoe UI" panose="020B0502040204020203" pitchFamily="34" charset="0"/>
          <a:ea typeface="+mn-ea"/>
          <a:cs typeface="Segoe UI"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Segoe UI" panose="020B0502040204020203" pitchFamily="34" charset="0"/>
          <a:ea typeface="+mn-ea"/>
          <a:cs typeface="Segoe UI"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kern="1200">
          <a:solidFill>
            <a:schemeClr val="tx1"/>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70DDAB4-DFB8-4521-AEFA-4D72E0C3BD49}"/>
              </a:ext>
            </a:extLst>
          </p:cNvPr>
          <p:cNvSpPr>
            <a:spLocks noGrp="1"/>
          </p:cNvSpPr>
          <p:nvPr>
            <p:ph type="sldNum" sz="quarter" idx="4"/>
          </p:nvPr>
        </p:nvSpPr>
        <p:spPr>
          <a:xfrm>
            <a:off x="6858000" y="6355080"/>
            <a:ext cx="203906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48024346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 id="2147483939" r:id="rId24"/>
    <p:sldLayoutId id="2147483940" r:id="rId25"/>
  </p:sldLayoutIdLst>
  <p:hf hdr="0" ftr="0" dt="0"/>
  <p:txStyles>
    <p:titleStyle>
      <a:lvl1pPr algn="ctr" defTabSz="914400" rtl="0" eaLnBrk="1" latinLnBrk="0" hangingPunct="1">
        <a:lnSpc>
          <a:spcPct val="90000"/>
        </a:lnSpc>
        <a:spcBef>
          <a:spcPct val="0"/>
        </a:spcBef>
        <a:buNone/>
        <a:defRPr sz="28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40.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43.xml"/><Relationship Id="rId6" Type="http://schemas.openxmlformats.org/officeDocument/2006/relationships/image" Target="../media/image39.png"/><Relationship Id="rId11" Type="http://schemas.openxmlformats.org/officeDocument/2006/relationships/image" Target="../media/image32.svg"/><Relationship Id="rId5" Type="http://schemas.openxmlformats.org/officeDocument/2006/relationships/image" Target="../media/image44.svg"/><Relationship Id="rId10" Type="http://schemas.openxmlformats.org/officeDocument/2006/relationships/image" Target="../media/image31.png"/><Relationship Id="rId4" Type="http://schemas.openxmlformats.org/officeDocument/2006/relationships/image" Target="../media/image43.png"/><Relationship Id="rId9" Type="http://schemas.openxmlformats.org/officeDocument/2006/relationships/image" Target="../media/image4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40.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43.xml"/><Relationship Id="rId6" Type="http://schemas.openxmlformats.org/officeDocument/2006/relationships/image" Target="../media/image39.png"/><Relationship Id="rId11" Type="http://schemas.openxmlformats.org/officeDocument/2006/relationships/image" Target="../media/image32.svg"/><Relationship Id="rId5" Type="http://schemas.openxmlformats.org/officeDocument/2006/relationships/image" Target="../media/image44.svg"/><Relationship Id="rId10" Type="http://schemas.openxmlformats.org/officeDocument/2006/relationships/image" Target="../media/image31.png"/><Relationship Id="rId4" Type="http://schemas.openxmlformats.org/officeDocument/2006/relationships/image" Target="../media/image43.png"/><Relationship Id="rId9" Type="http://schemas.openxmlformats.org/officeDocument/2006/relationships/image" Target="../media/image46.svg"/></Relationships>
</file>

<file path=ppt/slides/_rels/slide4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1.xml"/><Relationship Id="rId1" Type="http://schemas.openxmlformats.org/officeDocument/2006/relationships/tags" Target="../tags/tag1.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1.xml"/><Relationship Id="rId1" Type="http://schemas.openxmlformats.org/officeDocument/2006/relationships/tags" Target="../tags/tag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1.xml"/><Relationship Id="rId1" Type="http://schemas.openxmlformats.org/officeDocument/2006/relationships/tags" Target="../tags/tag3.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1.xml"/><Relationship Id="rId1" Type="http://schemas.openxmlformats.org/officeDocument/2006/relationships/tags" Target="../tags/tag4.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8.xml"/><Relationship Id="rId1" Type="http://schemas.openxmlformats.org/officeDocument/2006/relationships/tags" Target="../tags/tag5.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8.xml"/><Relationship Id="rId1" Type="http://schemas.openxmlformats.org/officeDocument/2006/relationships/tags" Target="../tags/tag6.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9.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9.xml"/><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8.xml"/><Relationship Id="rId1" Type="http://schemas.openxmlformats.org/officeDocument/2006/relationships/tags" Target="../tags/tag7.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8.xml"/><Relationship Id="rId1" Type="http://schemas.openxmlformats.org/officeDocument/2006/relationships/tags" Target="../tags/tag8.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9.xml"/><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8.xml"/><Relationship Id="rId1" Type="http://schemas.openxmlformats.org/officeDocument/2006/relationships/tags" Target="../tags/tag9.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8.xml"/><Relationship Id="rId1" Type="http://schemas.openxmlformats.org/officeDocument/2006/relationships/tags" Target="../tags/tag10.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79.xml"/></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9.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8.xml"/><Relationship Id="rId1" Type="http://schemas.openxmlformats.org/officeDocument/2006/relationships/tags" Target="../tags/tag11.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8.xml"/><Relationship Id="rId1" Type="http://schemas.openxmlformats.org/officeDocument/2006/relationships/tags" Target="../tags/tag12.xml"/><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8.xml"/><Relationship Id="rId1" Type="http://schemas.openxmlformats.org/officeDocument/2006/relationships/tags" Target="../tags/tag13.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ss Release: TCI Momentum Continues: Middletown is Fifth Large  Municipality to Pass Resolution in Support of Transportation &amp;amp; Climate  Initiative - Save the Sound">
            <a:extLst>
              <a:ext uri="{FF2B5EF4-FFF2-40B4-BE49-F238E27FC236}">
                <a16:creationId xmlns:a16="http://schemas.microsoft.com/office/drawing/2014/main" id="{C437B4B8-4FCA-48F5-9B6F-9954A5625E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53" t="1111" r="4349" b="-2639"/>
          <a:stretch/>
        </p:blipFill>
        <p:spPr bwMode="auto">
          <a:xfrm>
            <a:off x="0" y="0"/>
            <a:ext cx="9144000" cy="70430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23A10B-BADB-4B09-BA37-02D22DCC72A0}"/>
              </a:ext>
            </a:extLst>
          </p:cNvPr>
          <p:cNvSpPr/>
          <p:nvPr/>
        </p:nvSpPr>
        <p:spPr>
          <a:xfrm>
            <a:off x="0" y="0"/>
            <a:ext cx="9144000" cy="6858000"/>
          </a:xfrm>
          <a:prstGeom prst="rect">
            <a:avLst/>
          </a:prstGeom>
          <a:solidFill>
            <a:schemeClr val="bg2">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64E7915-7935-4D16-8B3E-379EEF97BA28}"/>
              </a:ext>
            </a:extLst>
          </p:cNvPr>
          <p:cNvSpPr txBox="1"/>
          <p:nvPr/>
        </p:nvSpPr>
        <p:spPr>
          <a:xfrm>
            <a:off x="558800" y="514575"/>
            <a:ext cx="8026400" cy="1138773"/>
          </a:xfrm>
          <a:prstGeom prst="rect">
            <a:avLst/>
          </a:prstGeom>
          <a:noFill/>
        </p:spPr>
        <p:txBody>
          <a:bodyPr wrap="square" rtlCol="0">
            <a:spAutoFit/>
          </a:bodyPr>
          <a:lstStyle/>
          <a:p>
            <a:pPr algn="ctr"/>
            <a:r>
              <a:rPr lang="en-US" sz="4000" b="1" dirty="0">
                <a:solidFill>
                  <a:schemeClr val="accent4"/>
                </a:solidFill>
                <a:latin typeface="Segoe UI" panose="020B0502040204020203" pitchFamily="34" charset="0"/>
                <a:cs typeface="Segoe UI" panose="020B0502040204020203" pitchFamily="34" charset="0"/>
              </a:rPr>
              <a:t>Middletown</a:t>
            </a:r>
            <a:endParaRPr lang="en-US" sz="2800" b="1" dirty="0">
              <a:solidFill>
                <a:schemeClr val="accent4"/>
              </a:solidFill>
              <a:latin typeface="Segoe UI" panose="020B0502040204020203" pitchFamily="34" charset="0"/>
              <a:cs typeface="Segoe UI" panose="020B0502040204020203" pitchFamily="34" charset="0"/>
            </a:endParaRPr>
          </a:p>
          <a:p>
            <a:pPr algn="ctr"/>
            <a:r>
              <a:rPr lang="en-US" sz="2800" b="1" dirty="0">
                <a:solidFill>
                  <a:schemeClr val="accent4"/>
                </a:solidFill>
                <a:latin typeface="Segoe UI" panose="020B0502040204020203" pitchFamily="34" charset="0"/>
                <a:cs typeface="Segoe UI" panose="020B0502040204020203" pitchFamily="34" charset="0"/>
              </a:rPr>
              <a:t>Affordable Housing Plan (AHP)</a:t>
            </a:r>
            <a:r>
              <a:rPr lang="en-US" sz="2400" b="1" dirty="0">
                <a:solidFill>
                  <a:schemeClr val="bg1"/>
                </a:solidFill>
                <a:latin typeface="Segoe UI" panose="020B0502040204020203" pitchFamily="34" charset="0"/>
                <a:cs typeface="Segoe UI" panose="020B0502040204020203" pitchFamily="34" charset="0"/>
              </a:rPr>
              <a:t>	</a:t>
            </a:r>
            <a:endParaRPr lang="en-US" sz="1400" dirty="0">
              <a:solidFill>
                <a:schemeClr val="bg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299D1EBF-ECF2-45C0-907F-16D20CE5542E}"/>
              </a:ext>
            </a:extLst>
          </p:cNvPr>
          <p:cNvSpPr txBox="1"/>
          <p:nvPr/>
        </p:nvSpPr>
        <p:spPr>
          <a:xfrm>
            <a:off x="5380265" y="5511692"/>
            <a:ext cx="4577442" cy="738664"/>
          </a:xfrm>
          <a:prstGeom prst="rect">
            <a:avLst/>
          </a:prstGeom>
          <a:noFill/>
        </p:spPr>
        <p:txBody>
          <a:bodyPr wrap="square">
            <a:spAutoFit/>
          </a:bodyPr>
          <a:lstStyle/>
          <a:p>
            <a:pPr algn="ctr"/>
            <a:r>
              <a:rPr lang="en-US" sz="2400" b="1" dirty="0">
                <a:solidFill>
                  <a:schemeClr val="bg1"/>
                </a:solidFill>
                <a:latin typeface="Segoe UI" panose="020B0502040204020203" pitchFamily="34" charset="0"/>
                <a:cs typeface="Segoe UI" panose="020B0502040204020203" pitchFamily="34" charset="0"/>
              </a:rPr>
              <a:t>Public Workshop</a:t>
            </a:r>
          </a:p>
          <a:p>
            <a:pPr algn="ctr"/>
            <a:r>
              <a:rPr lang="en-US" b="1" dirty="0">
                <a:solidFill>
                  <a:schemeClr val="bg1"/>
                </a:solidFill>
                <a:latin typeface="Segoe UI" panose="020B0502040204020203" pitchFamily="34" charset="0"/>
                <a:cs typeface="Segoe UI" panose="020B0502040204020203" pitchFamily="34" charset="0"/>
              </a:rPr>
              <a:t>March 16, 2022</a:t>
            </a:r>
          </a:p>
        </p:txBody>
      </p:sp>
    </p:spTree>
    <p:extLst>
      <p:ext uri="{BB962C8B-B14F-4D97-AF65-F5344CB8AC3E}">
        <p14:creationId xmlns:p14="http://schemas.microsoft.com/office/powerpoint/2010/main" val="119100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CF2A32-33F4-4BC7-8ECA-5780C8DE74DD}"/>
              </a:ext>
            </a:extLst>
          </p:cNvPr>
          <p:cNvSpPr/>
          <p:nvPr/>
        </p:nvSpPr>
        <p:spPr>
          <a:xfrm>
            <a:off x="486137" y="3808230"/>
            <a:ext cx="2720050" cy="2399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2ECAFEA-B37D-4A4B-933D-BC6762C10A2F}"/>
              </a:ext>
            </a:extLst>
          </p:cNvPr>
          <p:cNvSpPr txBox="1"/>
          <p:nvPr/>
        </p:nvSpPr>
        <p:spPr>
          <a:xfrm>
            <a:off x="-2" y="223143"/>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Who is affordable housing targeting? </a:t>
            </a:r>
          </a:p>
        </p:txBody>
      </p:sp>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pPr>
            <a:endParaRPr lang="en-US" dirty="0">
              <a:latin typeface="Segoe UI" panose="020B0502040204020203" pitchFamily="34" charset="0"/>
              <a:cs typeface="Segoe UI" panose="020B0502040204020203" pitchFamily="34" charset="0"/>
            </a:endParaRPr>
          </a:p>
        </p:txBody>
      </p:sp>
      <p:sp>
        <p:nvSpPr>
          <p:cNvPr id="5" name="Slide Number Placeholder 5">
            <a:extLst>
              <a:ext uri="{FF2B5EF4-FFF2-40B4-BE49-F238E27FC236}">
                <a16:creationId xmlns:a16="http://schemas.microsoft.com/office/drawing/2014/main" id="{E3F7A529-CBE6-4465-B174-074267B9D788}"/>
              </a:ext>
            </a:extLst>
          </p:cNvPr>
          <p:cNvSpPr>
            <a:spLocks noGrp="1"/>
          </p:cNvSpPr>
          <p:nvPr>
            <p:ph type="sldNum" sz="quarter" idx="4294967295"/>
          </p:nvPr>
        </p:nvSpPr>
        <p:spPr>
          <a:xfrm>
            <a:off x="6913921" y="6403357"/>
            <a:ext cx="20383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10</a:t>
            </a:fld>
            <a:endParaRPr lang="en-US" dirty="0"/>
          </a:p>
        </p:txBody>
      </p:sp>
      <p:sp>
        <p:nvSpPr>
          <p:cNvPr id="2" name="Rectangle 1">
            <a:extLst>
              <a:ext uri="{FF2B5EF4-FFF2-40B4-BE49-F238E27FC236}">
                <a16:creationId xmlns:a16="http://schemas.microsoft.com/office/drawing/2014/main" id="{F96240BB-A039-4D33-B93B-17D2E38C03F4}"/>
              </a:ext>
            </a:extLst>
          </p:cNvPr>
          <p:cNvSpPr/>
          <p:nvPr/>
        </p:nvSpPr>
        <p:spPr>
          <a:xfrm>
            <a:off x="660012" y="3930729"/>
            <a:ext cx="2386035" cy="954594"/>
          </a:xfrm>
          <a:prstGeom prst="rect">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UI" panose="020B0502040204020203" pitchFamily="34" charset="0"/>
                <a:cs typeface="Segoe UI" panose="020B0502040204020203" pitchFamily="34" charset="0"/>
              </a:rPr>
              <a:t>Below Median/Low Income </a:t>
            </a:r>
          </a:p>
        </p:txBody>
      </p:sp>
      <p:sp>
        <p:nvSpPr>
          <p:cNvPr id="14" name="Rectangle 13">
            <a:extLst>
              <a:ext uri="{FF2B5EF4-FFF2-40B4-BE49-F238E27FC236}">
                <a16:creationId xmlns:a16="http://schemas.microsoft.com/office/drawing/2014/main" id="{2FAA4739-BF9D-4C0C-9A88-D9F1143F69D0}"/>
              </a:ext>
            </a:extLst>
          </p:cNvPr>
          <p:cNvSpPr/>
          <p:nvPr/>
        </p:nvSpPr>
        <p:spPr>
          <a:xfrm>
            <a:off x="3445983" y="3930729"/>
            <a:ext cx="2240783" cy="954594"/>
          </a:xfrm>
          <a:prstGeom prst="rect">
            <a:avLst/>
          </a:prstGeom>
          <a:solidFill>
            <a:schemeClr val="accent5">
              <a:alpha val="47000"/>
            </a:schemeClr>
          </a:solidFill>
          <a:ln w="2540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Median/Moderate Income</a:t>
            </a:r>
          </a:p>
        </p:txBody>
      </p:sp>
      <p:sp>
        <p:nvSpPr>
          <p:cNvPr id="15" name="Rectangle 14">
            <a:extLst>
              <a:ext uri="{FF2B5EF4-FFF2-40B4-BE49-F238E27FC236}">
                <a16:creationId xmlns:a16="http://schemas.microsoft.com/office/drawing/2014/main" id="{CE0EB5FC-094E-4201-91C3-7D16D8F7CFB2}"/>
              </a:ext>
            </a:extLst>
          </p:cNvPr>
          <p:cNvSpPr/>
          <p:nvPr/>
        </p:nvSpPr>
        <p:spPr>
          <a:xfrm>
            <a:off x="6033517" y="3930729"/>
            <a:ext cx="2481833" cy="954594"/>
          </a:xfrm>
          <a:prstGeom prst="rect">
            <a:avLst/>
          </a:prstGeom>
          <a:solidFill>
            <a:schemeClr val="accent3">
              <a:alpha val="45000"/>
            </a:schemeClr>
          </a:solidFill>
          <a:ln w="2540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Above Median/High Income </a:t>
            </a:r>
          </a:p>
        </p:txBody>
      </p:sp>
      <p:sp>
        <p:nvSpPr>
          <p:cNvPr id="16" name="Rectangle 15">
            <a:extLst>
              <a:ext uri="{FF2B5EF4-FFF2-40B4-BE49-F238E27FC236}">
                <a16:creationId xmlns:a16="http://schemas.microsoft.com/office/drawing/2014/main" id="{72B6AC8D-F613-427E-B82F-B41B3DA0B219}"/>
              </a:ext>
            </a:extLst>
          </p:cNvPr>
          <p:cNvSpPr/>
          <p:nvPr/>
        </p:nvSpPr>
        <p:spPr>
          <a:xfrm>
            <a:off x="671442" y="5113612"/>
            <a:ext cx="2374605" cy="954594"/>
          </a:xfrm>
          <a:prstGeom prst="rect">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Segoe UI" panose="020B0502040204020203" pitchFamily="34" charset="0"/>
                <a:cs typeface="Segoe UI" panose="020B0502040204020203" pitchFamily="34" charset="0"/>
              </a:rPr>
              <a:t>&lt; 80%</a:t>
            </a:r>
          </a:p>
        </p:txBody>
      </p:sp>
      <p:sp>
        <p:nvSpPr>
          <p:cNvPr id="17" name="Rectangle 16">
            <a:extLst>
              <a:ext uri="{FF2B5EF4-FFF2-40B4-BE49-F238E27FC236}">
                <a16:creationId xmlns:a16="http://schemas.microsoft.com/office/drawing/2014/main" id="{744FCFA6-27C4-4202-82B8-904A160239DE}"/>
              </a:ext>
            </a:extLst>
          </p:cNvPr>
          <p:cNvSpPr/>
          <p:nvPr/>
        </p:nvSpPr>
        <p:spPr>
          <a:xfrm>
            <a:off x="3445983" y="5118548"/>
            <a:ext cx="2240783" cy="954594"/>
          </a:xfrm>
          <a:prstGeom prst="rect">
            <a:avLst/>
          </a:prstGeom>
          <a:solidFill>
            <a:schemeClr val="accent5">
              <a:alpha val="47000"/>
            </a:schemeClr>
          </a:solidFill>
          <a:ln w="2540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egoe UI" panose="020B0502040204020203" pitchFamily="34" charset="0"/>
                <a:cs typeface="Segoe UI" panose="020B0502040204020203" pitchFamily="34" charset="0"/>
              </a:rPr>
              <a:t>80% to 120%</a:t>
            </a:r>
          </a:p>
        </p:txBody>
      </p:sp>
      <p:sp>
        <p:nvSpPr>
          <p:cNvPr id="18" name="Rectangle 17">
            <a:extLst>
              <a:ext uri="{FF2B5EF4-FFF2-40B4-BE49-F238E27FC236}">
                <a16:creationId xmlns:a16="http://schemas.microsoft.com/office/drawing/2014/main" id="{A724EB14-9DD7-4637-AAE8-4D79B9AA5586}"/>
              </a:ext>
            </a:extLst>
          </p:cNvPr>
          <p:cNvSpPr/>
          <p:nvPr/>
        </p:nvSpPr>
        <p:spPr>
          <a:xfrm>
            <a:off x="6039140" y="5113612"/>
            <a:ext cx="2476210" cy="954594"/>
          </a:xfrm>
          <a:prstGeom prst="rect">
            <a:avLst/>
          </a:prstGeom>
          <a:solidFill>
            <a:schemeClr val="accent3">
              <a:alpha val="45000"/>
            </a:schemeClr>
          </a:solidFill>
          <a:ln w="2540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egoe UI" panose="020B0502040204020203" pitchFamily="34" charset="0"/>
                <a:cs typeface="Segoe UI" panose="020B0502040204020203" pitchFamily="34" charset="0"/>
              </a:rPr>
              <a:t>&gt; 120% </a:t>
            </a:r>
          </a:p>
        </p:txBody>
      </p:sp>
      <p:sp>
        <p:nvSpPr>
          <p:cNvPr id="8" name="TextBox 7">
            <a:extLst>
              <a:ext uri="{FF2B5EF4-FFF2-40B4-BE49-F238E27FC236}">
                <a16:creationId xmlns:a16="http://schemas.microsoft.com/office/drawing/2014/main" id="{35226E50-9571-417D-A3FD-D0976E28D95A}"/>
              </a:ext>
            </a:extLst>
          </p:cNvPr>
          <p:cNvSpPr txBox="1"/>
          <p:nvPr/>
        </p:nvSpPr>
        <p:spPr>
          <a:xfrm>
            <a:off x="291402" y="884255"/>
            <a:ext cx="8038682" cy="1785104"/>
          </a:xfrm>
          <a:prstGeom prst="rect">
            <a:avLst/>
          </a:prstGeom>
          <a:noFill/>
        </p:spPr>
        <p:txBody>
          <a:bodyPr wrap="square" rtlCol="0">
            <a:spAutoFit/>
          </a:bodyPr>
          <a:lstStyle/>
          <a:p>
            <a:pPr marL="285750" indent="-285750">
              <a:spcBef>
                <a:spcPts val="600"/>
              </a:spcBef>
              <a:buClr>
                <a:schemeClr val="accent1"/>
              </a:buClr>
              <a:buFont typeface="Wingdings" panose="05000000000000000000" pitchFamily="2" charset="2"/>
              <a:buChar char="§"/>
            </a:pPr>
            <a:r>
              <a:rPr lang="en-US" dirty="0">
                <a:latin typeface="Segoe UI" panose="020B0502040204020203" pitchFamily="34" charset="0"/>
                <a:cs typeface="Segoe UI" panose="020B0502040204020203" pitchFamily="34" charset="0"/>
              </a:rPr>
              <a:t>Typically, those earning less than 80% of the Area Median Income </a:t>
            </a:r>
          </a:p>
          <a:p>
            <a:pPr marL="742950" lvl="1" indent="-285750">
              <a:spcBef>
                <a:spcPts val="600"/>
              </a:spcBef>
              <a:buClr>
                <a:schemeClr val="accent1"/>
              </a:buClr>
              <a:buFont typeface="Wingdings" panose="05000000000000000000" pitchFamily="2" charset="2"/>
              <a:buChar char="§"/>
            </a:pPr>
            <a:r>
              <a:rPr lang="en-US" dirty="0">
                <a:latin typeface="Segoe UI" panose="020B0502040204020203" pitchFamily="34" charset="0"/>
                <a:cs typeface="Segoe UI" panose="020B0502040204020203" pitchFamily="34" charset="0"/>
              </a:rPr>
              <a:t>Households of all sizes – individuals, families </a:t>
            </a:r>
          </a:p>
          <a:p>
            <a:pPr marL="742950" lvl="1" indent="-285750">
              <a:spcBef>
                <a:spcPts val="600"/>
              </a:spcBef>
              <a:buClr>
                <a:schemeClr val="accent1"/>
              </a:buClr>
              <a:buFont typeface="Wingdings" panose="05000000000000000000" pitchFamily="2" charset="2"/>
              <a:buChar char="§"/>
            </a:pPr>
            <a:r>
              <a:rPr lang="en-US" dirty="0">
                <a:latin typeface="Segoe UI" panose="020B0502040204020203" pitchFamily="34" charset="0"/>
                <a:cs typeface="Segoe UI" panose="020B0502040204020203" pitchFamily="34" charset="0"/>
              </a:rPr>
              <a:t>Renters and homeowners</a:t>
            </a:r>
          </a:p>
          <a:p>
            <a:pPr marL="742950" lvl="1" indent="-285750">
              <a:spcBef>
                <a:spcPts val="600"/>
              </a:spcBef>
              <a:buClr>
                <a:schemeClr val="accent1"/>
              </a:buClr>
              <a:buFont typeface="Wingdings" panose="05000000000000000000" pitchFamily="2" charset="2"/>
              <a:buChar char="§"/>
            </a:pPr>
            <a:r>
              <a:rPr lang="en-US" dirty="0">
                <a:latin typeface="Segoe UI" panose="020B0502040204020203" pitchFamily="34" charset="0"/>
                <a:cs typeface="Segoe UI" panose="020B0502040204020203" pitchFamily="34" charset="0"/>
              </a:rPr>
              <a:t>All age groups </a:t>
            </a:r>
          </a:p>
          <a:p>
            <a:pPr marL="742950" lvl="1" indent="-285750">
              <a:spcBef>
                <a:spcPts val="600"/>
              </a:spcBef>
              <a:buClr>
                <a:schemeClr val="accent1"/>
              </a:buClr>
              <a:buFont typeface="Wingdings" panose="05000000000000000000" pitchFamily="2" charset="2"/>
              <a:buChar char="§"/>
            </a:pPr>
            <a:r>
              <a:rPr lang="en-US" dirty="0">
                <a:latin typeface="Segoe UI" panose="020B0502040204020203" pitchFamily="34" charset="0"/>
                <a:cs typeface="Segoe UI" panose="020B0502040204020203" pitchFamily="34" charset="0"/>
              </a:rPr>
              <a:t>Local workers </a:t>
            </a:r>
          </a:p>
        </p:txBody>
      </p:sp>
      <p:sp>
        <p:nvSpPr>
          <p:cNvPr id="19" name="Rectangle 18">
            <a:extLst>
              <a:ext uri="{FF2B5EF4-FFF2-40B4-BE49-F238E27FC236}">
                <a16:creationId xmlns:a16="http://schemas.microsoft.com/office/drawing/2014/main" id="{9D4215A7-152C-4664-A12D-467616600094}"/>
              </a:ext>
            </a:extLst>
          </p:cNvPr>
          <p:cNvSpPr/>
          <p:nvPr/>
        </p:nvSpPr>
        <p:spPr>
          <a:xfrm>
            <a:off x="3014685" y="2478055"/>
            <a:ext cx="3018832" cy="1215379"/>
          </a:xfrm>
          <a:prstGeom prst="rect">
            <a:avLst/>
          </a:prstGeom>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Segoe UI" panose="020B0502040204020203" pitchFamily="34" charset="0"/>
                <a:cs typeface="Segoe UI" panose="020B0502040204020203" pitchFamily="34" charset="0"/>
              </a:rPr>
              <a:t>Area Median Income</a:t>
            </a:r>
          </a:p>
        </p:txBody>
      </p:sp>
    </p:spTree>
    <p:extLst>
      <p:ext uri="{BB962C8B-B14F-4D97-AF65-F5344CB8AC3E}">
        <p14:creationId xmlns:p14="http://schemas.microsoft.com/office/powerpoint/2010/main" val="23970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12C86B-C445-49F6-9AF7-11BEAB65A263}"/>
              </a:ext>
            </a:extLst>
          </p:cNvPr>
          <p:cNvSpPr/>
          <p:nvPr/>
        </p:nvSpPr>
        <p:spPr>
          <a:xfrm>
            <a:off x="683653" y="2865793"/>
            <a:ext cx="5690435" cy="1362926"/>
          </a:xfrm>
          <a:prstGeom prst="rect">
            <a:avLst/>
          </a:prstGeom>
          <a:solidFill>
            <a:schemeClr val="accent3"/>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latin typeface="Segoe UI" panose="020B0502040204020203" pitchFamily="34" charset="0"/>
              <a:cs typeface="Segoe UI" panose="020B0502040204020203" pitchFamily="34" charset="0"/>
            </a:endParaRPr>
          </a:p>
          <a:p>
            <a:pPr indent="114300"/>
            <a:r>
              <a:rPr lang="en-US" dirty="0">
                <a:solidFill>
                  <a:schemeClr val="bg1"/>
                </a:solidFill>
                <a:latin typeface="Segoe UI" panose="020B0502040204020203" pitchFamily="34" charset="0"/>
                <a:cs typeface="Segoe UI" panose="020B0502040204020203" pitchFamily="34" charset="0"/>
              </a:rPr>
              <a:t>Households that are housing “cost-burdened” may </a:t>
            </a:r>
          </a:p>
          <a:p>
            <a:pPr marL="114300"/>
            <a:r>
              <a:rPr lang="en-US" dirty="0">
                <a:solidFill>
                  <a:schemeClr val="bg1"/>
                </a:solidFill>
                <a:latin typeface="Segoe UI" panose="020B0502040204020203" pitchFamily="34" charset="0"/>
                <a:cs typeface="Segoe UI" panose="020B0502040204020203" pitchFamily="34" charset="0"/>
              </a:rPr>
              <a:t>not have </a:t>
            </a:r>
            <a:r>
              <a:rPr lang="en-US" b="1" dirty="0">
                <a:solidFill>
                  <a:schemeClr val="bg1"/>
                </a:solidFill>
                <a:latin typeface="Segoe UI" panose="020B0502040204020203" pitchFamily="34" charset="0"/>
                <a:cs typeface="Segoe UI" panose="020B0502040204020203" pitchFamily="34" charset="0"/>
              </a:rPr>
              <a:t>enough disposable income left over for necessities </a:t>
            </a:r>
            <a:r>
              <a:rPr lang="en-US" dirty="0">
                <a:solidFill>
                  <a:schemeClr val="bg1"/>
                </a:solidFill>
                <a:latin typeface="Segoe UI" panose="020B0502040204020203" pitchFamily="34" charset="0"/>
                <a:cs typeface="Segoe UI" panose="020B0502040204020203" pitchFamily="34" charset="0"/>
              </a:rPr>
              <a:t>such as food, transportation and clothes. </a:t>
            </a:r>
          </a:p>
          <a:p>
            <a:pPr algn="ctr"/>
            <a:endParaRPr lang="en-US" dirty="0"/>
          </a:p>
        </p:txBody>
      </p:sp>
      <p:sp>
        <p:nvSpPr>
          <p:cNvPr id="2" name="Rectangle 1">
            <a:extLst>
              <a:ext uri="{FF2B5EF4-FFF2-40B4-BE49-F238E27FC236}">
                <a16:creationId xmlns:a16="http://schemas.microsoft.com/office/drawing/2014/main" id="{8AFD6263-8F1B-40B8-8FA8-A7F2BEBA9C74}"/>
              </a:ext>
            </a:extLst>
          </p:cNvPr>
          <p:cNvSpPr/>
          <p:nvPr/>
        </p:nvSpPr>
        <p:spPr>
          <a:xfrm>
            <a:off x="683653" y="1080871"/>
            <a:ext cx="5685472" cy="1550566"/>
          </a:xfrm>
          <a:prstGeom prst="rect">
            <a:avLst/>
          </a:prstGeom>
          <a:solidFill>
            <a:schemeClr val="accent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Ins="182880" rtlCol="0" anchor="ctr"/>
          <a:lstStyle/>
          <a:p>
            <a:pPr marL="114300" algn="just" defTabSz="895350">
              <a:tabLst>
                <a:tab pos="5372100" algn="l"/>
              </a:tabLst>
            </a:pPr>
            <a:r>
              <a:rPr lang="en-US" dirty="0">
                <a:solidFill>
                  <a:schemeClr val="bg1"/>
                </a:solidFill>
                <a:latin typeface="Segoe UI" panose="020B0502040204020203" pitchFamily="34" charset="0"/>
                <a:cs typeface="Segoe UI" panose="020B0502040204020203" pitchFamily="34" charset="0"/>
              </a:rPr>
              <a:t>Households that spend too much of their income (typically more than 30%) on housing costs are considered </a:t>
            </a:r>
            <a:r>
              <a:rPr lang="en-US" sz="2000" b="1" dirty="0">
                <a:solidFill>
                  <a:schemeClr val="bg1"/>
                </a:solidFill>
                <a:latin typeface="Segoe UI" panose="020B0502040204020203" pitchFamily="34" charset="0"/>
                <a:cs typeface="Segoe UI" panose="020B0502040204020203" pitchFamily="34" charset="0"/>
              </a:rPr>
              <a:t>“cost-burdened.”</a:t>
            </a:r>
            <a:endParaRPr lang="en-US" sz="2000" dirty="0">
              <a:solidFill>
                <a:schemeClr val="bg1"/>
              </a:solidFill>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15C16E09-B163-43F6-9638-DB66465C27A7}"/>
              </a:ext>
            </a:extLst>
          </p:cNvPr>
          <p:cNvSpPr/>
          <p:nvPr/>
        </p:nvSpPr>
        <p:spPr>
          <a:xfrm>
            <a:off x="702327" y="4463076"/>
            <a:ext cx="5685472" cy="1512924"/>
          </a:xfrm>
          <a:prstGeom prst="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endParaRPr lang="en-US" dirty="0">
              <a:solidFill>
                <a:schemeClr val="bg1"/>
              </a:solidFill>
              <a:latin typeface="Segoe UI" panose="020B0502040204020203" pitchFamily="34" charset="0"/>
              <a:cs typeface="Segoe UI" panose="020B0502040204020203" pitchFamily="34" charset="0"/>
            </a:endParaRPr>
          </a:p>
          <a:p>
            <a:pPr marL="114300"/>
            <a:r>
              <a:rPr lang="en-US" dirty="0">
                <a:solidFill>
                  <a:schemeClr val="bg1"/>
                </a:solidFill>
                <a:latin typeface="Segoe UI" panose="020B0502040204020203" pitchFamily="34" charset="0"/>
                <a:cs typeface="Segoe UI" panose="020B0502040204020203" pitchFamily="34" charset="0"/>
              </a:rPr>
              <a:t>Affordable housing options help low-income households from becoming “cost-burdened” by </a:t>
            </a:r>
            <a:r>
              <a:rPr lang="en-US" b="1" dirty="0">
                <a:solidFill>
                  <a:schemeClr val="bg1"/>
                </a:solidFill>
                <a:latin typeface="Segoe UI" panose="020B0502040204020203" pitchFamily="34" charset="0"/>
                <a:cs typeface="Segoe UI" panose="020B0502040204020203" pitchFamily="34" charset="0"/>
              </a:rPr>
              <a:t>high housing costs in Connecticut.</a:t>
            </a:r>
          </a:p>
          <a:p>
            <a:pPr algn="ctr"/>
            <a:endParaRPr lang="en-US" dirty="0"/>
          </a:p>
        </p:txBody>
      </p:sp>
      <p:sp>
        <p:nvSpPr>
          <p:cNvPr id="6" name="TextBox 5">
            <a:extLst>
              <a:ext uri="{FF2B5EF4-FFF2-40B4-BE49-F238E27FC236}">
                <a16:creationId xmlns:a16="http://schemas.microsoft.com/office/drawing/2014/main" id="{34C4718D-6AFC-4794-ACD6-49F2E3739011}"/>
              </a:ext>
            </a:extLst>
          </p:cNvPr>
          <p:cNvSpPr txBox="1"/>
          <p:nvPr/>
        </p:nvSpPr>
        <p:spPr>
          <a:xfrm>
            <a:off x="-2" y="223143"/>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Why is it important to consider? </a:t>
            </a:r>
          </a:p>
        </p:txBody>
      </p:sp>
      <p:pic>
        <p:nvPicPr>
          <p:cNvPr id="4" name="Picture 3">
            <a:extLst>
              <a:ext uri="{FF2B5EF4-FFF2-40B4-BE49-F238E27FC236}">
                <a16:creationId xmlns:a16="http://schemas.microsoft.com/office/drawing/2014/main" id="{2E1F2E39-1C8A-485A-9632-36B6560B6639}"/>
              </a:ext>
            </a:extLst>
          </p:cNvPr>
          <p:cNvPicPr>
            <a:picLocks noChangeAspect="1"/>
          </p:cNvPicPr>
          <p:nvPr/>
        </p:nvPicPr>
        <p:blipFill>
          <a:blip r:embed="rId2"/>
          <a:stretch>
            <a:fillRect/>
          </a:stretch>
        </p:blipFill>
        <p:spPr>
          <a:xfrm rot="21141275">
            <a:off x="6723931" y="965437"/>
            <a:ext cx="1634926" cy="1634926"/>
          </a:xfrm>
          <a:prstGeom prst="rect">
            <a:avLst/>
          </a:prstGeom>
        </p:spPr>
      </p:pic>
      <p:pic>
        <p:nvPicPr>
          <p:cNvPr id="9" name="Picture 8">
            <a:extLst>
              <a:ext uri="{FF2B5EF4-FFF2-40B4-BE49-F238E27FC236}">
                <a16:creationId xmlns:a16="http://schemas.microsoft.com/office/drawing/2014/main" id="{2808622C-5248-4F4B-8EA1-79457A0022CE}"/>
              </a:ext>
            </a:extLst>
          </p:cNvPr>
          <p:cNvPicPr>
            <a:picLocks noChangeAspect="1"/>
          </p:cNvPicPr>
          <p:nvPr/>
        </p:nvPicPr>
        <p:blipFill>
          <a:blip r:embed="rId3"/>
          <a:stretch>
            <a:fillRect/>
          </a:stretch>
        </p:blipFill>
        <p:spPr>
          <a:xfrm>
            <a:off x="6874137" y="2894205"/>
            <a:ext cx="1334514" cy="1334514"/>
          </a:xfrm>
          <a:prstGeom prst="rect">
            <a:avLst/>
          </a:prstGeom>
        </p:spPr>
      </p:pic>
      <p:pic>
        <p:nvPicPr>
          <p:cNvPr id="11" name="Picture 10">
            <a:extLst>
              <a:ext uri="{FF2B5EF4-FFF2-40B4-BE49-F238E27FC236}">
                <a16:creationId xmlns:a16="http://schemas.microsoft.com/office/drawing/2014/main" id="{C193707A-5A70-4626-8EDF-CC62413B5542}"/>
              </a:ext>
            </a:extLst>
          </p:cNvPr>
          <p:cNvPicPr>
            <a:picLocks noChangeAspect="1"/>
          </p:cNvPicPr>
          <p:nvPr/>
        </p:nvPicPr>
        <p:blipFill>
          <a:blip r:embed="rId4"/>
          <a:stretch>
            <a:fillRect/>
          </a:stretch>
        </p:blipFill>
        <p:spPr>
          <a:xfrm rot="184056">
            <a:off x="6581722" y="4224602"/>
            <a:ext cx="2165974" cy="2165974"/>
          </a:xfrm>
          <a:prstGeom prst="rect">
            <a:avLst/>
          </a:prstGeom>
        </p:spPr>
      </p:pic>
    </p:spTree>
    <p:extLst>
      <p:ext uri="{BB962C8B-B14F-4D97-AF65-F5344CB8AC3E}">
        <p14:creationId xmlns:p14="http://schemas.microsoft.com/office/powerpoint/2010/main" val="15763634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250" autoRev="1" fill="remove"/>
                                        <p:tgtEl>
                                          <p:spTgt spid="8"/>
                                        </p:tgtEl>
                                        <p:attrNameLst>
                                          <p:attrName>style.color</p:attrName>
                                        </p:attrNameLst>
                                      </p:cBhvr>
                                      <p:to>
                                        <a:schemeClr val="bg1"/>
                                      </p:to>
                                    </p:animClr>
                                    <p:animClr clrSpc="rgb" dir="cw">
                                      <p:cBhvr>
                                        <p:cTn id="21" dur="250" autoRev="1" fill="remove"/>
                                        <p:tgtEl>
                                          <p:spTgt spid="8"/>
                                        </p:tgtEl>
                                        <p:attrNameLst>
                                          <p:attrName>fillcolor</p:attrName>
                                        </p:attrNameLst>
                                      </p:cBhvr>
                                      <p:to>
                                        <a:schemeClr val="bg1"/>
                                      </p:to>
                                    </p:animClr>
                                    <p:set>
                                      <p:cBhvr>
                                        <p:cTn id="22" dur="250" autoRev="1" fill="remove"/>
                                        <p:tgtEl>
                                          <p:spTgt spid="8"/>
                                        </p:tgtEl>
                                        <p:attrNameLst>
                                          <p:attrName>fill.type</p:attrName>
                                        </p:attrNameLst>
                                      </p:cBhvr>
                                      <p:to>
                                        <p:strVal val="solid"/>
                                      </p:to>
                                    </p:set>
                                    <p:set>
                                      <p:cBhvr>
                                        <p:cTn id="23"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2BD8516-79CB-49DA-9D74-49326C14FAEC}"/>
              </a:ext>
            </a:extLst>
          </p:cNvPr>
          <p:cNvSpPr/>
          <p:nvPr/>
        </p:nvSpPr>
        <p:spPr>
          <a:xfrm>
            <a:off x="6954623" y="3063322"/>
            <a:ext cx="1924309" cy="1215379"/>
          </a:xfrm>
          <a:prstGeom prst="rect">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AAA8FD25-588A-42A6-B2E2-76BE9FCF078D}"/>
              </a:ext>
            </a:extLst>
          </p:cNvPr>
          <p:cNvSpPr/>
          <p:nvPr/>
        </p:nvSpPr>
        <p:spPr>
          <a:xfrm>
            <a:off x="299791" y="3133844"/>
            <a:ext cx="2026349" cy="1069355"/>
          </a:xfrm>
          <a:prstGeom prst="rect">
            <a:avLst/>
          </a:prstGeom>
          <a:solidFill>
            <a:schemeClr val="accent2"/>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5FFEC090-7B64-4EA6-8291-9EE76FB4FCDB}"/>
              </a:ext>
            </a:extLst>
          </p:cNvPr>
          <p:cNvSpPr/>
          <p:nvPr/>
        </p:nvSpPr>
        <p:spPr>
          <a:xfrm>
            <a:off x="121404" y="954688"/>
            <a:ext cx="8901189" cy="1723549"/>
          </a:xfrm>
          <a:prstGeom prst="rect">
            <a:avLst/>
          </a:prstGeom>
        </p:spPr>
        <p:txBody>
          <a:bodyPr wrap="square">
            <a:spAutoFit/>
          </a:bodyPr>
          <a:lstStyle/>
          <a:p>
            <a:pPr algn="ctr">
              <a:lnSpc>
                <a:spcPct val="100000"/>
              </a:lnSpc>
              <a:buClr>
                <a:schemeClr val="accent4"/>
              </a:buClr>
            </a:pPr>
            <a:r>
              <a:rPr lang="en-US" dirty="0">
                <a:latin typeface="Segoe UI" panose="020B0502040204020203" pitchFamily="34" charset="0"/>
                <a:cs typeface="Segoe UI" panose="020B0502040204020203" pitchFamily="34" charset="0"/>
              </a:rPr>
              <a:t>There is no one-size-fits all approach to creating housing that fits these income standards and provides affordable opportunities. </a:t>
            </a:r>
          </a:p>
          <a:p>
            <a:pPr algn="ctr">
              <a:lnSpc>
                <a:spcPct val="100000"/>
              </a:lnSpc>
              <a:buClr>
                <a:schemeClr val="accent4"/>
              </a:buClr>
            </a:pPr>
            <a:endParaRPr lang="en-US" dirty="0">
              <a:latin typeface="Segoe UI" panose="020B0502040204020203" pitchFamily="34" charset="0"/>
              <a:cs typeface="Segoe UI" panose="020B0502040204020203" pitchFamily="34" charset="0"/>
            </a:endParaRPr>
          </a:p>
          <a:p>
            <a:pPr algn="ctr">
              <a:lnSpc>
                <a:spcPct val="100000"/>
              </a:lnSpc>
              <a:buClr>
                <a:schemeClr val="accent4"/>
              </a:buClr>
            </a:pPr>
            <a:r>
              <a:rPr lang="en-US" dirty="0">
                <a:latin typeface="Segoe UI" panose="020B0502040204020203" pitchFamily="34" charset="0"/>
                <a:cs typeface="Segoe UI" panose="020B0502040204020203" pitchFamily="34" charset="0"/>
              </a:rPr>
              <a:t>Housing that is affordable to low-income households can be achieved in many ways ranging from the type of unit to financing strategies. It could be:</a:t>
            </a:r>
            <a:endParaRPr lang="en-US" b="1" dirty="0">
              <a:latin typeface="Segoe UI" panose="020B0502040204020203" pitchFamily="34" charset="0"/>
              <a:cs typeface="Segoe UI" panose="020B0502040204020203" pitchFamily="34" charset="0"/>
            </a:endParaRPr>
          </a:p>
          <a:p>
            <a:pPr marL="171450" indent="-171450" algn="ctr">
              <a:lnSpc>
                <a:spcPct val="100000"/>
              </a:lnSpc>
              <a:buClr>
                <a:schemeClr val="accent1"/>
              </a:buClr>
              <a:buFont typeface="Wingdings" panose="05000000000000000000" pitchFamily="2" charset="2"/>
              <a:buChar char="§"/>
            </a:pPr>
            <a:endParaRPr lang="en-US" sz="800" b="1" dirty="0">
              <a:latin typeface="Segoe UI" panose="020B0502040204020203" pitchFamily="34" charset="0"/>
              <a:cs typeface="Segoe UI" panose="020B0502040204020203" pitchFamily="34" charset="0"/>
            </a:endParaRPr>
          </a:p>
          <a:p>
            <a:pPr marL="628650" lvl="1" indent="-171450">
              <a:lnSpc>
                <a:spcPct val="100000"/>
              </a:lnSpc>
              <a:buClr>
                <a:schemeClr val="accent1"/>
              </a:buClr>
              <a:buFont typeface="Wingdings" panose="05000000000000000000" pitchFamily="2" charset="2"/>
              <a:buChar char="§"/>
            </a:pPr>
            <a:endParaRPr lang="en-US" sz="80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1BB458FE-D2B5-41D0-8940-45714BF690CE}"/>
              </a:ext>
            </a:extLst>
          </p:cNvPr>
          <p:cNvSpPr txBox="1"/>
          <p:nvPr/>
        </p:nvSpPr>
        <p:spPr>
          <a:xfrm>
            <a:off x="6793752" y="3210044"/>
            <a:ext cx="2246050" cy="1200329"/>
          </a:xfrm>
          <a:prstGeom prst="rect">
            <a:avLst/>
          </a:prstGeom>
          <a:noFill/>
        </p:spPr>
        <p:txBody>
          <a:bodyPr wrap="square" rtlCol="0">
            <a:spAutoFit/>
          </a:bodyPr>
          <a:lstStyle/>
          <a:p>
            <a:pPr algn="ctr"/>
            <a:r>
              <a:rPr lang="en-US" dirty="0">
                <a:solidFill>
                  <a:schemeClr val="bg1"/>
                </a:solidFill>
                <a:latin typeface="Segoe UI" panose="020B0502040204020203" pitchFamily="34" charset="0"/>
                <a:cs typeface="Segoe UI" panose="020B0502040204020203" pitchFamily="34" charset="0"/>
              </a:rPr>
              <a:t>A mixed-income, medium-density community</a:t>
            </a:r>
          </a:p>
          <a:p>
            <a:endParaRPr lang="en-US" dirty="0"/>
          </a:p>
        </p:txBody>
      </p:sp>
      <p:pic>
        <p:nvPicPr>
          <p:cNvPr id="10" name="Picture 9">
            <a:extLst>
              <a:ext uri="{FF2B5EF4-FFF2-40B4-BE49-F238E27FC236}">
                <a16:creationId xmlns:a16="http://schemas.microsoft.com/office/drawing/2014/main" id="{94E98CA2-A0C4-48F6-8641-FD9B03CFDBE4}"/>
              </a:ext>
            </a:extLst>
          </p:cNvPr>
          <p:cNvPicPr>
            <a:picLocks noChangeAspect="1"/>
          </p:cNvPicPr>
          <p:nvPr/>
        </p:nvPicPr>
        <p:blipFill>
          <a:blip r:embed="rId3"/>
          <a:stretch>
            <a:fillRect/>
          </a:stretch>
        </p:blipFill>
        <p:spPr>
          <a:xfrm>
            <a:off x="4507162" y="4441581"/>
            <a:ext cx="2232726" cy="1560250"/>
          </a:xfrm>
          <a:prstGeom prst="rect">
            <a:avLst/>
          </a:prstGeom>
        </p:spPr>
      </p:pic>
      <p:pic>
        <p:nvPicPr>
          <p:cNvPr id="14" name="Picture 13">
            <a:extLst>
              <a:ext uri="{FF2B5EF4-FFF2-40B4-BE49-F238E27FC236}">
                <a16:creationId xmlns:a16="http://schemas.microsoft.com/office/drawing/2014/main" id="{C8AF8CAB-31D0-412C-964B-8CA18BE2BC69}"/>
              </a:ext>
            </a:extLst>
          </p:cNvPr>
          <p:cNvPicPr>
            <a:picLocks noChangeAspect="1"/>
          </p:cNvPicPr>
          <p:nvPr/>
        </p:nvPicPr>
        <p:blipFill>
          <a:blip r:embed="rId4"/>
          <a:stretch>
            <a:fillRect/>
          </a:stretch>
        </p:blipFill>
        <p:spPr>
          <a:xfrm>
            <a:off x="6954623" y="4441581"/>
            <a:ext cx="1924309" cy="1560250"/>
          </a:xfrm>
          <a:prstGeom prst="rect">
            <a:avLst/>
          </a:prstGeom>
        </p:spPr>
      </p:pic>
      <p:sp>
        <p:nvSpPr>
          <p:cNvPr id="11" name="TextBox 10">
            <a:extLst>
              <a:ext uri="{FF2B5EF4-FFF2-40B4-BE49-F238E27FC236}">
                <a16:creationId xmlns:a16="http://schemas.microsoft.com/office/drawing/2014/main" id="{B82D3100-FCA7-4BB2-9724-6A7DDF2F25D6}"/>
              </a:ext>
            </a:extLst>
          </p:cNvPr>
          <p:cNvSpPr txBox="1"/>
          <p:nvPr/>
        </p:nvSpPr>
        <p:spPr>
          <a:xfrm>
            <a:off x="-2" y="223143"/>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What can affordable housing be?</a:t>
            </a:r>
          </a:p>
        </p:txBody>
      </p:sp>
      <p:pic>
        <p:nvPicPr>
          <p:cNvPr id="1026" name="Picture 2" descr="Explained: What Is a Bungalow?">
            <a:extLst>
              <a:ext uri="{FF2B5EF4-FFF2-40B4-BE49-F238E27FC236}">
                <a16:creationId xmlns:a16="http://schemas.microsoft.com/office/drawing/2014/main" id="{87F6F5F2-E54E-4B24-804E-4E04F42B1BC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7889"/>
          <a:stretch/>
        </p:blipFill>
        <p:spPr bwMode="auto">
          <a:xfrm>
            <a:off x="265068" y="4362992"/>
            <a:ext cx="2026349" cy="16409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415240-4652-416E-820A-9E605F92ADAF}"/>
              </a:ext>
            </a:extLst>
          </p:cNvPr>
          <p:cNvSpPr txBox="1"/>
          <p:nvPr/>
        </p:nvSpPr>
        <p:spPr>
          <a:xfrm>
            <a:off x="365659" y="3209346"/>
            <a:ext cx="1894612" cy="923330"/>
          </a:xfrm>
          <a:prstGeom prst="rect">
            <a:avLst/>
          </a:prstGeom>
          <a:noFill/>
        </p:spPr>
        <p:txBody>
          <a:bodyPr wrap="square" rtlCol="0">
            <a:spAutoFit/>
          </a:bodyPr>
          <a:lstStyle/>
          <a:p>
            <a:pPr algn="ctr"/>
            <a:r>
              <a:rPr lang="en-US" dirty="0">
                <a:solidFill>
                  <a:schemeClr val="bg1"/>
                </a:solidFill>
                <a:latin typeface="Segoe UI" panose="020B0502040204020203" pitchFamily="34" charset="0"/>
                <a:cs typeface="Segoe UI" panose="020B0502040204020203" pitchFamily="34" charset="0"/>
              </a:rPr>
              <a:t>Owner-occupied single-family homes </a:t>
            </a:r>
          </a:p>
        </p:txBody>
      </p:sp>
      <p:sp>
        <p:nvSpPr>
          <p:cNvPr id="17" name="Rectangle 16">
            <a:extLst>
              <a:ext uri="{FF2B5EF4-FFF2-40B4-BE49-F238E27FC236}">
                <a16:creationId xmlns:a16="http://schemas.microsoft.com/office/drawing/2014/main" id="{16A42433-D417-46B5-828C-53CB78694B0B}"/>
              </a:ext>
            </a:extLst>
          </p:cNvPr>
          <p:cNvSpPr/>
          <p:nvPr/>
        </p:nvSpPr>
        <p:spPr>
          <a:xfrm>
            <a:off x="2534700" y="2829709"/>
            <a:ext cx="1787355" cy="1112758"/>
          </a:xfrm>
          <a:prstGeom prst="rect">
            <a:avLst/>
          </a:prstGeom>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54E1FE04-AF50-4CA6-83D0-CFB8A93305FD}"/>
              </a:ext>
            </a:extLst>
          </p:cNvPr>
          <p:cNvSpPr/>
          <p:nvPr/>
        </p:nvSpPr>
        <p:spPr>
          <a:xfrm>
            <a:off x="4515313" y="3260309"/>
            <a:ext cx="2246050" cy="1011480"/>
          </a:xfrm>
          <a:prstGeom prst="rect">
            <a:avLst/>
          </a:prstGeom>
          <a:solidFill>
            <a:schemeClr val="accent5"/>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7F1584A4-089D-4262-80A5-FDAC4BBBF8D1}"/>
              </a:ext>
            </a:extLst>
          </p:cNvPr>
          <p:cNvSpPr txBox="1"/>
          <p:nvPr/>
        </p:nvSpPr>
        <p:spPr>
          <a:xfrm>
            <a:off x="2483355" y="2791388"/>
            <a:ext cx="1890043" cy="923330"/>
          </a:xfrm>
          <a:prstGeom prst="rect">
            <a:avLst/>
          </a:prstGeom>
          <a:noFill/>
        </p:spPr>
        <p:txBody>
          <a:bodyPr wrap="square" rtlCol="0">
            <a:spAutoFit/>
          </a:bodyPr>
          <a:lstStyle/>
          <a:p>
            <a:pPr algn="ctr"/>
            <a:endParaRPr lang="en-US" dirty="0">
              <a:solidFill>
                <a:schemeClr val="bg1"/>
              </a:solidFill>
              <a:latin typeface="Segoe UI" panose="020B0502040204020203" pitchFamily="34" charset="0"/>
              <a:cs typeface="Segoe UI" panose="020B0502040204020203" pitchFamily="34" charset="0"/>
            </a:endParaRPr>
          </a:p>
          <a:p>
            <a:pPr algn="ctr"/>
            <a:r>
              <a:rPr lang="en-US" dirty="0">
                <a:solidFill>
                  <a:schemeClr val="bg1"/>
                </a:solidFill>
                <a:latin typeface="Segoe UI" panose="020B0502040204020203" pitchFamily="34" charset="0"/>
                <a:cs typeface="Segoe UI" panose="020B0502040204020203" pitchFamily="34" charset="0"/>
              </a:rPr>
              <a:t>A private rental apartment</a:t>
            </a:r>
          </a:p>
        </p:txBody>
      </p:sp>
      <p:sp>
        <p:nvSpPr>
          <p:cNvPr id="8" name="TextBox 7">
            <a:extLst>
              <a:ext uri="{FF2B5EF4-FFF2-40B4-BE49-F238E27FC236}">
                <a16:creationId xmlns:a16="http://schemas.microsoft.com/office/drawing/2014/main" id="{8CA9CA97-59E6-49EB-A817-6FF771C79E51}"/>
              </a:ext>
            </a:extLst>
          </p:cNvPr>
          <p:cNvSpPr txBox="1"/>
          <p:nvPr/>
        </p:nvSpPr>
        <p:spPr>
          <a:xfrm>
            <a:off x="4525230" y="3433381"/>
            <a:ext cx="2226215" cy="646331"/>
          </a:xfrm>
          <a:prstGeom prst="rect">
            <a:avLst/>
          </a:prstGeom>
          <a:noFill/>
        </p:spPr>
        <p:txBody>
          <a:bodyPr wrap="square" rtlCol="0">
            <a:spAutoFit/>
          </a:bodyPr>
          <a:lstStyle/>
          <a:p>
            <a:pPr algn="ctr"/>
            <a:r>
              <a:rPr lang="en-US" dirty="0">
                <a:solidFill>
                  <a:schemeClr val="bg1"/>
                </a:solidFill>
                <a:latin typeface="Segoe UI" panose="020B0502040204020203" pitchFamily="34" charset="0"/>
                <a:cs typeface="Segoe UI" panose="020B0502040204020203" pitchFamily="34" charset="0"/>
              </a:rPr>
              <a:t>An Accessory Dwelling Unit (ADU)</a:t>
            </a:r>
          </a:p>
        </p:txBody>
      </p:sp>
      <p:pic>
        <p:nvPicPr>
          <p:cNvPr id="4" name="Picture 2" descr="Highlands Homes for Rented | Heritage House Sotheby&amp;#39;s International Realty">
            <a:extLst>
              <a:ext uri="{FF2B5EF4-FFF2-40B4-BE49-F238E27FC236}">
                <a16:creationId xmlns:a16="http://schemas.microsoft.com/office/drawing/2014/main" id="{D1CE6D4A-93E3-4D80-B170-750167D4FA6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222" r="37222" b="13936"/>
          <a:stretch/>
        </p:blipFill>
        <p:spPr bwMode="auto">
          <a:xfrm>
            <a:off x="2532723" y="4079712"/>
            <a:ext cx="1759705" cy="1922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6231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0" y="241138"/>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Connecticut Affordable Housing Statutes </a:t>
            </a:r>
          </a:p>
        </p:txBody>
      </p:sp>
      <p:sp>
        <p:nvSpPr>
          <p:cNvPr id="4" name="Rectangle 3">
            <a:extLst>
              <a:ext uri="{FF2B5EF4-FFF2-40B4-BE49-F238E27FC236}">
                <a16:creationId xmlns:a16="http://schemas.microsoft.com/office/drawing/2014/main" id="{713202F9-D79C-4535-B7F3-B685F36E899B}"/>
              </a:ext>
            </a:extLst>
          </p:cNvPr>
          <p:cNvSpPr/>
          <p:nvPr/>
        </p:nvSpPr>
        <p:spPr>
          <a:xfrm>
            <a:off x="364855" y="668866"/>
            <a:ext cx="8749976" cy="769441"/>
          </a:xfrm>
          <a:prstGeom prst="rect">
            <a:avLst/>
          </a:prstGeom>
        </p:spPr>
        <p:txBody>
          <a:bodyPr wrap="square">
            <a:spAutoFit/>
          </a:bodyPr>
          <a:lstStyle/>
          <a:p>
            <a:pPr marL="171450" indent="-171450" algn="ctr">
              <a:lnSpc>
                <a:spcPct val="100000"/>
              </a:lnSpc>
              <a:buClr>
                <a:schemeClr val="accent1"/>
              </a:buClr>
              <a:buFont typeface="Wingdings" panose="05000000000000000000" pitchFamily="2" charset="2"/>
              <a:buChar char="§"/>
            </a:pPr>
            <a:endParaRPr lang="en-US" sz="800" b="1" dirty="0">
              <a:latin typeface="Segoe UI" panose="020B0502040204020203" pitchFamily="34" charset="0"/>
              <a:cs typeface="Segoe UI" panose="020B0502040204020203" pitchFamily="34" charset="0"/>
            </a:endParaRPr>
          </a:p>
          <a:p>
            <a:pPr>
              <a:lnSpc>
                <a:spcPct val="100000"/>
              </a:lnSpc>
              <a:buClr>
                <a:schemeClr val="accent1"/>
              </a:buClr>
            </a:pPr>
            <a:r>
              <a:rPr lang="en-US" dirty="0">
                <a:latin typeface="Segoe UI" panose="020B0502040204020203" pitchFamily="34" charset="0"/>
                <a:cs typeface="Segoe UI" panose="020B0502040204020203" pitchFamily="34" charset="0"/>
              </a:rPr>
              <a:t>Based on these definitions, CT has adopted </a:t>
            </a:r>
            <a:r>
              <a:rPr lang="en-US" b="1" dirty="0">
                <a:solidFill>
                  <a:schemeClr val="accent2"/>
                </a:solidFill>
                <a:latin typeface="Segoe UI" panose="020B0502040204020203" pitchFamily="34" charset="0"/>
                <a:cs typeface="Segoe UI" panose="020B0502040204020203" pitchFamily="34" charset="0"/>
              </a:rPr>
              <a:t>two key pieces of legislation </a:t>
            </a:r>
            <a:r>
              <a:rPr lang="en-US" dirty="0">
                <a:latin typeface="Segoe UI" panose="020B0502040204020203" pitchFamily="34" charset="0"/>
                <a:cs typeface="Segoe UI" panose="020B0502040204020203" pitchFamily="34" charset="0"/>
              </a:rPr>
              <a:t>that codify housing affordability goals and targets:</a:t>
            </a:r>
          </a:p>
        </p:txBody>
      </p:sp>
      <p:sp>
        <p:nvSpPr>
          <p:cNvPr id="5" name="Slide Number Placeholder 5">
            <a:extLst>
              <a:ext uri="{FF2B5EF4-FFF2-40B4-BE49-F238E27FC236}">
                <a16:creationId xmlns:a16="http://schemas.microsoft.com/office/drawing/2014/main" id="{E3F7A529-CBE6-4465-B174-074267B9D788}"/>
              </a:ext>
            </a:extLst>
          </p:cNvPr>
          <p:cNvSpPr>
            <a:spLocks noGrp="1"/>
          </p:cNvSpPr>
          <p:nvPr>
            <p:ph type="sldNum" sz="quarter" idx="4294967295"/>
          </p:nvPr>
        </p:nvSpPr>
        <p:spPr>
          <a:xfrm>
            <a:off x="6913921" y="6403357"/>
            <a:ext cx="2038350"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dirty="0"/>
              <a:t>11</a:t>
            </a:r>
          </a:p>
        </p:txBody>
      </p:sp>
      <p:sp>
        <p:nvSpPr>
          <p:cNvPr id="6" name="TextBox 5">
            <a:extLst>
              <a:ext uri="{FF2B5EF4-FFF2-40B4-BE49-F238E27FC236}">
                <a16:creationId xmlns:a16="http://schemas.microsoft.com/office/drawing/2014/main" id="{88F81DC7-6BBF-4578-AF39-5779DDFA1525}"/>
              </a:ext>
            </a:extLst>
          </p:cNvPr>
          <p:cNvSpPr txBox="1"/>
          <p:nvPr/>
        </p:nvSpPr>
        <p:spPr>
          <a:xfrm>
            <a:off x="2228644" y="1574933"/>
            <a:ext cx="6567886" cy="400110"/>
          </a:xfrm>
          <a:prstGeom prst="rect">
            <a:avLst/>
          </a:prstGeom>
          <a:noFill/>
        </p:spPr>
        <p:txBody>
          <a:bodyPr wrap="square" rtlCol="0">
            <a:spAutoFit/>
          </a:bodyPr>
          <a:lstStyle/>
          <a:p>
            <a:pPr>
              <a:spcBef>
                <a:spcPts val="600"/>
              </a:spcBef>
              <a:buClr>
                <a:schemeClr val="accent1"/>
              </a:buClr>
            </a:pPr>
            <a:r>
              <a:rPr lang="en-US" sz="2000" b="1" dirty="0">
                <a:solidFill>
                  <a:schemeClr val="accent1"/>
                </a:solidFill>
                <a:latin typeface="Segoe UI" panose="020B0502040204020203" pitchFamily="34" charset="0"/>
                <a:cs typeface="Segoe UI" panose="020B0502040204020203" pitchFamily="34" charset="0"/>
              </a:rPr>
              <a:t>CT General Statutes Sec. 8-30g (1989)</a:t>
            </a:r>
          </a:p>
        </p:txBody>
      </p:sp>
      <p:sp>
        <p:nvSpPr>
          <p:cNvPr id="14" name="Rectangle 13">
            <a:extLst>
              <a:ext uri="{FF2B5EF4-FFF2-40B4-BE49-F238E27FC236}">
                <a16:creationId xmlns:a16="http://schemas.microsoft.com/office/drawing/2014/main" id="{95AD9C22-494C-4C5E-B1A6-ADE3A540FB70}"/>
              </a:ext>
            </a:extLst>
          </p:cNvPr>
          <p:cNvSpPr/>
          <p:nvPr/>
        </p:nvSpPr>
        <p:spPr>
          <a:xfrm>
            <a:off x="2505626" y="1995942"/>
            <a:ext cx="2026349" cy="996101"/>
          </a:xfrm>
          <a:prstGeom prst="rect">
            <a:avLst/>
          </a:prstGeom>
          <a:solidFill>
            <a:schemeClr val="accent6"/>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Defines protected units</a:t>
            </a:r>
          </a:p>
        </p:txBody>
      </p:sp>
      <p:sp>
        <p:nvSpPr>
          <p:cNvPr id="15" name="Rectangle 14">
            <a:extLst>
              <a:ext uri="{FF2B5EF4-FFF2-40B4-BE49-F238E27FC236}">
                <a16:creationId xmlns:a16="http://schemas.microsoft.com/office/drawing/2014/main" id="{43E90EFB-BA33-4B35-AE71-4473BC996075}"/>
              </a:ext>
            </a:extLst>
          </p:cNvPr>
          <p:cNvSpPr/>
          <p:nvPr/>
        </p:nvSpPr>
        <p:spPr>
          <a:xfrm>
            <a:off x="4646397" y="1995942"/>
            <a:ext cx="2026349" cy="996101"/>
          </a:xfrm>
          <a:prstGeom prst="rect">
            <a:avLst/>
          </a:prstGeom>
          <a:solidFill>
            <a:schemeClr val="accent6"/>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 of set-aside units </a:t>
            </a:r>
          </a:p>
        </p:txBody>
      </p:sp>
      <p:sp>
        <p:nvSpPr>
          <p:cNvPr id="16" name="Rectangle 15">
            <a:extLst>
              <a:ext uri="{FF2B5EF4-FFF2-40B4-BE49-F238E27FC236}">
                <a16:creationId xmlns:a16="http://schemas.microsoft.com/office/drawing/2014/main" id="{79C26298-4FB8-4054-AA8D-EF17F7639C18}"/>
              </a:ext>
            </a:extLst>
          </p:cNvPr>
          <p:cNvSpPr/>
          <p:nvPr/>
        </p:nvSpPr>
        <p:spPr>
          <a:xfrm>
            <a:off x="1364521" y="3098381"/>
            <a:ext cx="2026349" cy="998791"/>
          </a:xfrm>
          <a:prstGeom prst="rect">
            <a:avLst/>
          </a:prstGeom>
          <a:solidFill>
            <a:schemeClr val="accent6"/>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Towns with more than 10% are exempt</a:t>
            </a:r>
          </a:p>
        </p:txBody>
      </p:sp>
      <p:sp>
        <p:nvSpPr>
          <p:cNvPr id="12" name="Rectangle 11">
            <a:extLst>
              <a:ext uri="{FF2B5EF4-FFF2-40B4-BE49-F238E27FC236}">
                <a16:creationId xmlns:a16="http://schemas.microsoft.com/office/drawing/2014/main" id="{79CF5A33-1268-46F6-BEB8-999FE5B616F8}"/>
              </a:ext>
            </a:extLst>
          </p:cNvPr>
          <p:cNvSpPr/>
          <p:nvPr/>
        </p:nvSpPr>
        <p:spPr>
          <a:xfrm>
            <a:off x="364855" y="1995942"/>
            <a:ext cx="2026349" cy="998791"/>
          </a:xfrm>
          <a:prstGeom prst="rect">
            <a:avLst/>
          </a:prstGeom>
          <a:solidFill>
            <a:schemeClr val="accent6"/>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Housing Land Use Appeals Procedure </a:t>
            </a:r>
          </a:p>
        </p:txBody>
      </p:sp>
      <p:sp>
        <p:nvSpPr>
          <p:cNvPr id="13" name="Rectangle 12">
            <a:extLst>
              <a:ext uri="{FF2B5EF4-FFF2-40B4-BE49-F238E27FC236}">
                <a16:creationId xmlns:a16="http://schemas.microsoft.com/office/drawing/2014/main" id="{CCD38E83-AB65-4989-BA96-E860EA7D982A}"/>
              </a:ext>
            </a:extLst>
          </p:cNvPr>
          <p:cNvSpPr/>
          <p:nvPr/>
        </p:nvSpPr>
        <p:spPr>
          <a:xfrm>
            <a:off x="3570636" y="3110894"/>
            <a:ext cx="2026349" cy="998791"/>
          </a:xfrm>
          <a:prstGeom prst="rect">
            <a:avLst/>
          </a:prstGeom>
          <a:solidFill>
            <a:schemeClr val="accent6"/>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Exempt from local zoning requirements </a:t>
            </a:r>
          </a:p>
        </p:txBody>
      </p:sp>
      <p:sp>
        <p:nvSpPr>
          <p:cNvPr id="19" name="Rectangle 18">
            <a:extLst>
              <a:ext uri="{FF2B5EF4-FFF2-40B4-BE49-F238E27FC236}">
                <a16:creationId xmlns:a16="http://schemas.microsoft.com/office/drawing/2014/main" id="{B9E78B7B-8AF9-4CA2-AED2-681BE4E04104}"/>
              </a:ext>
            </a:extLst>
          </p:cNvPr>
          <p:cNvSpPr/>
          <p:nvPr/>
        </p:nvSpPr>
        <p:spPr>
          <a:xfrm>
            <a:off x="5776751" y="3098381"/>
            <a:ext cx="2026349" cy="998791"/>
          </a:xfrm>
          <a:prstGeom prst="rect">
            <a:avLst/>
          </a:prstGeom>
          <a:solidFill>
            <a:schemeClr val="accent6"/>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Can be denied only for health or safety </a:t>
            </a:r>
          </a:p>
        </p:txBody>
      </p:sp>
      <p:sp>
        <p:nvSpPr>
          <p:cNvPr id="2" name="Rectangle 1">
            <a:extLst>
              <a:ext uri="{FF2B5EF4-FFF2-40B4-BE49-F238E27FC236}">
                <a16:creationId xmlns:a16="http://schemas.microsoft.com/office/drawing/2014/main" id="{A595557C-1683-4B52-9618-3D34D99AA47F}"/>
              </a:ext>
            </a:extLst>
          </p:cNvPr>
          <p:cNvSpPr/>
          <p:nvPr/>
        </p:nvSpPr>
        <p:spPr>
          <a:xfrm>
            <a:off x="3163569" y="5764192"/>
            <a:ext cx="2739519" cy="109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D02E50A-28C5-4C35-B8BE-AC9E5A3371FF}"/>
              </a:ext>
            </a:extLst>
          </p:cNvPr>
          <p:cNvSpPr/>
          <p:nvPr/>
        </p:nvSpPr>
        <p:spPr>
          <a:xfrm>
            <a:off x="6787168" y="1995942"/>
            <a:ext cx="2026349" cy="996101"/>
          </a:xfrm>
          <a:prstGeom prst="rect">
            <a:avLst/>
          </a:prstGeom>
          <a:solidFill>
            <a:schemeClr val="accent6"/>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Sets income limits and cost maximums</a:t>
            </a:r>
          </a:p>
        </p:txBody>
      </p:sp>
      <p:sp>
        <p:nvSpPr>
          <p:cNvPr id="18" name="Slide Number Placeholder 5">
            <a:extLst>
              <a:ext uri="{FF2B5EF4-FFF2-40B4-BE49-F238E27FC236}">
                <a16:creationId xmlns:a16="http://schemas.microsoft.com/office/drawing/2014/main" id="{97E755AD-1F86-43E8-A977-4CBBA2CE592E}"/>
              </a:ext>
            </a:extLst>
          </p:cNvPr>
          <p:cNvSpPr txBox="1">
            <a:spLocks/>
          </p:cNvSpPr>
          <p:nvPr/>
        </p:nvSpPr>
        <p:spPr>
          <a:xfrm>
            <a:off x="6913921" y="6403357"/>
            <a:ext cx="203835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12</a:t>
            </a:r>
            <a:endParaRPr lang="en-US" dirty="0"/>
          </a:p>
        </p:txBody>
      </p:sp>
      <p:sp>
        <p:nvSpPr>
          <p:cNvPr id="20" name="Rectangle 19">
            <a:extLst>
              <a:ext uri="{FF2B5EF4-FFF2-40B4-BE49-F238E27FC236}">
                <a16:creationId xmlns:a16="http://schemas.microsoft.com/office/drawing/2014/main" id="{104E8798-03E8-412F-9AFA-85208FED347B}"/>
              </a:ext>
            </a:extLst>
          </p:cNvPr>
          <p:cNvSpPr/>
          <p:nvPr/>
        </p:nvSpPr>
        <p:spPr>
          <a:xfrm>
            <a:off x="2495465" y="4658028"/>
            <a:ext cx="2026349" cy="949868"/>
          </a:xfrm>
          <a:prstGeom prst="rect">
            <a:avLst/>
          </a:prstGeom>
          <a:solidFill>
            <a:schemeClr val="accent5"/>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Increase amount of affordable housing</a:t>
            </a:r>
          </a:p>
        </p:txBody>
      </p:sp>
      <p:sp>
        <p:nvSpPr>
          <p:cNvPr id="21" name="Rectangle 20">
            <a:extLst>
              <a:ext uri="{FF2B5EF4-FFF2-40B4-BE49-F238E27FC236}">
                <a16:creationId xmlns:a16="http://schemas.microsoft.com/office/drawing/2014/main" id="{7DB778CA-8885-4637-968C-F3F9E8F3F1FA}"/>
              </a:ext>
            </a:extLst>
          </p:cNvPr>
          <p:cNvSpPr/>
          <p:nvPr/>
        </p:nvSpPr>
        <p:spPr>
          <a:xfrm>
            <a:off x="4636237" y="4658028"/>
            <a:ext cx="2026349" cy="949868"/>
          </a:xfrm>
          <a:prstGeom prst="rect">
            <a:avLst/>
          </a:prstGeom>
          <a:solidFill>
            <a:schemeClr val="accent5"/>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Focuses on strategies not numbers </a:t>
            </a:r>
          </a:p>
        </p:txBody>
      </p:sp>
      <p:sp>
        <p:nvSpPr>
          <p:cNvPr id="22" name="TextBox 21">
            <a:extLst>
              <a:ext uri="{FF2B5EF4-FFF2-40B4-BE49-F238E27FC236}">
                <a16:creationId xmlns:a16="http://schemas.microsoft.com/office/drawing/2014/main" id="{8F299CD3-7907-4EFC-BEE2-3E72E3F123DA}"/>
              </a:ext>
            </a:extLst>
          </p:cNvPr>
          <p:cNvSpPr txBox="1"/>
          <p:nvPr/>
        </p:nvSpPr>
        <p:spPr>
          <a:xfrm>
            <a:off x="2228643" y="4257003"/>
            <a:ext cx="4896638" cy="400110"/>
          </a:xfrm>
          <a:prstGeom prst="rect">
            <a:avLst/>
          </a:prstGeom>
          <a:noFill/>
        </p:spPr>
        <p:txBody>
          <a:bodyPr wrap="square">
            <a:spAutoFit/>
          </a:bodyPr>
          <a:lstStyle/>
          <a:p>
            <a:pPr>
              <a:spcBef>
                <a:spcPts val="600"/>
              </a:spcBef>
              <a:buClr>
                <a:schemeClr val="accent1"/>
              </a:buClr>
            </a:pPr>
            <a:r>
              <a:rPr lang="en-US" sz="2000" b="1" dirty="0">
                <a:solidFill>
                  <a:schemeClr val="accent2"/>
                </a:solidFill>
                <a:latin typeface="Segoe UI" panose="020B0502040204020203" pitchFamily="34" charset="0"/>
                <a:cs typeface="Segoe UI" panose="020B0502040204020203" pitchFamily="34" charset="0"/>
              </a:rPr>
              <a:t>CT General Statutes Sec. 8-30j (2017)</a:t>
            </a:r>
          </a:p>
        </p:txBody>
      </p:sp>
      <p:sp>
        <p:nvSpPr>
          <p:cNvPr id="23" name="Rectangle 22">
            <a:extLst>
              <a:ext uri="{FF2B5EF4-FFF2-40B4-BE49-F238E27FC236}">
                <a16:creationId xmlns:a16="http://schemas.microsoft.com/office/drawing/2014/main" id="{B4DA4665-B974-46F5-AC44-8107F221EB42}"/>
              </a:ext>
            </a:extLst>
          </p:cNvPr>
          <p:cNvSpPr/>
          <p:nvPr/>
        </p:nvSpPr>
        <p:spPr>
          <a:xfrm>
            <a:off x="351346" y="4658028"/>
            <a:ext cx="2026349" cy="949868"/>
          </a:xfrm>
          <a:prstGeom prst="rect">
            <a:avLst/>
          </a:prstGeom>
          <a:solidFill>
            <a:schemeClr val="accent5"/>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Requires towns to adopt a plan</a:t>
            </a:r>
          </a:p>
        </p:txBody>
      </p:sp>
      <p:sp>
        <p:nvSpPr>
          <p:cNvPr id="24" name="Rectangle 23">
            <a:extLst>
              <a:ext uri="{FF2B5EF4-FFF2-40B4-BE49-F238E27FC236}">
                <a16:creationId xmlns:a16="http://schemas.microsoft.com/office/drawing/2014/main" id="{2FE81422-EEB2-400E-BB69-8BA2DBD77A39}"/>
              </a:ext>
            </a:extLst>
          </p:cNvPr>
          <p:cNvSpPr/>
          <p:nvPr/>
        </p:nvSpPr>
        <p:spPr>
          <a:xfrm>
            <a:off x="3570636" y="5815379"/>
            <a:ext cx="2552372" cy="953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29604D-61CD-47A2-85E5-47D72C0466A7}"/>
              </a:ext>
            </a:extLst>
          </p:cNvPr>
          <p:cNvSpPr/>
          <p:nvPr/>
        </p:nvSpPr>
        <p:spPr>
          <a:xfrm>
            <a:off x="4633823" y="5711768"/>
            <a:ext cx="2026349" cy="953103"/>
          </a:xfrm>
          <a:prstGeom prst="rect">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UI" panose="020B0502040204020203" pitchFamily="34" charset="0"/>
                <a:cs typeface="Segoe UI" panose="020B0502040204020203" pitchFamily="34" charset="0"/>
              </a:rPr>
              <a:t>Update </a:t>
            </a:r>
          </a:p>
          <a:p>
            <a:pPr algn="ctr"/>
            <a:r>
              <a:rPr lang="en-US" b="1" dirty="0">
                <a:latin typeface="Segoe UI" panose="020B0502040204020203" pitchFamily="34" charset="0"/>
                <a:cs typeface="Segoe UI" panose="020B0502040204020203" pitchFamily="34" charset="0"/>
              </a:rPr>
              <a:t>Every 5 years </a:t>
            </a:r>
          </a:p>
        </p:txBody>
      </p:sp>
      <p:sp>
        <p:nvSpPr>
          <p:cNvPr id="26" name="Rectangle 25">
            <a:extLst>
              <a:ext uri="{FF2B5EF4-FFF2-40B4-BE49-F238E27FC236}">
                <a16:creationId xmlns:a16="http://schemas.microsoft.com/office/drawing/2014/main" id="{7069FB0D-FED2-4E6F-8777-9952D7633017}"/>
              </a:ext>
            </a:extLst>
          </p:cNvPr>
          <p:cNvSpPr/>
          <p:nvPr/>
        </p:nvSpPr>
        <p:spPr>
          <a:xfrm>
            <a:off x="6789925" y="4661326"/>
            <a:ext cx="2026349" cy="949868"/>
          </a:xfrm>
          <a:prstGeom prst="rect">
            <a:avLst/>
          </a:prstGeom>
          <a:solidFill>
            <a:schemeClr val="accent5"/>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Limited guidance in statute </a:t>
            </a:r>
          </a:p>
        </p:txBody>
      </p:sp>
      <p:sp>
        <p:nvSpPr>
          <p:cNvPr id="27" name="Rectangle 26">
            <a:extLst>
              <a:ext uri="{FF2B5EF4-FFF2-40B4-BE49-F238E27FC236}">
                <a16:creationId xmlns:a16="http://schemas.microsoft.com/office/drawing/2014/main" id="{ABD799B7-945C-4B0E-896E-1B3D7EF896C0}"/>
              </a:ext>
            </a:extLst>
          </p:cNvPr>
          <p:cNvSpPr/>
          <p:nvPr/>
        </p:nvSpPr>
        <p:spPr>
          <a:xfrm>
            <a:off x="2495787" y="5711769"/>
            <a:ext cx="2026349" cy="953103"/>
          </a:xfrm>
          <a:prstGeom prst="rect">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UI" panose="020B0502040204020203" pitchFamily="34" charset="0"/>
                <a:cs typeface="Segoe UI" panose="020B0502040204020203" pitchFamily="34" charset="0"/>
              </a:rPr>
              <a:t>Due by </a:t>
            </a:r>
          </a:p>
          <a:p>
            <a:pPr algn="ctr"/>
            <a:r>
              <a:rPr lang="en-US" b="1" dirty="0">
                <a:latin typeface="Segoe UI" panose="020B0502040204020203" pitchFamily="34" charset="0"/>
                <a:cs typeface="Segoe UI" panose="020B0502040204020203" pitchFamily="34" charset="0"/>
              </a:rPr>
              <a:t>June 1, 2022</a:t>
            </a:r>
          </a:p>
        </p:txBody>
      </p:sp>
    </p:spTree>
    <p:extLst>
      <p:ext uri="{BB962C8B-B14F-4D97-AF65-F5344CB8AC3E}">
        <p14:creationId xmlns:p14="http://schemas.microsoft.com/office/powerpoint/2010/main" val="422120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1+#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1+#ppt_w/2"/>
                                          </p:val>
                                        </p:tav>
                                        <p:tav tm="100000">
                                          <p:val>
                                            <p:strVal val="#ppt_x"/>
                                          </p:val>
                                        </p:tav>
                                      </p:tavLst>
                                    </p:anim>
                                    <p:anim calcmode="lin" valueType="num">
                                      <p:cBhvr additive="base">
                                        <p:cTn id="46" dur="500" fill="hold"/>
                                        <p:tgtEl>
                                          <p:spTgt spid="23"/>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1+#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1+#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1+#ppt_w/2"/>
                                          </p:val>
                                        </p:tav>
                                        <p:tav tm="100000">
                                          <p:val>
                                            <p:strVal val="#ppt_x"/>
                                          </p:val>
                                        </p:tav>
                                      </p:tavLst>
                                    </p:anim>
                                    <p:anim calcmode="lin" valueType="num">
                                      <p:cBhvr additive="base">
                                        <p:cTn id="58" dur="500" fill="hold"/>
                                        <p:tgtEl>
                                          <p:spTgt spid="26"/>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1+#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1+#ppt_w/2"/>
                                          </p:val>
                                        </p:tav>
                                        <p:tav tm="100000">
                                          <p:val>
                                            <p:strVal val="#ppt_x"/>
                                          </p:val>
                                        </p:tav>
                                      </p:tavLst>
                                    </p:anim>
                                    <p:anim calcmode="lin" valueType="num">
                                      <p:cBhvr additive="base">
                                        <p:cTn id="70" dur="500" fill="hold"/>
                                        <p:tgtEl>
                                          <p:spTgt spid="18"/>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1+#ppt_w/2"/>
                                          </p:val>
                                        </p:tav>
                                        <p:tav tm="100000">
                                          <p:val>
                                            <p:strVal val="#ppt_x"/>
                                          </p:val>
                                        </p:tav>
                                      </p:tavLst>
                                    </p:anim>
                                    <p:anim calcmode="lin" valueType="num">
                                      <p:cBhvr additive="base">
                                        <p:cTn id="7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animBg="1"/>
      <p:bldP spid="16" grpId="0" animBg="1"/>
      <p:bldP spid="12" grpId="0" animBg="1"/>
      <p:bldP spid="13" grpId="0" animBg="1"/>
      <p:bldP spid="19" grpId="0" animBg="1"/>
      <p:bldP spid="17" grpId="0" animBg="1"/>
      <p:bldP spid="18" grpId="0"/>
      <p:bldP spid="20" grpId="0" animBg="1"/>
      <p:bldP spid="21" grpId="0" animBg="1"/>
      <p:bldP spid="22" grpId="0"/>
      <p:bldP spid="23"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2" y="241892"/>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What is an Affordable Housing Plan? </a:t>
            </a:r>
          </a:p>
        </p:txBody>
      </p:sp>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pPr>
            <a:endParaRPr lang="en-US" dirty="0">
              <a:latin typeface="Segoe UI" panose="020B0502040204020203" pitchFamily="34" charset="0"/>
              <a:cs typeface="Segoe UI" panose="020B0502040204020203" pitchFamily="34" charset="0"/>
            </a:endParaRPr>
          </a:p>
        </p:txBody>
      </p:sp>
      <p:sp>
        <p:nvSpPr>
          <p:cNvPr id="8" name="Content Placeholder 1">
            <a:extLst>
              <a:ext uri="{FF2B5EF4-FFF2-40B4-BE49-F238E27FC236}">
                <a16:creationId xmlns:a16="http://schemas.microsoft.com/office/drawing/2014/main" id="{06D87D2A-465D-4CE5-8DC8-B29EA9F8B278}"/>
              </a:ext>
            </a:extLst>
          </p:cNvPr>
          <p:cNvSpPr txBox="1">
            <a:spLocks/>
          </p:cNvSpPr>
          <p:nvPr/>
        </p:nvSpPr>
        <p:spPr>
          <a:xfrm>
            <a:off x="272967" y="1082180"/>
            <a:ext cx="9144002" cy="13672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Clr>
                <a:schemeClr val="accent1"/>
              </a:buClr>
              <a:buNone/>
              <a:defRPr/>
            </a:pPr>
            <a:r>
              <a:rPr lang="en-US" sz="2200" b="1" dirty="0">
                <a:latin typeface="Segoe UI"/>
              </a:rPr>
              <a:t>State-required Plan under 8-30j:</a:t>
            </a:r>
          </a:p>
          <a:p>
            <a:pPr>
              <a:lnSpc>
                <a:spcPct val="100000"/>
              </a:lnSpc>
              <a:spcBef>
                <a:spcPts val="600"/>
              </a:spcBef>
              <a:buClr>
                <a:schemeClr val="accent4"/>
              </a:buClr>
              <a:buFont typeface="Wingdings" panose="05000000000000000000" pitchFamily="2" charset="2"/>
              <a:buChar char="§"/>
              <a:defRPr/>
            </a:pPr>
            <a:r>
              <a:rPr lang="en-US" b="1" dirty="0">
                <a:solidFill>
                  <a:schemeClr val="accent2"/>
                </a:solidFill>
                <a:latin typeface="Segoe UI"/>
              </a:rPr>
              <a:t>Bottom-up approach </a:t>
            </a:r>
            <a:r>
              <a:rPr lang="en-US" dirty="0">
                <a:solidFill>
                  <a:srgbClr val="21242C"/>
                </a:solidFill>
                <a:latin typeface="Segoe UI"/>
              </a:rPr>
              <a:t>to increase the State’s affordable housing supply</a:t>
            </a:r>
          </a:p>
          <a:p>
            <a:pPr>
              <a:lnSpc>
                <a:spcPct val="100000"/>
              </a:lnSpc>
              <a:spcBef>
                <a:spcPts val="600"/>
              </a:spcBef>
              <a:buClr>
                <a:schemeClr val="accent4"/>
              </a:buClr>
              <a:buFont typeface="Wingdings" panose="05000000000000000000" pitchFamily="2" charset="2"/>
              <a:buChar char="§"/>
              <a:defRPr/>
            </a:pPr>
            <a:r>
              <a:rPr lang="en-US" b="1" dirty="0">
                <a:solidFill>
                  <a:schemeClr val="accent2"/>
                </a:solidFill>
                <a:latin typeface="Segoe UI"/>
              </a:rPr>
              <a:t>Show actionable progress </a:t>
            </a:r>
            <a:r>
              <a:rPr lang="en-US" dirty="0">
                <a:solidFill>
                  <a:srgbClr val="21242C"/>
                </a:solidFill>
                <a:latin typeface="Segoe UI"/>
              </a:rPr>
              <a:t>towards meeting State goals</a:t>
            </a:r>
          </a:p>
          <a:p>
            <a:pPr>
              <a:lnSpc>
                <a:spcPct val="100000"/>
              </a:lnSpc>
              <a:spcBef>
                <a:spcPts val="600"/>
              </a:spcBef>
              <a:buClr>
                <a:schemeClr val="accent4"/>
              </a:buClr>
              <a:buFont typeface="Wingdings" panose="05000000000000000000" pitchFamily="2" charset="2"/>
              <a:buChar char="§"/>
              <a:defRPr/>
            </a:pPr>
            <a:r>
              <a:rPr lang="en-US" b="1" dirty="0">
                <a:solidFill>
                  <a:schemeClr val="accent2"/>
                </a:solidFill>
                <a:latin typeface="Segoe UI"/>
              </a:rPr>
              <a:t>Each community decides what strategies are best for their community </a:t>
            </a:r>
          </a:p>
        </p:txBody>
      </p:sp>
      <p:sp>
        <p:nvSpPr>
          <p:cNvPr id="5" name="Text Box 19">
            <a:extLst>
              <a:ext uri="{FF2B5EF4-FFF2-40B4-BE49-F238E27FC236}">
                <a16:creationId xmlns:a16="http://schemas.microsoft.com/office/drawing/2014/main" id="{C3F43553-8BE0-409E-B56B-B48663259924}"/>
              </a:ext>
            </a:extLst>
          </p:cNvPr>
          <p:cNvSpPr txBox="1">
            <a:spLocks noChangeArrowheads="1"/>
          </p:cNvSpPr>
          <p:nvPr/>
        </p:nvSpPr>
        <p:spPr bwMode="auto">
          <a:xfrm>
            <a:off x="272967" y="2839649"/>
            <a:ext cx="5954213" cy="3343275"/>
          </a:xfrm>
          <a:prstGeom prst="rect">
            <a:avLst/>
          </a:prstGeom>
          <a:noFill/>
          <a:ln w="9525">
            <a:noFill/>
            <a:miter lim="800000"/>
            <a:headEnd/>
            <a:tailEnd/>
          </a:ln>
        </p:spPr>
        <p:txBody>
          <a:bodyPr/>
          <a:lstStyle/>
          <a:p>
            <a:pPr>
              <a:spcBef>
                <a:spcPts val="600"/>
              </a:spcBef>
              <a:defRPr/>
            </a:pPr>
            <a:r>
              <a:rPr lang="en-US" sz="2200" b="1" dirty="0">
                <a:latin typeface="Segoe UI" panose="020B0502040204020203" pitchFamily="34" charset="0"/>
                <a:cs typeface="Segoe UI" panose="020B0502040204020203" pitchFamily="34" charset="0"/>
              </a:rPr>
              <a:t>Guidance on Plan creation:</a:t>
            </a:r>
          </a:p>
          <a:p>
            <a:pPr marL="342900" indent="-342900">
              <a:spcBef>
                <a:spcPts val="600"/>
              </a:spcBef>
              <a:buClr>
                <a:schemeClr val="accent4"/>
              </a:buClr>
              <a:buFont typeface="Wingdings" panose="05000000000000000000" pitchFamily="2" charset="2"/>
              <a:buChar char="§"/>
              <a:defRPr/>
            </a:pPr>
            <a:r>
              <a:rPr lang="en-US" sz="2000" b="1" dirty="0">
                <a:solidFill>
                  <a:schemeClr val="accent5"/>
                </a:solidFill>
                <a:latin typeface="Segoe UI" panose="020B0502040204020203" pitchFamily="34" charset="0"/>
                <a:cs typeface="Segoe UI" panose="020B0502040204020203" pitchFamily="34" charset="0"/>
              </a:rPr>
              <a:t>Create</a:t>
            </a:r>
            <a:r>
              <a:rPr lang="en-US" sz="2000" dirty="0">
                <a:latin typeface="Segoe UI" panose="020B0502040204020203" pitchFamily="34" charset="0"/>
                <a:cs typeface="Segoe UI" panose="020B0502040204020203" pitchFamily="34" charset="0"/>
              </a:rPr>
              <a:t> a </a:t>
            </a:r>
            <a:r>
              <a:rPr lang="en-US" sz="2000" dirty="0">
                <a:solidFill>
                  <a:schemeClr val="accent5"/>
                </a:solidFill>
                <a:latin typeface="Segoe UI" panose="020B0502040204020203" pitchFamily="34" charset="0"/>
                <a:cs typeface="Segoe UI" panose="020B0502040204020203" pitchFamily="34" charset="0"/>
              </a:rPr>
              <a:t>community values statement</a:t>
            </a:r>
          </a:p>
          <a:p>
            <a:pPr marL="342900" indent="-342900">
              <a:spcBef>
                <a:spcPts val="600"/>
              </a:spcBef>
              <a:buClr>
                <a:schemeClr val="accent4"/>
              </a:buClr>
              <a:buFont typeface="Wingdings" panose="05000000000000000000" pitchFamily="2" charset="2"/>
              <a:buChar char="§"/>
              <a:defRPr/>
            </a:pPr>
            <a:r>
              <a:rPr lang="en-US" sz="2000" b="1" dirty="0">
                <a:solidFill>
                  <a:schemeClr val="accent5"/>
                </a:solidFill>
                <a:latin typeface="Segoe UI" panose="020B0502040204020203" pitchFamily="34" charset="0"/>
                <a:cs typeface="Segoe UI" panose="020B0502040204020203" pitchFamily="34" charset="0"/>
              </a:rPr>
              <a:t>Review</a:t>
            </a:r>
            <a:r>
              <a:rPr lang="en-US" sz="2000" b="1" dirty="0">
                <a:solidFill>
                  <a:schemeClr val="accent3"/>
                </a:solidFill>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local land use/zoning to </a:t>
            </a:r>
            <a:r>
              <a:rPr lang="en-US" sz="2000" dirty="0">
                <a:solidFill>
                  <a:schemeClr val="accent5"/>
                </a:solidFill>
                <a:latin typeface="Segoe UI" panose="020B0502040204020203" pitchFamily="34" charset="0"/>
                <a:cs typeface="Segoe UI" panose="020B0502040204020203" pitchFamily="34" charset="0"/>
              </a:rPr>
              <a:t>identify barriers to development </a:t>
            </a:r>
          </a:p>
          <a:p>
            <a:pPr marL="342900" indent="-342900">
              <a:spcBef>
                <a:spcPts val="600"/>
              </a:spcBef>
              <a:buClr>
                <a:schemeClr val="accent4"/>
              </a:buClr>
              <a:buFont typeface="Wingdings" panose="05000000000000000000" pitchFamily="2" charset="2"/>
              <a:buChar char="§"/>
              <a:defRPr/>
            </a:pPr>
            <a:r>
              <a:rPr lang="en-US" sz="2000" b="1" dirty="0">
                <a:solidFill>
                  <a:schemeClr val="accent5"/>
                </a:solidFill>
                <a:latin typeface="Segoe UI" panose="020B0502040204020203" pitchFamily="34" charset="0"/>
                <a:cs typeface="Segoe UI" panose="020B0502040204020203" pitchFamily="34" charset="0"/>
              </a:rPr>
              <a:t>Conduct</a:t>
            </a:r>
            <a:r>
              <a:rPr lang="en-US" sz="2000" dirty="0">
                <a:solidFill>
                  <a:schemeClr val="accent2"/>
                </a:solidFill>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a </a:t>
            </a:r>
            <a:r>
              <a:rPr lang="en-US" sz="2000" dirty="0">
                <a:solidFill>
                  <a:schemeClr val="accent5"/>
                </a:solidFill>
                <a:latin typeface="Segoe UI" panose="020B0502040204020203" pitchFamily="34" charset="0"/>
                <a:cs typeface="Segoe UI" panose="020B0502040204020203" pitchFamily="34" charset="0"/>
              </a:rPr>
              <a:t>housing needs assessment</a:t>
            </a:r>
          </a:p>
          <a:p>
            <a:pPr marL="342900" indent="-342900">
              <a:spcBef>
                <a:spcPts val="600"/>
              </a:spcBef>
              <a:buClr>
                <a:schemeClr val="accent4"/>
              </a:buClr>
              <a:buFont typeface="Wingdings" panose="05000000000000000000" pitchFamily="2" charset="2"/>
              <a:buChar char="§"/>
              <a:defRPr/>
            </a:pPr>
            <a:r>
              <a:rPr lang="en-US" sz="2000" b="1" dirty="0">
                <a:solidFill>
                  <a:schemeClr val="accent5"/>
                </a:solidFill>
                <a:latin typeface="Segoe UI" panose="020B0502040204020203" pitchFamily="34" charset="0"/>
                <a:cs typeface="Segoe UI" panose="020B0502040204020203" pitchFamily="34" charset="0"/>
              </a:rPr>
              <a:t>Develop</a:t>
            </a:r>
            <a:r>
              <a:rPr lang="en-US" sz="2000" dirty="0">
                <a:solidFill>
                  <a:schemeClr val="accent2"/>
                </a:solidFill>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plan </a:t>
            </a:r>
            <a:r>
              <a:rPr lang="en-US" sz="2000" dirty="0">
                <a:solidFill>
                  <a:schemeClr val="accent5"/>
                </a:solidFill>
                <a:latin typeface="Segoe UI" panose="020B0502040204020203" pitchFamily="34" charset="0"/>
                <a:cs typeface="Segoe UI" panose="020B0502040204020203" pitchFamily="34" charset="0"/>
              </a:rPr>
              <a:t>goals, strategies and actions</a:t>
            </a:r>
          </a:p>
          <a:p>
            <a:pPr marL="342900" indent="-342900">
              <a:spcBef>
                <a:spcPts val="600"/>
              </a:spcBef>
              <a:buClr>
                <a:schemeClr val="accent4"/>
              </a:buClr>
              <a:buFont typeface="Wingdings" panose="05000000000000000000" pitchFamily="2" charset="2"/>
              <a:buChar char="§"/>
              <a:defRPr/>
            </a:pPr>
            <a:r>
              <a:rPr lang="en-US" sz="2000" b="1" dirty="0">
                <a:solidFill>
                  <a:schemeClr val="accent5"/>
                </a:solidFill>
                <a:latin typeface="Segoe UI" panose="020B0502040204020203" pitchFamily="34" charset="0"/>
                <a:cs typeface="Segoe UI" panose="020B0502040204020203" pitchFamily="34" charset="0"/>
              </a:rPr>
              <a:t>Apply</a:t>
            </a:r>
            <a:r>
              <a:rPr lang="en-US" sz="2000" dirty="0">
                <a:latin typeface="Segoe UI" panose="020B0502040204020203" pitchFamily="34" charset="0"/>
                <a:cs typeface="Segoe UI" panose="020B0502040204020203" pitchFamily="34" charset="0"/>
              </a:rPr>
              <a:t> </a:t>
            </a:r>
            <a:r>
              <a:rPr lang="en-US" sz="2000" dirty="0">
                <a:solidFill>
                  <a:schemeClr val="accent5"/>
                </a:solidFill>
                <a:latin typeface="Segoe UI" panose="020B0502040204020203" pitchFamily="34" charset="0"/>
                <a:cs typeface="Segoe UI" panose="020B0502040204020203" pitchFamily="34" charset="0"/>
              </a:rPr>
              <a:t>best practices to implement</a:t>
            </a:r>
          </a:p>
        </p:txBody>
      </p:sp>
      <p:pic>
        <p:nvPicPr>
          <p:cNvPr id="6" name="Picture 5">
            <a:extLst>
              <a:ext uri="{FF2B5EF4-FFF2-40B4-BE49-F238E27FC236}">
                <a16:creationId xmlns:a16="http://schemas.microsoft.com/office/drawing/2014/main" id="{873F666B-4F1E-40A0-A373-E123001BCCEA}"/>
              </a:ext>
            </a:extLst>
          </p:cNvPr>
          <p:cNvPicPr>
            <a:picLocks noChangeAspect="1"/>
          </p:cNvPicPr>
          <p:nvPr/>
        </p:nvPicPr>
        <p:blipFill>
          <a:blip r:embed="rId3">
            <a:alphaModFix amt="85000"/>
          </a:blip>
          <a:stretch>
            <a:fillRect/>
          </a:stretch>
        </p:blipFill>
        <p:spPr>
          <a:xfrm>
            <a:off x="5970417" y="2973715"/>
            <a:ext cx="2498633" cy="3232359"/>
          </a:xfrm>
          <a:prstGeom prst="rect">
            <a:avLst/>
          </a:prstGeom>
        </p:spPr>
      </p:pic>
    </p:spTree>
    <p:extLst>
      <p:ext uri="{BB962C8B-B14F-4D97-AF65-F5344CB8AC3E}">
        <p14:creationId xmlns:p14="http://schemas.microsoft.com/office/powerpoint/2010/main" val="154878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0" y="241138"/>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How does this apply in MIDDLETOWN? </a:t>
            </a:r>
          </a:p>
        </p:txBody>
      </p:sp>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pPr>
            <a:endParaRPr lang="en-US" dirty="0">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713202F9-D79C-4535-B7F3-B685F36E899B}"/>
              </a:ext>
            </a:extLst>
          </p:cNvPr>
          <p:cNvSpPr/>
          <p:nvPr/>
        </p:nvSpPr>
        <p:spPr>
          <a:xfrm>
            <a:off x="278614" y="1033738"/>
            <a:ext cx="8673657" cy="492443"/>
          </a:xfrm>
          <a:prstGeom prst="rect">
            <a:avLst/>
          </a:prstGeom>
        </p:spPr>
        <p:txBody>
          <a:bodyPr wrap="square">
            <a:spAutoFit/>
          </a:bodyPr>
          <a:lstStyle/>
          <a:p>
            <a:pPr marL="171450" indent="-171450" algn="ctr">
              <a:lnSpc>
                <a:spcPct val="100000"/>
              </a:lnSpc>
              <a:buClr>
                <a:schemeClr val="accent1"/>
              </a:buClr>
              <a:buFont typeface="Wingdings" panose="05000000000000000000" pitchFamily="2" charset="2"/>
              <a:buChar char="§"/>
            </a:pPr>
            <a:endParaRPr lang="en-US" sz="800" b="1" dirty="0">
              <a:latin typeface="Segoe UI" panose="020B0502040204020203" pitchFamily="34" charset="0"/>
              <a:cs typeface="Segoe UI" panose="020B0502040204020203" pitchFamily="34" charset="0"/>
            </a:endParaRPr>
          </a:p>
          <a:p>
            <a:pPr>
              <a:buClr>
                <a:schemeClr val="accent1"/>
              </a:buClr>
            </a:pPr>
            <a:r>
              <a:rPr lang="en-US" dirty="0">
                <a:latin typeface="Segoe UI" panose="020B0502040204020203" pitchFamily="34" charset="0"/>
                <a:cs typeface="Segoe UI" panose="020B0502040204020203" pitchFamily="34" charset="0"/>
              </a:rPr>
              <a:t>Based on the targeted income groups described previously, in </a:t>
            </a:r>
            <a:r>
              <a:rPr lang="en-US" b="1" dirty="0">
                <a:solidFill>
                  <a:schemeClr val="accent4"/>
                </a:solidFill>
                <a:latin typeface="Segoe UI" panose="020B0502040204020203" pitchFamily="34" charset="0"/>
                <a:cs typeface="Segoe UI" panose="020B0502040204020203" pitchFamily="34" charset="0"/>
              </a:rPr>
              <a:t>Middletown</a:t>
            </a:r>
            <a:r>
              <a:rPr lang="en-US" b="1" dirty="0">
                <a:latin typeface="Segoe UI" panose="020B0502040204020203" pitchFamily="34" charset="0"/>
                <a:cs typeface="Segoe UI" panose="020B0502040204020203" pitchFamily="34" charset="0"/>
              </a:rPr>
              <a:t>:</a:t>
            </a:r>
          </a:p>
        </p:txBody>
      </p:sp>
      <p:sp>
        <p:nvSpPr>
          <p:cNvPr id="5" name="Slide Number Placeholder 5">
            <a:extLst>
              <a:ext uri="{FF2B5EF4-FFF2-40B4-BE49-F238E27FC236}">
                <a16:creationId xmlns:a16="http://schemas.microsoft.com/office/drawing/2014/main" id="{E3F7A529-CBE6-4465-B174-074267B9D788}"/>
              </a:ext>
            </a:extLst>
          </p:cNvPr>
          <p:cNvSpPr>
            <a:spLocks noGrp="1"/>
          </p:cNvSpPr>
          <p:nvPr>
            <p:ph type="sldNum" sz="quarter" idx="4294967295"/>
          </p:nvPr>
        </p:nvSpPr>
        <p:spPr>
          <a:xfrm>
            <a:off x="6913921" y="6403357"/>
            <a:ext cx="20383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15</a:t>
            </a:fld>
            <a:endParaRPr lang="en-US" dirty="0"/>
          </a:p>
        </p:txBody>
      </p:sp>
      <p:sp>
        <p:nvSpPr>
          <p:cNvPr id="9" name="TextBox 8">
            <a:extLst>
              <a:ext uri="{FF2B5EF4-FFF2-40B4-BE49-F238E27FC236}">
                <a16:creationId xmlns:a16="http://schemas.microsoft.com/office/drawing/2014/main" id="{5D1B9BD5-0EAA-4F43-A250-878DE36C1000}"/>
              </a:ext>
            </a:extLst>
          </p:cNvPr>
          <p:cNvSpPr txBox="1"/>
          <p:nvPr/>
        </p:nvSpPr>
        <p:spPr>
          <a:xfrm>
            <a:off x="5097758" y="4609684"/>
            <a:ext cx="4046242" cy="261610"/>
          </a:xfrm>
          <a:prstGeom prst="rect">
            <a:avLst/>
          </a:prstGeom>
          <a:noFill/>
        </p:spPr>
        <p:txBody>
          <a:bodyPr wrap="square" rtlCol="0">
            <a:spAutoFit/>
          </a:bodyPr>
          <a:lstStyle/>
          <a:p>
            <a:r>
              <a:rPr lang="en-US" sz="1100" i="1" dirty="0">
                <a:latin typeface="Calibri" panose="020F0502020204030204" pitchFamily="34" charset="0"/>
                <a:cs typeface="Calibri" panose="020F0502020204030204" pitchFamily="34" charset="0"/>
              </a:rPr>
              <a:t>Source: FY 2021 Income Limits Hartford HUD Metro FMR Area</a:t>
            </a:r>
          </a:p>
        </p:txBody>
      </p:sp>
      <p:graphicFrame>
        <p:nvGraphicFramePr>
          <p:cNvPr id="11" name="Table 11">
            <a:extLst>
              <a:ext uri="{FF2B5EF4-FFF2-40B4-BE49-F238E27FC236}">
                <a16:creationId xmlns:a16="http://schemas.microsoft.com/office/drawing/2014/main" id="{875C1FD8-C8F5-4150-B55B-DA233EED592F}"/>
              </a:ext>
            </a:extLst>
          </p:cNvPr>
          <p:cNvGraphicFramePr>
            <a:graphicFrameLocks noGrp="1"/>
          </p:cNvGraphicFramePr>
          <p:nvPr>
            <p:extLst>
              <p:ext uri="{D42A27DB-BD31-4B8C-83A1-F6EECF244321}">
                <p14:modId xmlns:p14="http://schemas.microsoft.com/office/powerpoint/2010/main" val="2715181278"/>
              </p:ext>
            </p:extLst>
          </p:nvPr>
        </p:nvGraphicFramePr>
        <p:xfrm>
          <a:off x="548352" y="1715987"/>
          <a:ext cx="8100796" cy="2845255"/>
        </p:xfrm>
        <a:graphic>
          <a:graphicData uri="http://schemas.openxmlformats.org/drawingml/2006/table">
            <a:tbl>
              <a:tblPr firstRow="1" bandRow="1">
                <a:tableStyleId>{5C22544A-7EE6-4342-B048-85BDC9FD1C3A}</a:tableStyleId>
              </a:tblPr>
              <a:tblGrid>
                <a:gridCol w="2236899">
                  <a:extLst>
                    <a:ext uri="{9D8B030D-6E8A-4147-A177-3AD203B41FA5}">
                      <a16:colId xmlns:a16="http://schemas.microsoft.com/office/drawing/2014/main" val="3804497101"/>
                    </a:ext>
                  </a:extLst>
                </a:gridCol>
                <a:gridCol w="1364476">
                  <a:extLst>
                    <a:ext uri="{9D8B030D-6E8A-4147-A177-3AD203B41FA5}">
                      <a16:colId xmlns:a16="http://schemas.microsoft.com/office/drawing/2014/main" val="190539553"/>
                    </a:ext>
                  </a:extLst>
                </a:gridCol>
                <a:gridCol w="1797641">
                  <a:extLst>
                    <a:ext uri="{9D8B030D-6E8A-4147-A177-3AD203B41FA5}">
                      <a16:colId xmlns:a16="http://schemas.microsoft.com/office/drawing/2014/main" val="2901548292"/>
                    </a:ext>
                  </a:extLst>
                </a:gridCol>
                <a:gridCol w="2701780">
                  <a:extLst>
                    <a:ext uri="{9D8B030D-6E8A-4147-A177-3AD203B41FA5}">
                      <a16:colId xmlns:a16="http://schemas.microsoft.com/office/drawing/2014/main" val="3356896176"/>
                    </a:ext>
                  </a:extLst>
                </a:gridCol>
              </a:tblGrid>
              <a:tr h="505486">
                <a:tc gridSpan="4">
                  <a:txBody>
                    <a:bodyPr/>
                    <a:lstStyle/>
                    <a:p>
                      <a:pPr algn="ctr"/>
                      <a:r>
                        <a:rPr lang="en-US" sz="1800" dirty="0">
                          <a:latin typeface="Segoe UI" panose="020B0502040204020203" pitchFamily="34" charset="0"/>
                          <a:cs typeface="Segoe UI" panose="020B0502040204020203" pitchFamily="34" charset="0"/>
                        </a:rPr>
                        <a:t>Income Limits and Housing Budgets for Middletown</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742754390"/>
                  </a:ext>
                </a:extLst>
              </a:tr>
              <a:tr h="875757">
                <a:tc>
                  <a:txBody>
                    <a:bodyPr/>
                    <a:lstStyle/>
                    <a:p>
                      <a:endParaRPr lang="en-US" sz="1800" dirty="0">
                        <a:latin typeface="Segoe UI" panose="020B0502040204020203" pitchFamily="34" charset="0"/>
                        <a:cs typeface="Segoe UI" panose="020B0502040204020203" pitchFamily="34" charset="0"/>
                      </a:endParaRPr>
                    </a:p>
                  </a:txBody>
                  <a:tcPr anchor="ctr"/>
                </a:tc>
                <a:tc>
                  <a:txBody>
                    <a:bodyPr/>
                    <a:lstStyle/>
                    <a:p>
                      <a:pPr algn="ctr"/>
                      <a:r>
                        <a:rPr lang="en-US" sz="1800" b="1" dirty="0">
                          <a:latin typeface="Segoe UI" panose="020B0502040204020203" pitchFamily="34" charset="0"/>
                          <a:cs typeface="Segoe UI" panose="020B0502040204020203" pitchFamily="34" charset="0"/>
                        </a:rPr>
                        <a:t>Income Level </a:t>
                      </a:r>
                    </a:p>
                  </a:txBody>
                  <a:tcPr anchor="ctr"/>
                </a:tc>
                <a:tc>
                  <a:txBody>
                    <a:bodyPr/>
                    <a:lstStyle/>
                    <a:p>
                      <a:pPr algn="ctr"/>
                      <a:r>
                        <a:rPr lang="en-US" sz="1800" b="1" dirty="0">
                          <a:latin typeface="Segoe UI" panose="020B0502040204020203" pitchFamily="34" charset="0"/>
                          <a:cs typeface="Segoe UI" panose="020B0502040204020203" pitchFamily="34" charset="0"/>
                        </a:rPr>
                        <a:t>Yearly </a:t>
                      </a:r>
                    </a:p>
                    <a:p>
                      <a:pPr algn="ctr"/>
                      <a:r>
                        <a:rPr lang="en-US" sz="1800" b="1" dirty="0">
                          <a:latin typeface="Segoe UI" panose="020B0502040204020203" pitchFamily="34" charset="0"/>
                          <a:cs typeface="Segoe UI" panose="020B0502040204020203" pitchFamily="34" charset="0"/>
                        </a:rPr>
                        <a:t>Income </a:t>
                      </a:r>
                    </a:p>
                  </a:txBody>
                  <a:tcPr anchor="ctr"/>
                </a:tc>
                <a:tc>
                  <a:txBody>
                    <a:bodyPr/>
                    <a:lstStyle/>
                    <a:p>
                      <a:pPr algn="ctr"/>
                      <a:r>
                        <a:rPr lang="en-US" sz="1800" b="1" dirty="0">
                          <a:latin typeface="Segoe UI" panose="020B0502040204020203" pitchFamily="34" charset="0"/>
                          <a:cs typeface="Segoe UI" panose="020B0502040204020203" pitchFamily="34" charset="0"/>
                        </a:rPr>
                        <a:t>Monthly Housing Budget (Rent or Own)</a:t>
                      </a:r>
                    </a:p>
                  </a:txBody>
                  <a:tcPr anchor="ctr"/>
                </a:tc>
                <a:extLst>
                  <a:ext uri="{0D108BD9-81ED-4DB2-BD59-A6C34878D82A}">
                    <a16:rowId xmlns:a16="http://schemas.microsoft.com/office/drawing/2014/main" val="3817600409"/>
                  </a:ext>
                </a:extLst>
              </a:tr>
              <a:tr h="731919">
                <a:tc>
                  <a:txBody>
                    <a:bodyPr/>
                    <a:lstStyle/>
                    <a:p>
                      <a:r>
                        <a:rPr lang="en-US" sz="1800" dirty="0">
                          <a:latin typeface="Segoe UI" panose="020B0502040204020203" pitchFamily="34" charset="0"/>
                          <a:cs typeface="Segoe UI" panose="020B0502040204020203" pitchFamily="34" charset="0"/>
                        </a:rPr>
                        <a:t>Household Size of 1</a:t>
                      </a:r>
                    </a:p>
                  </a:txBody>
                  <a:tcPr anchor="ctr"/>
                </a:tc>
                <a:tc>
                  <a:txBody>
                    <a:bodyPr/>
                    <a:lstStyle/>
                    <a:p>
                      <a:pPr algn="ctr"/>
                      <a:r>
                        <a:rPr lang="en-US" sz="1800" dirty="0">
                          <a:latin typeface="Segoe UI" panose="020B0502040204020203" pitchFamily="34" charset="0"/>
                          <a:cs typeface="Segoe UI" panose="020B0502040204020203" pitchFamily="34" charset="0"/>
                        </a:rPr>
                        <a:t>&lt;80% AMI</a:t>
                      </a:r>
                    </a:p>
                  </a:txBody>
                  <a:tcPr anchor="ctr"/>
                </a:tc>
                <a:tc>
                  <a:txBody>
                    <a:bodyPr/>
                    <a:lstStyle/>
                    <a:p>
                      <a:pPr algn="ctr"/>
                      <a:r>
                        <a:rPr lang="en-US" sz="1800" dirty="0">
                          <a:latin typeface="Segoe UI" panose="020B0502040204020203" pitchFamily="34" charset="0"/>
                          <a:cs typeface="Segoe UI" panose="020B0502040204020203" pitchFamily="34" charset="0"/>
                        </a:rPr>
                        <a:t>&lt;$52,150</a:t>
                      </a:r>
                    </a:p>
                  </a:txBody>
                  <a:tcPr anchor="ctr"/>
                </a:tc>
                <a:tc>
                  <a:txBody>
                    <a:bodyPr/>
                    <a:lstStyle/>
                    <a:p>
                      <a:pPr algn="ctr"/>
                      <a:r>
                        <a:rPr lang="en-US" sz="1800" dirty="0">
                          <a:latin typeface="Segoe UI" panose="020B0502040204020203" pitchFamily="34" charset="0"/>
                          <a:cs typeface="Segoe UI" panose="020B0502040204020203" pitchFamily="34" charset="0"/>
                        </a:rPr>
                        <a:t>$1,399 per month</a:t>
                      </a:r>
                    </a:p>
                  </a:txBody>
                  <a:tcPr anchor="ctr"/>
                </a:tc>
                <a:extLst>
                  <a:ext uri="{0D108BD9-81ED-4DB2-BD59-A6C34878D82A}">
                    <a16:rowId xmlns:a16="http://schemas.microsoft.com/office/drawing/2014/main" val="2788828273"/>
                  </a:ext>
                </a:extLst>
              </a:tr>
              <a:tr h="732093">
                <a:tc>
                  <a:txBody>
                    <a:bodyPr/>
                    <a:lstStyle/>
                    <a:p>
                      <a:r>
                        <a:rPr lang="en-US" sz="1800" dirty="0">
                          <a:latin typeface="Segoe UI" panose="020B0502040204020203" pitchFamily="34" charset="0"/>
                          <a:cs typeface="Segoe UI" panose="020B0502040204020203" pitchFamily="34" charset="0"/>
                        </a:rPr>
                        <a:t>Household Size of 4 </a:t>
                      </a:r>
                    </a:p>
                  </a:txBody>
                  <a:tcPr anchor="ctr"/>
                </a:tc>
                <a:tc>
                  <a:txBody>
                    <a:bodyPr/>
                    <a:lstStyle/>
                    <a:p>
                      <a:pPr algn="ctr"/>
                      <a:r>
                        <a:rPr lang="en-US" sz="1800" dirty="0">
                          <a:latin typeface="Segoe UI" panose="020B0502040204020203" pitchFamily="34" charset="0"/>
                          <a:cs typeface="Segoe UI" panose="020B0502040204020203" pitchFamily="34" charset="0"/>
                        </a:rPr>
                        <a:t>&lt;80% AMI </a:t>
                      </a:r>
                    </a:p>
                  </a:txBody>
                  <a:tcPr anchor="ctr"/>
                </a:tc>
                <a:tc>
                  <a:txBody>
                    <a:bodyPr/>
                    <a:lstStyle/>
                    <a:p>
                      <a:pPr algn="ctr"/>
                      <a:r>
                        <a:rPr lang="en-US" sz="1800" dirty="0">
                          <a:latin typeface="Segoe UI" panose="020B0502040204020203" pitchFamily="34" charset="0"/>
                          <a:cs typeface="Segoe UI" panose="020B0502040204020203" pitchFamily="34" charset="0"/>
                        </a:rPr>
                        <a:t>&lt;$79,900</a:t>
                      </a:r>
                    </a:p>
                  </a:txBody>
                  <a:tcPr anchor="ctr"/>
                </a:tc>
                <a:tc>
                  <a:txBody>
                    <a:bodyPr/>
                    <a:lstStyle/>
                    <a:p>
                      <a:pPr algn="ctr"/>
                      <a:r>
                        <a:rPr lang="en-US" sz="1800" dirty="0">
                          <a:latin typeface="Segoe UI" panose="020B0502040204020203" pitchFamily="34" charset="0"/>
                          <a:cs typeface="Segoe UI" panose="020B0502040204020203" pitchFamily="34" charset="0"/>
                        </a:rPr>
                        <a:t>$1,998 per month</a:t>
                      </a:r>
                    </a:p>
                  </a:txBody>
                  <a:tcPr anchor="ctr"/>
                </a:tc>
                <a:extLst>
                  <a:ext uri="{0D108BD9-81ED-4DB2-BD59-A6C34878D82A}">
                    <a16:rowId xmlns:a16="http://schemas.microsoft.com/office/drawing/2014/main" val="1185585696"/>
                  </a:ext>
                </a:extLst>
              </a:tr>
            </a:tbl>
          </a:graphicData>
        </a:graphic>
      </p:graphicFrame>
      <p:sp>
        <p:nvSpPr>
          <p:cNvPr id="19" name="TextBox 18">
            <a:extLst>
              <a:ext uri="{FF2B5EF4-FFF2-40B4-BE49-F238E27FC236}">
                <a16:creationId xmlns:a16="http://schemas.microsoft.com/office/drawing/2014/main" id="{7F432AE4-DB11-4B9C-BE07-8984CC715CAC}"/>
              </a:ext>
            </a:extLst>
          </p:cNvPr>
          <p:cNvSpPr txBox="1"/>
          <p:nvPr/>
        </p:nvSpPr>
        <p:spPr>
          <a:xfrm>
            <a:off x="0" y="5109231"/>
            <a:ext cx="8882410" cy="830997"/>
          </a:xfrm>
          <a:prstGeom prst="rect">
            <a:avLst/>
          </a:prstGeom>
          <a:noFill/>
        </p:spPr>
        <p:txBody>
          <a:bodyPr wrap="square">
            <a:spAutoFit/>
          </a:bodyPr>
          <a:lstStyle/>
          <a:p>
            <a:pPr lvl="1">
              <a:spcAft>
                <a:spcPts val="600"/>
              </a:spcAft>
              <a:buClr>
                <a:schemeClr val="accent1"/>
              </a:buClr>
            </a:pPr>
            <a:r>
              <a:rPr lang="en-US" sz="1600" b="1" dirty="0">
                <a:solidFill>
                  <a:schemeClr val="accent2"/>
                </a:solidFill>
                <a:latin typeface="Segoe UI" panose="020B0502040204020203" pitchFamily="34" charset="0"/>
                <a:cs typeface="Segoe UI" panose="020B0502040204020203" pitchFamily="34" charset="0"/>
              </a:rPr>
              <a:t>Note: </a:t>
            </a:r>
            <a:r>
              <a:rPr lang="en-US" sz="1600" dirty="0">
                <a:latin typeface="Segoe UI" panose="020B0502040204020203" pitchFamily="34" charset="0"/>
                <a:cs typeface="Segoe UI" panose="020B0502040204020203" pitchFamily="34" charset="0"/>
              </a:rPr>
              <a:t>Housing costs include rent or mortgage payments, property taxes, utilities, HOA fees, and maintenance costs. Income-based calculation includes monthly income but not assets or savings. </a:t>
            </a:r>
          </a:p>
        </p:txBody>
      </p:sp>
    </p:spTree>
    <p:extLst>
      <p:ext uri="{BB962C8B-B14F-4D97-AF65-F5344CB8AC3E}">
        <p14:creationId xmlns:p14="http://schemas.microsoft.com/office/powerpoint/2010/main" val="31684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pPr>
            <a:endParaRPr lang="en-US" dirty="0">
              <a:latin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23852505-0AF0-4DD2-8DC2-E939D5098E6A}"/>
              </a:ext>
            </a:extLst>
          </p:cNvPr>
          <p:cNvSpPr/>
          <p:nvPr/>
        </p:nvSpPr>
        <p:spPr>
          <a:xfrm>
            <a:off x="628648" y="1488199"/>
            <a:ext cx="7886702" cy="2308324"/>
          </a:xfrm>
          <a:prstGeom prst="rect">
            <a:avLst/>
          </a:prstGeom>
        </p:spPr>
        <p:txBody>
          <a:bodyPr wrap="square">
            <a:spAutoFit/>
          </a:bodyPr>
          <a:lstStyle/>
          <a:p>
            <a:pPr algn="ctr">
              <a:spcAft>
                <a:spcPts val="1200"/>
              </a:spcAft>
              <a:buClr>
                <a:srgbClr val="00C1D5"/>
              </a:buClr>
              <a:defRPr/>
            </a:pPr>
            <a:r>
              <a:rPr lang="en-US" sz="3600" dirty="0">
                <a:solidFill>
                  <a:schemeClr val="accent1"/>
                </a:solidFill>
                <a:latin typeface="Segoe UI"/>
              </a:rPr>
              <a:t>This is an opportunity to begin a conversation about how to create affordable housing that reflects </a:t>
            </a:r>
            <a:r>
              <a:rPr lang="en-US" sz="3600" b="1" u="sng" dirty="0">
                <a:solidFill>
                  <a:schemeClr val="accent1"/>
                </a:solidFill>
                <a:latin typeface="Segoe UI"/>
              </a:rPr>
              <a:t>Middletown’s</a:t>
            </a:r>
            <a:r>
              <a:rPr lang="en-US" sz="3600" dirty="0">
                <a:solidFill>
                  <a:schemeClr val="accent1"/>
                </a:solidFill>
                <a:latin typeface="Segoe UI"/>
              </a:rPr>
              <a:t> values and priorities.</a:t>
            </a:r>
          </a:p>
        </p:txBody>
      </p:sp>
    </p:spTree>
    <p:extLst>
      <p:ext uri="{BB962C8B-B14F-4D97-AF65-F5344CB8AC3E}">
        <p14:creationId xmlns:p14="http://schemas.microsoft.com/office/powerpoint/2010/main" val="207443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306205" y="934309"/>
            <a:ext cx="8531590" cy="892552"/>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We have a series of resources or tools to help begin the conversation:</a:t>
            </a:r>
          </a:p>
          <a:p>
            <a:pPr algn="ctr"/>
            <a:endParaRPr lang="en-US" sz="3200" b="1" dirty="0">
              <a:solidFill>
                <a:schemeClr val="accent1"/>
              </a:solidFill>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35678060-21A4-4073-A8F6-42C76DDE89F7}"/>
              </a:ext>
            </a:extLst>
          </p:cNvPr>
          <p:cNvSpPr txBox="1"/>
          <p:nvPr/>
        </p:nvSpPr>
        <p:spPr>
          <a:xfrm>
            <a:off x="0" y="173044"/>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How do we begin?</a:t>
            </a:r>
          </a:p>
        </p:txBody>
      </p:sp>
      <p:sp>
        <p:nvSpPr>
          <p:cNvPr id="5" name="Rectangle 4">
            <a:extLst>
              <a:ext uri="{FF2B5EF4-FFF2-40B4-BE49-F238E27FC236}">
                <a16:creationId xmlns:a16="http://schemas.microsoft.com/office/drawing/2014/main" id="{A3EBA5D4-19B6-4FDC-9548-4B1879D9D0E7}"/>
              </a:ext>
            </a:extLst>
          </p:cNvPr>
          <p:cNvSpPr/>
          <p:nvPr/>
        </p:nvSpPr>
        <p:spPr>
          <a:xfrm>
            <a:off x="426721" y="1795154"/>
            <a:ext cx="2632669" cy="764971"/>
          </a:xfrm>
          <a:prstGeom prst="rect">
            <a:avLst/>
          </a:prstGeom>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UI" panose="020B0502040204020203" pitchFamily="34" charset="0"/>
                <a:cs typeface="Segoe UI" panose="020B0502040204020203" pitchFamily="34" charset="0"/>
              </a:rPr>
              <a:t>Zoning Analysis </a:t>
            </a:r>
          </a:p>
        </p:txBody>
      </p:sp>
      <p:sp>
        <p:nvSpPr>
          <p:cNvPr id="6" name="Rectangle 5">
            <a:extLst>
              <a:ext uri="{FF2B5EF4-FFF2-40B4-BE49-F238E27FC236}">
                <a16:creationId xmlns:a16="http://schemas.microsoft.com/office/drawing/2014/main" id="{657C72A5-661C-48E8-853F-0C7A30E2F256}"/>
              </a:ext>
            </a:extLst>
          </p:cNvPr>
          <p:cNvSpPr/>
          <p:nvPr/>
        </p:nvSpPr>
        <p:spPr>
          <a:xfrm>
            <a:off x="426721" y="2708993"/>
            <a:ext cx="2632669" cy="764971"/>
          </a:xfrm>
          <a:prstGeom prst="rect">
            <a:avLst/>
          </a:prstGeom>
          <a:solidFill>
            <a:schemeClr val="accent3"/>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UI" panose="020B0502040204020203" pitchFamily="34" charset="0"/>
                <a:cs typeface="Segoe UI" panose="020B0502040204020203" pitchFamily="34" charset="0"/>
              </a:rPr>
              <a:t>Demographics </a:t>
            </a:r>
          </a:p>
        </p:txBody>
      </p:sp>
      <p:sp>
        <p:nvSpPr>
          <p:cNvPr id="7" name="Rectangle 6">
            <a:extLst>
              <a:ext uri="{FF2B5EF4-FFF2-40B4-BE49-F238E27FC236}">
                <a16:creationId xmlns:a16="http://schemas.microsoft.com/office/drawing/2014/main" id="{F46E61E5-70E7-4A2A-8C3B-F9972D001446}"/>
              </a:ext>
            </a:extLst>
          </p:cNvPr>
          <p:cNvSpPr/>
          <p:nvPr/>
        </p:nvSpPr>
        <p:spPr>
          <a:xfrm>
            <a:off x="426720" y="3621710"/>
            <a:ext cx="2632669" cy="764971"/>
          </a:xfrm>
          <a:prstGeom prst="rect">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UI" panose="020B0502040204020203" pitchFamily="34" charset="0"/>
                <a:cs typeface="Segoe UI" panose="020B0502040204020203" pitchFamily="34" charset="0"/>
              </a:rPr>
              <a:t>Housing Trends </a:t>
            </a:r>
          </a:p>
        </p:txBody>
      </p:sp>
      <p:sp>
        <p:nvSpPr>
          <p:cNvPr id="8" name="Rectangle 7">
            <a:extLst>
              <a:ext uri="{FF2B5EF4-FFF2-40B4-BE49-F238E27FC236}">
                <a16:creationId xmlns:a16="http://schemas.microsoft.com/office/drawing/2014/main" id="{07182BC0-A618-45B1-A770-1C4984173385}"/>
              </a:ext>
            </a:extLst>
          </p:cNvPr>
          <p:cNvSpPr/>
          <p:nvPr/>
        </p:nvSpPr>
        <p:spPr>
          <a:xfrm>
            <a:off x="426721" y="4515435"/>
            <a:ext cx="2632669" cy="764971"/>
          </a:xfrm>
          <a:prstGeom prst="rect">
            <a:avLst/>
          </a:prstGeom>
          <a:solidFill>
            <a:schemeClr val="accent2"/>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UI" panose="020B0502040204020203" pitchFamily="34" charset="0"/>
                <a:cs typeface="Segoe UI" panose="020B0502040204020203" pitchFamily="34" charset="0"/>
              </a:rPr>
              <a:t>Housing Needs Assessment </a:t>
            </a:r>
          </a:p>
        </p:txBody>
      </p:sp>
      <p:sp>
        <p:nvSpPr>
          <p:cNvPr id="12" name="Rectangle 11">
            <a:extLst>
              <a:ext uri="{FF2B5EF4-FFF2-40B4-BE49-F238E27FC236}">
                <a16:creationId xmlns:a16="http://schemas.microsoft.com/office/drawing/2014/main" id="{5B9DD316-2989-4DA5-B211-2F81B792FDF0}"/>
              </a:ext>
            </a:extLst>
          </p:cNvPr>
          <p:cNvSpPr/>
          <p:nvPr/>
        </p:nvSpPr>
        <p:spPr>
          <a:xfrm>
            <a:off x="4010743" y="1795154"/>
            <a:ext cx="4827052" cy="764971"/>
          </a:xfrm>
          <a:prstGeom prst="rect">
            <a:avLst/>
          </a:prstGeom>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Segoe UI" panose="020B0502040204020203" pitchFamily="34" charset="0"/>
                <a:cs typeface="Segoe UI" panose="020B0502040204020203" pitchFamily="34" charset="0"/>
              </a:rPr>
              <a:t>  What can be built in Middletown and where?</a:t>
            </a:r>
          </a:p>
        </p:txBody>
      </p:sp>
      <p:sp>
        <p:nvSpPr>
          <p:cNvPr id="13" name="Rectangle 12">
            <a:extLst>
              <a:ext uri="{FF2B5EF4-FFF2-40B4-BE49-F238E27FC236}">
                <a16:creationId xmlns:a16="http://schemas.microsoft.com/office/drawing/2014/main" id="{55A7A7D0-81CB-40DD-81E9-3059E7104C77}"/>
              </a:ext>
            </a:extLst>
          </p:cNvPr>
          <p:cNvSpPr/>
          <p:nvPr/>
        </p:nvSpPr>
        <p:spPr>
          <a:xfrm>
            <a:off x="4010743" y="2708993"/>
            <a:ext cx="4827052" cy="764971"/>
          </a:xfrm>
          <a:prstGeom prst="rect">
            <a:avLst/>
          </a:prstGeom>
          <a:solidFill>
            <a:schemeClr val="accent3"/>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Segoe UI" panose="020B0502040204020203" pitchFamily="34" charset="0"/>
                <a:cs typeface="Segoe UI" panose="020B0502040204020203" pitchFamily="34" charset="0"/>
              </a:rPr>
              <a:t>  Who lives here now and will in the future?</a:t>
            </a:r>
          </a:p>
        </p:txBody>
      </p:sp>
      <p:sp>
        <p:nvSpPr>
          <p:cNvPr id="14" name="Rectangle 13">
            <a:extLst>
              <a:ext uri="{FF2B5EF4-FFF2-40B4-BE49-F238E27FC236}">
                <a16:creationId xmlns:a16="http://schemas.microsoft.com/office/drawing/2014/main" id="{C0ACB892-0242-4E24-93EE-9C3952301105}"/>
              </a:ext>
            </a:extLst>
          </p:cNvPr>
          <p:cNvSpPr/>
          <p:nvPr/>
        </p:nvSpPr>
        <p:spPr>
          <a:xfrm>
            <a:off x="4010742" y="3621710"/>
            <a:ext cx="4827052" cy="764971"/>
          </a:xfrm>
          <a:prstGeom prst="rect">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Segoe UI" panose="020B0502040204020203" pitchFamily="34" charset="0"/>
                <a:cs typeface="Segoe UI" panose="020B0502040204020203" pitchFamily="34" charset="0"/>
              </a:rPr>
              <a:t>  What kinds of housing exist today?</a:t>
            </a:r>
          </a:p>
        </p:txBody>
      </p:sp>
      <p:sp>
        <p:nvSpPr>
          <p:cNvPr id="15" name="Rectangle 14">
            <a:extLst>
              <a:ext uri="{FF2B5EF4-FFF2-40B4-BE49-F238E27FC236}">
                <a16:creationId xmlns:a16="http://schemas.microsoft.com/office/drawing/2014/main" id="{45085CBE-CC22-4A56-BF7A-7204DED03CF2}"/>
              </a:ext>
            </a:extLst>
          </p:cNvPr>
          <p:cNvSpPr/>
          <p:nvPr/>
        </p:nvSpPr>
        <p:spPr>
          <a:xfrm>
            <a:off x="4009430" y="4510966"/>
            <a:ext cx="4827052" cy="769440"/>
          </a:xfrm>
          <a:prstGeom prst="rect">
            <a:avLst/>
          </a:prstGeom>
          <a:solidFill>
            <a:schemeClr val="accent2"/>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Segoe UI" panose="020B0502040204020203" pitchFamily="34" charset="0"/>
                <a:cs typeface="Segoe UI" panose="020B0502040204020203" pitchFamily="34" charset="0"/>
              </a:rPr>
              <a:t>  What housing needs are met and unmet?</a:t>
            </a:r>
          </a:p>
        </p:txBody>
      </p:sp>
      <p:sp>
        <p:nvSpPr>
          <p:cNvPr id="17" name="TextBox 16">
            <a:extLst>
              <a:ext uri="{FF2B5EF4-FFF2-40B4-BE49-F238E27FC236}">
                <a16:creationId xmlns:a16="http://schemas.microsoft.com/office/drawing/2014/main" id="{3BCD2FC2-87FB-4424-9BBC-63BE49E42144}"/>
              </a:ext>
            </a:extLst>
          </p:cNvPr>
          <p:cNvSpPr txBox="1"/>
          <p:nvPr/>
        </p:nvSpPr>
        <p:spPr>
          <a:xfrm>
            <a:off x="3179996" y="1770938"/>
            <a:ext cx="829434"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&gt;&gt;</a:t>
            </a:r>
          </a:p>
        </p:txBody>
      </p:sp>
      <p:sp>
        <p:nvSpPr>
          <p:cNvPr id="18" name="TextBox 17">
            <a:extLst>
              <a:ext uri="{FF2B5EF4-FFF2-40B4-BE49-F238E27FC236}">
                <a16:creationId xmlns:a16="http://schemas.microsoft.com/office/drawing/2014/main" id="{9464726F-8A00-4909-AEEB-3F291F7492DE}"/>
              </a:ext>
            </a:extLst>
          </p:cNvPr>
          <p:cNvSpPr txBox="1"/>
          <p:nvPr/>
        </p:nvSpPr>
        <p:spPr>
          <a:xfrm>
            <a:off x="3150829" y="2715518"/>
            <a:ext cx="829434"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&gt;&gt;</a:t>
            </a:r>
          </a:p>
        </p:txBody>
      </p:sp>
      <p:sp>
        <p:nvSpPr>
          <p:cNvPr id="19" name="TextBox 18">
            <a:extLst>
              <a:ext uri="{FF2B5EF4-FFF2-40B4-BE49-F238E27FC236}">
                <a16:creationId xmlns:a16="http://schemas.microsoft.com/office/drawing/2014/main" id="{79E652A2-83FE-4170-8482-94743E7CF31C}"/>
              </a:ext>
            </a:extLst>
          </p:cNvPr>
          <p:cNvSpPr txBox="1"/>
          <p:nvPr/>
        </p:nvSpPr>
        <p:spPr>
          <a:xfrm>
            <a:off x="3150829" y="3564519"/>
            <a:ext cx="829434"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&gt;&gt;</a:t>
            </a:r>
          </a:p>
        </p:txBody>
      </p:sp>
      <p:sp>
        <p:nvSpPr>
          <p:cNvPr id="20" name="TextBox 19">
            <a:extLst>
              <a:ext uri="{FF2B5EF4-FFF2-40B4-BE49-F238E27FC236}">
                <a16:creationId xmlns:a16="http://schemas.microsoft.com/office/drawing/2014/main" id="{62F4319A-D4E1-4ED1-B13B-534FAB16DA34}"/>
              </a:ext>
            </a:extLst>
          </p:cNvPr>
          <p:cNvSpPr txBox="1"/>
          <p:nvPr/>
        </p:nvSpPr>
        <p:spPr>
          <a:xfrm>
            <a:off x="3150829" y="4480485"/>
            <a:ext cx="829434"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&gt;&gt;</a:t>
            </a:r>
          </a:p>
        </p:txBody>
      </p:sp>
      <p:sp>
        <p:nvSpPr>
          <p:cNvPr id="9" name="Slide Number Placeholder 8">
            <a:extLst>
              <a:ext uri="{FF2B5EF4-FFF2-40B4-BE49-F238E27FC236}">
                <a16:creationId xmlns:a16="http://schemas.microsoft.com/office/drawing/2014/main" id="{E9AB5390-6EAD-4284-9F1C-D53F1E194998}"/>
              </a:ext>
            </a:extLst>
          </p:cNvPr>
          <p:cNvSpPr>
            <a:spLocks noGrp="1"/>
          </p:cNvSpPr>
          <p:nvPr>
            <p:ph type="sldNum" sz="quarter" idx="4"/>
          </p:nvPr>
        </p:nvSpPr>
        <p:spPr/>
        <p:txBody>
          <a:bodyPr/>
          <a:lstStyle/>
          <a:p>
            <a:fld id="{48F63A3B-78C7-47BE-AE5E-E10140E04643}" type="slidenum">
              <a:rPr lang="en-US" smtClean="0"/>
              <a:t>17</a:t>
            </a:fld>
            <a:endParaRPr lang="en-US" dirty="0"/>
          </a:p>
        </p:txBody>
      </p:sp>
    </p:spTree>
    <p:extLst>
      <p:ext uri="{BB962C8B-B14F-4D97-AF65-F5344CB8AC3E}">
        <p14:creationId xmlns:p14="http://schemas.microsoft.com/office/powerpoint/2010/main" val="397842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943066" y="2455624"/>
            <a:ext cx="734036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noProof="0" dirty="0">
                <a:ln>
                  <a:noFill/>
                </a:ln>
                <a:solidFill>
                  <a:srgbClr val="0091A0"/>
                </a:solidFill>
                <a:effectLst/>
                <a:uLnTx/>
                <a:uFillTx/>
                <a:latin typeface="Segoe UI" panose="020B0502040204020203" pitchFamily="34" charset="0"/>
                <a:ea typeface="+mn-ea"/>
                <a:cs typeface="Segoe UI" panose="020B0502040204020203" pitchFamily="34" charset="0"/>
              </a:rPr>
              <a:t>Existing Conditions:</a:t>
            </a:r>
            <a:r>
              <a:rPr kumimoji="0" lang="en-US" sz="4000" b="0" i="0" u="none" strike="noStrike" kern="1200" cap="all" spc="0" normalizeH="0" noProof="0" dirty="0">
                <a:ln>
                  <a:noFill/>
                </a:ln>
                <a:solidFill>
                  <a:srgbClr val="0091A0"/>
                </a:solidFill>
                <a:effectLst/>
                <a:uLnTx/>
                <a:uFillTx/>
                <a:latin typeface="Segoe UI" panose="020B0502040204020203" pitchFamily="34" charset="0"/>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91A0"/>
                </a:solidFill>
                <a:effectLst/>
                <a:uLnTx/>
                <a:uFillTx/>
                <a:latin typeface="Segoe UI" panose="020B0502040204020203" pitchFamily="34" charset="0"/>
                <a:ea typeface="+mn-ea"/>
                <a:cs typeface="Segoe UI" panose="020B0502040204020203" pitchFamily="34" charset="0"/>
              </a:rPr>
              <a:t>Planning + Zoning Review</a:t>
            </a:r>
          </a:p>
        </p:txBody>
      </p:sp>
    </p:spTree>
    <p:extLst>
      <p:ext uri="{BB962C8B-B14F-4D97-AF65-F5344CB8AC3E}">
        <p14:creationId xmlns:p14="http://schemas.microsoft.com/office/powerpoint/2010/main" val="1830446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9015870C-C9A6-4AE1-977B-214692DDEEB1}"/>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sp>
        <p:nvSpPr>
          <p:cNvPr id="7" name="Rectangle 6">
            <a:extLst>
              <a:ext uri="{FF2B5EF4-FFF2-40B4-BE49-F238E27FC236}">
                <a16:creationId xmlns:a16="http://schemas.microsoft.com/office/drawing/2014/main" id="{B8C39A5E-BA43-476C-8E1E-3F158CFF20D0}"/>
              </a:ext>
            </a:extLst>
          </p:cNvPr>
          <p:cNvSpPr/>
          <p:nvPr/>
        </p:nvSpPr>
        <p:spPr>
          <a:xfrm>
            <a:off x="6906170" y="4505370"/>
            <a:ext cx="1651418" cy="15417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Encourage compact building design</a:t>
            </a:r>
          </a:p>
        </p:txBody>
      </p:sp>
      <p:sp>
        <p:nvSpPr>
          <p:cNvPr id="11" name="Rectangle 10">
            <a:extLst>
              <a:ext uri="{FF2B5EF4-FFF2-40B4-BE49-F238E27FC236}">
                <a16:creationId xmlns:a16="http://schemas.microsoft.com/office/drawing/2014/main" id="{16024E54-4275-4925-862B-3437A39636E4}"/>
              </a:ext>
            </a:extLst>
          </p:cNvPr>
          <p:cNvSpPr/>
          <p:nvPr/>
        </p:nvSpPr>
        <p:spPr>
          <a:xfrm>
            <a:off x="515361" y="4505370"/>
            <a:ext cx="1651418" cy="1541794"/>
          </a:xfrm>
          <a:prstGeom prst="rect">
            <a:avLst/>
          </a:prstGeom>
          <a:solidFill>
            <a:schemeClr val="accent2"/>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Create a range of housing choices </a:t>
            </a:r>
            <a:endParaRPr lang="en-US" dirty="0">
              <a:solidFill>
                <a:schemeClr val="accent4"/>
              </a:solidFill>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067F864D-6653-4117-BA3D-A905B76C91E8}"/>
              </a:ext>
            </a:extLst>
          </p:cNvPr>
          <p:cNvSpPr/>
          <p:nvPr/>
        </p:nvSpPr>
        <p:spPr>
          <a:xfrm>
            <a:off x="515361" y="980604"/>
            <a:ext cx="1651418" cy="1541794"/>
          </a:xfrm>
          <a:prstGeom prst="rect">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Mix uses to ensure neighborhood vitality </a:t>
            </a:r>
          </a:p>
        </p:txBody>
      </p:sp>
      <p:sp>
        <p:nvSpPr>
          <p:cNvPr id="14" name="Rectangle 13">
            <a:extLst>
              <a:ext uri="{FF2B5EF4-FFF2-40B4-BE49-F238E27FC236}">
                <a16:creationId xmlns:a16="http://schemas.microsoft.com/office/drawing/2014/main" id="{1D20D5DA-2DAC-47E1-B518-DC5B86BF7F43}"/>
              </a:ext>
            </a:extLst>
          </p:cNvPr>
          <p:cNvSpPr/>
          <p:nvPr/>
        </p:nvSpPr>
        <p:spPr>
          <a:xfrm>
            <a:off x="6906169" y="980604"/>
            <a:ext cx="1651419" cy="1541794"/>
          </a:xfrm>
          <a:prstGeom prst="rect">
            <a:avLst/>
          </a:prstGeom>
          <a:solidFill>
            <a:schemeClr val="accent4"/>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latin typeface="Segoe UI" panose="020B0502040204020203" pitchFamily="34" charset="0"/>
                <a:cs typeface="Segoe UI" panose="020B0502040204020203" pitchFamily="34" charset="0"/>
              </a:rPr>
              <a:t>Create </a:t>
            </a:r>
          </a:p>
          <a:p>
            <a:pPr algn="ctr"/>
            <a:r>
              <a:rPr lang="en-US" sz="1700" dirty="0">
                <a:solidFill>
                  <a:schemeClr val="bg1"/>
                </a:solidFill>
                <a:latin typeface="Segoe UI" panose="020B0502040204020203" pitchFamily="34" charset="0"/>
                <a:cs typeface="Segoe UI" panose="020B0502040204020203" pitchFamily="34" charset="0"/>
              </a:rPr>
              <a:t>walkable neighborhoods</a:t>
            </a:r>
          </a:p>
        </p:txBody>
      </p:sp>
      <p:sp>
        <p:nvSpPr>
          <p:cNvPr id="15" name="Rectangle 14">
            <a:extLst>
              <a:ext uri="{FF2B5EF4-FFF2-40B4-BE49-F238E27FC236}">
                <a16:creationId xmlns:a16="http://schemas.microsoft.com/office/drawing/2014/main" id="{4D8D60BE-8444-4B9D-B3C5-FD25E1185B2A}"/>
              </a:ext>
            </a:extLst>
          </p:cNvPr>
          <p:cNvSpPr/>
          <p:nvPr/>
        </p:nvSpPr>
        <p:spPr>
          <a:xfrm>
            <a:off x="6906170" y="2742987"/>
            <a:ext cx="1651418" cy="1541794"/>
          </a:xfrm>
          <a:prstGeom prst="rect">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Encourage low-impact development</a:t>
            </a:r>
          </a:p>
        </p:txBody>
      </p:sp>
      <p:sp>
        <p:nvSpPr>
          <p:cNvPr id="6" name="Rectangle 5">
            <a:extLst>
              <a:ext uri="{FF2B5EF4-FFF2-40B4-BE49-F238E27FC236}">
                <a16:creationId xmlns:a16="http://schemas.microsoft.com/office/drawing/2014/main" id="{8EA3B483-1ABA-4591-B2D3-FE6BACC0DE1D}"/>
              </a:ext>
            </a:extLst>
          </p:cNvPr>
          <p:cNvSpPr/>
          <p:nvPr/>
        </p:nvSpPr>
        <p:spPr>
          <a:xfrm>
            <a:off x="515361" y="2761380"/>
            <a:ext cx="1651418" cy="1541794"/>
          </a:xfrm>
          <a:prstGeom prst="rect">
            <a:avLst/>
          </a:prstGeom>
          <a:solidFill>
            <a:schemeClr val="accent4"/>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Concentrate development along major corridors </a:t>
            </a:r>
          </a:p>
        </p:txBody>
      </p:sp>
      <p:sp>
        <p:nvSpPr>
          <p:cNvPr id="16" name="Rectangle 15">
            <a:extLst>
              <a:ext uri="{FF2B5EF4-FFF2-40B4-BE49-F238E27FC236}">
                <a16:creationId xmlns:a16="http://schemas.microsoft.com/office/drawing/2014/main" id="{C77AD1D9-797E-4565-AC96-9F8E73DE6976}"/>
              </a:ext>
            </a:extLst>
          </p:cNvPr>
          <p:cNvSpPr/>
          <p:nvPr/>
        </p:nvSpPr>
        <p:spPr>
          <a:xfrm>
            <a:off x="2643061" y="4505370"/>
            <a:ext cx="1651418" cy="1541794"/>
          </a:xfrm>
          <a:prstGeom prst="rect">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Limit development where water + sewer exists </a:t>
            </a:r>
          </a:p>
        </p:txBody>
      </p:sp>
      <p:sp>
        <p:nvSpPr>
          <p:cNvPr id="17" name="Rectangle 16">
            <a:extLst>
              <a:ext uri="{FF2B5EF4-FFF2-40B4-BE49-F238E27FC236}">
                <a16:creationId xmlns:a16="http://schemas.microsoft.com/office/drawing/2014/main" id="{D2F391F6-D88E-4007-A67B-F18374DB0930}"/>
              </a:ext>
            </a:extLst>
          </p:cNvPr>
          <p:cNvSpPr/>
          <p:nvPr/>
        </p:nvSpPr>
        <p:spPr>
          <a:xfrm>
            <a:off x="4778470" y="4505370"/>
            <a:ext cx="1761226" cy="1541794"/>
          </a:xfrm>
          <a:prstGeom prst="rect">
            <a:avLst/>
          </a:prstGeom>
          <a:solidFill>
            <a:schemeClr val="accent2"/>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Protect unique character of neighborhoods</a:t>
            </a:r>
            <a:endParaRPr lang="en-US" dirty="0">
              <a:solidFill>
                <a:schemeClr val="accent4"/>
              </a:solidFill>
              <a:latin typeface="Segoe UI" panose="020B0502040204020203" pitchFamily="34" charset="0"/>
              <a:cs typeface="Segoe UI" panose="020B0502040204020203" pitchFamily="34" charset="0"/>
            </a:endParaRPr>
          </a:p>
        </p:txBody>
      </p:sp>
      <p:sp>
        <p:nvSpPr>
          <p:cNvPr id="18" name="Text Placeholder 2">
            <a:extLst>
              <a:ext uri="{FF2B5EF4-FFF2-40B4-BE49-F238E27FC236}">
                <a16:creationId xmlns:a16="http://schemas.microsoft.com/office/drawing/2014/main" id="{E096C53F-A73C-484A-A109-CC77F1C2A880}"/>
              </a:ext>
            </a:extLst>
          </p:cNvPr>
          <p:cNvSpPr txBox="1">
            <a:spLocks/>
          </p:cNvSpPr>
          <p:nvPr/>
        </p:nvSpPr>
        <p:spPr>
          <a:xfrm>
            <a:off x="195034" y="160221"/>
            <a:ext cx="8753932" cy="590724"/>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1" kern="1200" cap="all"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5"/>
                </a:solidFill>
                <a:latin typeface="Segoe UI" panose="020B0502040204020203" pitchFamily="34" charset="0"/>
                <a:cs typeface="Segoe UI" panose="020B0502040204020203" pitchFamily="34" charset="0"/>
              </a:rPr>
              <a:t>2020 pocd: housing + residential strategies </a:t>
            </a:r>
          </a:p>
        </p:txBody>
      </p:sp>
      <p:pic>
        <p:nvPicPr>
          <p:cNvPr id="3" name="Picture 2">
            <a:extLst>
              <a:ext uri="{FF2B5EF4-FFF2-40B4-BE49-F238E27FC236}">
                <a16:creationId xmlns:a16="http://schemas.microsoft.com/office/drawing/2014/main" id="{E40FA77C-2283-4DF8-A41E-EBCF3549C034}"/>
              </a:ext>
            </a:extLst>
          </p:cNvPr>
          <p:cNvPicPr>
            <a:picLocks noChangeAspect="1"/>
          </p:cNvPicPr>
          <p:nvPr/>
        </p:nvPicPr>
        <p:blipFill>
          <a:blip r:embed="rId3"/>
          <a:stretch>
            <a:fillRect/>
          </a:stretch>
        </p:blipFill>
        <p:spPr>
          <a:xfrm>
            <a:off x="2397648" y="993493"/>
            <a:ext cx="4277653" cy="3309681"/>
          </a:xfrm>
          <a:prstGeom prst="rect">
            <a:avLst/>
          </a:prstGeom>
          <a:ln w="15875">
            <a:solidFill>
              <a:schemeClr val="tx1"/>
            </a:solidFill>
          </a:ln>
        </p:spPr>
      </p:pic>
    </p:spTree>
    <p:extLst>
      <p:ext uri="{BB962C8B-B14F-4D97-AF65-F5344CB8AC3E}">
        <p14:creationId xmlns:p14="http://schemas.microsoft.com/office/powerpoint/2010/main" val="271014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4" grpId="0" animBg="1"/>
      <p:bldP spid="15" grpId="0" animBg="1"/>
      <p:bldP spid="6"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83AB56-0737-4822-B4C6-91B212AED83D}"/>
              </a:ext>
            </a:extLst>
          </p:cNvPr>
          <p:cNvPicPr>
            <a:picLocks noChangeAspect="1"/>
          </p:cNvPicPr>
          <p:nvPr/>
        </p:nvPicPr>
        <p:blipFill>
          <a:blip r:embed="rId2"/>
          <a:stretch>
            <a:fillRect/>
          </a:stretch>
        </p:blipFill>
        <p:spPr>
          <a:xfrm>
            <a:off x="5356727" y="4212397"/>
            <a:ext cx="2260799" cy="617055"/>
          </a:xfrm>
          <a:prstGeom prst="rect">
            <a:avLst/>
          </a:prstGeom>
        </p:spPr>
      </p:pic>
      <p:pic>
        <p:nvPicPr>
          <p:cNvPr id="17" name="Picture 2" descr="SLR Consulting Logo">
            <a:extLst>
              <a:ext uri="{FF2B5EF4-FFF2-40B4-BE49-F238E27FC236}">
                <a16:creationId xmlns:a16="http://schemas.microsoft.com/office/drawing/2014/main" id="{9EE29477-94A7-4E20-BFC7-A1163391FD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7987" y="2843064"/>
            <a:ext cx="2209800" cy="12211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D7FCF11-87D7-4255-8D54-E3F6DD7C754E}"/>
              </a:ext>
            </a:extLst>
          </p:cNvPr>
          <p:cNvPicPr>
            <a:picLocks noChangeAspect="1"/>
          </p:cNvPicPr>
          <p:nvPr/>
        </p:nvPicPr>
        <p:blipFill>
          <a:blip r:embed="rId4"/>
          <a:stretch>
            <a:fillRect/>
          </a:stretch>
        </p:blipFill>
        <p:spPr>
          <a:xfrm>
            <a:off x="2163908" y="1498306"/>
            <a:ext cx="4420820" cy="1132834"/>
          </a:xfrm>
          <a:prstGeom prst="rect">
            <a:avLst/>
          </a:prstGeom>
        </p:spPr>
      </p:pic>
      <p:sp>
        <p:nvSpPr>
          <p:cNvPr id="19" name="TextBox 18">
            <a:extLst>
              <a:ext uri="{FF2B5EF4-FFF2-40B4-BE49-F238E27FC236}">
                <a16:creationId xmlns:a16="http://schemas.microsoft.com/office/drawing/2014/main" id="{16FF54A8-070B-4F6D-843A-CCAB7358B5AF}"/>
              </a:ext>
            </a:extLst>
          </p:cNvPr>
          <p:cNvSpPr txBox="1"/>
          <p:nvPr/>
        </p:nvSpPr>
        <p:spPr>
          <a:xfrm>
            <a:off x="1794862" y="313056"/>
            <a:ext cx="5283200" cy="707886"/>
          </a:xfrm>
          <a:prstGeom prst="rect">
            <a:avLst/>
          </a:prstGeom>
          <a:noFill/>
        </p:spPr>
        <p:txBody>
          <a:bodyPr wrap="square" rtlCol="0">
            <a:spAutoFit/>
          </a:bodyPr>
          <a:lstStyle/>
          <a:p>
            <a:pPr algn="ctr"/>
            <a:r>
              <a:rPr lang="en-US" sz="4000" dirty="0">
                <a:solidFill>
                  <a:srgbClr val="348C8E"/>
                </a:solidFill>
                <a:latin typeface="Segoe UI" panose="020B0502040204020203" pitchFamily="34" charset="0"/>
                <a:cs typeface="Segoe UI" panose="020B0502040204020203" pitchFamily="34" charset="0"/>
              </a:rPr>
              <a:t>Project Team</a:t>
            </a:r>
          </a:p>
        </p:txBody>
      </p:sp>
      <p:pic>
        <p:nvPicPr>
          <p:cNvPr id="20" name="Picture 2">
            <a:extLst>
              <a:ext uri="{FF2B5EF4-FFF2-40B4-BE49-F238E27FC236}">
                <a16:creationId xmlns:a16="http://schemas.microsoft.com/office/drawing/2014/main" id="{B6E25FF3-41BB-4953-A501-4F4877E6771A}"/>
              </a:ext>
            </a:extLst>
          </p:cNvPr>
          <p:cNvPicPr>
            <a:picLocks noChangeAspect="1"/>
          </p:cNvPicPr>
          <p:nvPr/>
        </p:nvPicPr>
        <p:blipFill>
          <a:blip r:embed="rId5"/>
          <a:stretch>
            <a:fillRect/>
          </a:stretch>
        </p:blipFill>
        <p:spPr>
          <a:xfrm>
            <a:off x="2990847" y="5352375"/>
            <a:ext cx="2891230" cy="686848"/>
          </a:xfrm>
          <a:prstGeom prst="rect">
            <a:avLst/>
          </a:prstGeom>
        </p:spPr>
      </p:pic>
      <p:pic>
        <p:nvPicPr>
          <p:cNvPr id="1026" name="Picture 2" descr="City of Middletown, Connecticut Government">
            <a:extLst>
              <a:ext uri="{FF2B5EF4-FFF2-40B4-BE49-F238E27FC236}">
                <a16:creationId xmlns:a16="http://schemas.microsoft.com/office/drawing/2014/main" id="{372C642A-BDDB-4AF1-B7CB-E532589CA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8029" y="3063613"/>
            <a:ext cx="1856289" cy="185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523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195034" y="137795"/>
            <a:ext cx="8753932" cy="590724"/>
          </a:xfrm>
        </p:spPr>
        <p:txBody>
          <a:bodyPr>
            <a:normAutofit/>
          </a:bodyPr>
          <a:lstStyle/>
          <a:p>
            <a:r>
              <a:rPr lang="en-US" sz="2800" dirty="0">
                <a:solidFill>
                  <a:srgbClr val="0091A0"/>
                </a:solidFill>
              </a:rPr>
              <a:t>Zoning</a:t>
            </a:r>
          </a:p>
        </p:txBody>
      </p:sp>
      <p:sp>
        <p:nvSpPr>
          <p:cNvPr id="6" name="Slide Number Placeholder 5">
            <a:extLst>
              <a:ext uri="{FF2B5EF4-FFF2-40B4-BE49-F238E27FC236}">
                <a16:creationId xmlns:a16="http://schemas.microsoft.com/office/drawing/2014/main" id="{9625210D-61AA-4BEB-9AF1-16E723EF0BB6}"/>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20</a:t>
            </a:fld>
            <a:endParaRPr lang="en-US" dirty="0"/>
          </a:p>
        </p:txBody>
      </p:sp>
      <p:sp>
        <p:nvSpPr>
          <p:cNvPr id="9" name="Slide Number Placeholder 8">
            <a:extLst>
              <a:ext uri="{FF2B5EF4-FFF2-40B4-BE49-F238E27FC236}">
                <a16:creationId xmlns:a16="http://schemas.microsoft.com/office/drawing/2014/main" id="{CFA33521-65F0-4CA1-92AE-FEA8267054B1}"/>
              </a:ext>
            </a:extLst>
          </p:cNvPr>
          <p:cNvSpPr>
            <a:spLocks noGrp="1"/>
          </p:cNvSpPr>
          <p:nvPr>
            <p:ph type="sldNum" sz="quarter" idx="4"/>
          </p:nvPr>
        </p:nvSpPr>
        <p:spPr/>
        <p:txBody>
          <a:bodyPr/>
          <a:lstStyle/>
          <a:p>
            <a:fld id="{48F63A3B-78C7-47BE-AE5E-E10140E04643}" type="slidenum">
              <a:rPr lang="en-US" smtClean="0"/>
              <a:t>20</a:t>
            </a:fld>
            <a:endParaRPr lang="en-US" dirty="0"/>
          </a:p>
        </p:txBody>
      </p:sp>
      <p:pic>
        <p:nvPicPr>
          <p:cNvPr id="4" name="Picture 3">
            <a:extLst>
              <a:ext uri="{FF2B5EF4-FFF2-40B4-BE49-F238E27FC236}">
                <a16:creationId xmlns:a16="http://schemas.microsoft.com/office/drawing/2014/main" id="{3A7E490F-4E46-487C-A7C2-96B08079A594}"/>
              </a:ext>
            </a:extLst>
          </p:cNvPr>
          <p:cNvPicPr>
            <a:picLocks noChangeAspect="1"/>
          </p:cNvPicPr>
          <p:nvPr/>
        </p:nvPicPr>
        <p:blipFill>
          <a:blip r:embed="rId3"/>
          <a:stretch>
            <a:fillRect/>
          </a:stretch>
        </p:blipFill>
        <p:spPr>
          <a:xfrm>
            <a:off x="820846" y="983429"/>
            <a:ext cx="7419485" cy="4891141"/>
          </a:xfrm>
          <a:prstGeom prst="rect">
            <a:avLst/>
          </a:prstGeom>
          <a:ln>
            <a:solidFill>
              <a:schemeClr val="tx1"/>
            </a:solidFill>
          </a:ln>
        </p:spPr>
      </p:pic>
      <p:pic>
        <p:nvPicPr>
          <p:cNvPr id="5" name="Picture 4">
            <a:extLst>
              <a:ext uri="{FF2B5EF4-FFF2-40B4-BE49-F238E27FC236}">
                <a16:creationId xmlns:a16="http://schemas.microsoft.com/office/drawing/2014/main" id="{24A1F3C1-6D3A-40AC-B9F2-1B9368D63535}"/>
              </a:ext>
            </a:extLst>
          </p:cNvPr>
          <p:cNvPicPr>
            <a:picLocks noChangeAspect="1"/>
          </p:cNvPicPr>
          <p:nvPr/>
        </p:nvPicPr>
        <p:blipFill>
          <a:blip r:embed="rId4"/>
          <a:stretch>
            <a:fillRect/>
          </a:stretch>
        </p:blipFill>
        <p:spPr>
          <a:xfrm>
            <a:off x="1325788" y="1105960"/>
            <a:ext cx="6492424" cy="4646078"/>
          </a:xfrm>
          <a:prstGeom prst="rect">
            <a:avLst/>
          </a:prstGeom>
        </p:spPr>
      </p:pic>
    </p:spTree>
    <p:extLst>
      <p:ext uri="{BB962C8B-B14F-4D97-AF65-F5344CB8AC3E}">
        <p14:creationId xmlns:p14="http://schemas.microsoft.com/office/powerpoint/2010/main" val="1990215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195034" y="137795"/>
            <a:ext cx="8753932" cy="590724"/>
          </a:xfrm>
        </p:spPr>
        <p:txBody>
          <a:bodyPr>
            <a:normAutofit/>
          </a:bodyPr>
          <a:lstStyle/>
          <a:p>
            <a:r>
              <a:rPr lang="en-US" sz="2800" dirty="0">
                <a:solidFill>
                  <a:srgbClr val="0091A0"/>
                </a:solidFill>
              </a:rPr>
              <a:t>Infrastructure </a:t>
            </a:r>
          </a:p>
        </p:txBody>
      </p:sp>
      <p:sp>
        <p:nvSpPr>
          <p:cNvPr id="6" name="Slide Number Placeholder 5">
            <a:extLst>
              <a:ext uri="{FF2B5EF4-FFF2-40B4-BE49-F238E27FC236}">
                <a16:creationId xmlns:a16="http://schemas.microsoft.com/office/drawing/2014/main" id="{9625210D-61AA-4BEB-9AF1-16E723EF0BB6}"/>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21</a:t>
            </a:fld>
            <a:endParaRPr lang="en-US" dirty="0"/>
          </a:p>
        </p:txBody>
      </p:sp>
      <p:sp>
        <p:nvSpPr>
          <p:cNvPr id="9" name="Slide Number Placeholder 8">
            <a:extLst>
              <a:ext uri="{FF2B5EF4-FFF2-40B4-BE49-F238E27FC236}">
                <a16:creationId xmlns:a16="http://schemas.microsoft.com/office/drawing/2014/main" id="{CFA33521-65F0-4CA1-92AE-FEA8267054B1}"/>
              </a:ext>
            </a:extLst>
          </p:cNvPr>
          <p:cNvSpPr>
            <a:spLocks noGrp="1"/>
          </p:cNvSpPr>
          <p:nvPr>
            <p:ph type="sldNum" sz="quarter" idx="4"/>
          </p:nvPr>
        </p:nvSpPr>
        <p:spPr/>
        <p:txBody>
          <a:bodyPr/>
          <a:lstStyle/>
          <a:p>
            <a:fld id="{48F63A3B-78C7-47BE-AE5E-E10140E04643}" type="slidenum">
              <a:rPr lang="en-US" smtClean="0"/>
              <a:t>21</a:t>
            </a:fld>
            <a:endParaRPr lang="en-US" dirty="0"/>
          </a:p>
        </p:txBody>
      </p:sp>
      <p:pic>
        <p:nvPicPr>
          <p:cNvPr id="10" name="Picture 9">
            <a:extLst>
              <a:ext uri="{FF2B5EF4-FFF2-40B4-BE49-F238E27FC236}">
                <a16:creationId xmlns:a16="http://schemas.microsoft.com/office/drawing/2014/main" id="{111EAFF3-1D0B-4BFF-ADEF-C1FD83B1A6A5}"/>
              </a:ext>
            </a:extLst>
          </p:cNvPr>
          <p:cNvPicPr>
            <a:picLocks noChangeAspect="1"/>
          </p:cNvPicPr>
          <p:nvPr/>
        </p:nvPicPr>
        <p:blipFill>
          <a:blip r:embed="rId3"/>
          <a:stretch>
            <a:fillRect/>
          </a:stretch>
        </p:blipFill>
        <p:spPr>
          <a:xfrm>
            <a:off x="1518291" y="1105960"/>
            <a:ext cx="6492424" cy="4646078"/>
          </a:xfrm>
          <a:prstGeom prst="rect">
            <a:avLst/>
          </a:prstGeom>
        </p:spPr>
      </p:pic>
      <p:pic>
        <p:nvPicPr>
          <p:cNvPr id="7" name="Picture 6">
            <a:extLst>
              <a:ext uri="{FF2B5EF4-FFF2-40B4-BE49-F238E27FC236}">
                <a16:creationId xmlns:a16="http://schemas.microsoft.com/office/drawing/2014/main" id="{6D0CA768-8337-4703-842A-E5FB878572F0}"/>
              </a:ext>
            </a:extLst>
          </p:cNvPr>
          <p:cNvPicPr>
            <a:picLocks noChangeAspect="1"/>
          </p:cNvPicPr>
          <p:nvPr/>
        </p:nvPicPr>
        <p:blipFill rotWithShape="1">
          <a:blip r:embed="rId4">
            <a:alphaModFix amt="70000"/>
          </a:blip>
          <a:srcRect l="3602" t="8893" r="3883" b="865"/>
          <a:stretch/>
        </p:blipFill>
        <p:spPr>
          <a:xfrm>
            <a:off x="705572" y="862657"/>
            <a:ext cx="7716531" cy="5157067"/>
          </a:xfrm>
          <a:prstGeom prst="rect">
            <a:avLst/>
          </a:prstGeom>
        </p:spPr>
      </p:pic>
      <p:sp>
        <p:nvSpPr>
          <p:cNvPr id="2" name="Rectangle 1">
            <a:extLst>
              <a:ext uri="{FF2B5EF4-FFF2-40B4-BE49-F238E27FC236}">
                <a16:creationId xmlns:a16="http://schemas.microsoft.com/office/drawing/2014/main" id="{BD1C3CE3-D840-41A8-97D4-56974DE86EBA}"/>
              </a:ext>
            </a:extLst>
          </p:cNvPr>
          <p:cNvSpPr/>
          <p:nvPr/>
        </p:nvSpPr>
        <p:spPr>
          <a:xfrm>
            <a:off x="830177" y="974558"/>
            <a:ext cx="7459581" cy="49209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816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195034" y="137795"/>
            <a:ext cx="8753932" cy="590724"/>
          </a:xfrm>
        </p:spPr>
        <p:txBody>
          <a:bodyPr>
            <a:normAutofit/>
          </a:bodyPr>
          <a:lstStyle/>
          <a:p>
            <a:r>
              <a:rPr lang="en-US" sz="2800" dirty="0">
                <a:solidFill>
                  <a:srgbClr val="0091A0"/>
                </a:solidFill>
              </a:rPr>
              <a:t>Buildable land  </a:t>
            </a:r>
          </a:p>
        </p:txBody>
      </p:sp>
      <p:sp>
        <p:nvSpPr>
          <p:cNvPr id="6" name="Slide Number Placeholder 5">
            <a:extLst>
              <a:ext uri="{FF2B5EF4-FFF2-40B4-BE49-F238E27FC236}">
                <a16:creationId xmlns:a16="http://schemas.microsoft.com/office/drawing/2014/main" id="{9625210D-61AA-4BEB-9AF1-16E723EF0BB6}"/>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22</a:t>
            </a:fld>
            <a:endParaRPr lang="en-US" dirty="0"/>
          </a:p>
        </p:txBody>
      </p:sp>
      <p:sp>
        <p:nvSpPr>
          <p:cNvPr id="9" name="Slide Number Placeholder 8">
            <a:extLst>
              <a:ext uri="{FF2B5EF4-FFF2-40B4-BE49-F238E27FC236}">
                <a16:creationId xmlns:a16="http://schemas.microsoft.com/office/drawing/2014/main" id="{CFA33521-65F0-4CA1-92AE-FEA8267054B1}"/>
              </a:ext>
            </a:extLst>
          </p:cNvPr>
          <p:cNvSpPr>
            <a:spLocks noGrp="1"/>
          </p:cNvSpPr>
          <p:nvPr>
            <p:ph type="sldNum" sz="quarter" idx="4"/>
          </p:nvPr>
        </p:nvSpPr>
        <p:spPr/>
        <p:txBody>
          <a:bodyPr/>
          <a:lstStyle/>
          <a:p>
            <a:fld id="{48F63A3B-78C7-47BE-AE5E-E10140E04643}" type="slidenum">
              <a:rPr lang="en-US" smtClean="0"/>
              <a:t>22</a:t>
            </a:fld>
            <a:endParaRPr lang="en-US" dirty="0"/>
          </a:p>
        </p:txBody>
      </p:sp>
      <p:pic>
        <p:nvPicPr>
          <p:cNvPr id="10" name="Picture 9">
            <a:extLst>
              <a:ext uri="{FF2B5EF4-FFF2-40B4-BE49-F238E27FC236}">
                <a16:creationId xmlns:a16="http://schemas.microsoft.com/office/drawing/2014/main" id="{111EAFF3-1D0B-4BFF-ADEF-C1FD83B1A6A5}"/>
              </a:ext>
            </a:extLst>
          </p:cNvPr>
          <p:cNvPicPr>
            <a:picLocks noChangeAspect="1"/>
          </p:cNvPicPr>
          <p:nvPr/>
        </p:nvPicPr>
        <p:blipFill>
          <a:blip r:embed="rId3"/>
          <a:stretch>
            <a:fillRect/>
          </a:stretch>
        </p:blipFill>
        <p:spPr>
          <a:xfrm>
            <a:off x="1325788" y="1105960"/>
            <a:ext cx="6492424" cy="4646078"/>
          </a:xfrm>
          <a:prstGeom prst="rect">
            <a:avLst/>
          </a:prstGeom>
        </p:spPr>
      </p:pic>
      <p:pic>
        <p:nvPicPr>
          <p:cNvPr id="7" name="Picture 6">
            <a:extLst>
              <a:ext uri="{FF2B5EF4-FFF2-40B4-BE49-F238E27FC236}">
                <a16:creationId xmlns:a16="http://schemas.microsoft.com/office/drawing/2014/main" id="{6D0CA768-8337-4703-842A-E5FB878572F0}"/>
              </a:ext>
            </a:extLst>
          </p:cNvPr>
          <p:cNvPicPr>
            <a:picLocks noChangeAspect="1"/>
          </p:cNvPicPr>
          <p:nvPr/>
        </p:nvPicPr>
        <p:blipFill rotWithShape="1">
          <a:blip r:embed="rId4">
            <a:alphaModFix amt="70000"/>
          </a:blip>
          <a:srcRect l="3602" t="8893" r="3883" b="865"/>
          <a:stretch/>
        </p:blipFill>
        <p:spPr>
          <a:xfrm>
            <a:off x="513070" y="862657"/>
            <a:ext cx="7716531" cy="5157067"/>
          </a:xfrm>
          <a:prstGeom prst="rect">
            <a:avLst/>
          </a:prstGeom>
        </p:spPr>
      </p:pic>
      <p:sp>
        <p:nvSpPr>
          <p:cNvPr id="2" name="Rectangle 1">
            <a:extLst>
              <a:ext uri="{FF2B5EF4-FFF2-40B4-BE49-F238E27FC236}">
                <a16:creationId xmlns:a16="http://schemas.microsoft.com/office/drawing/2014/main" id="{824E186A-5DFB-4F47-8DCA-A02E1021FF6A}"/>
              </a:ext>
            </a:extLst>
          </p:cNvPr>
          <p:cNvSpPr/>
          <p:nvPr/>
        </p:nvSpPr>
        <p:spPr>
          <a:xfrm>
            <a:off x="822960" y="4460240"/>
            <a:ext cx="2367280" cy="82296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49853DA-EDC3-486B-9FEE-3B4BBE55444F}"/>
              </a:ext>
            </a:extLst>
          </p:cNvPr>
          <p:cNvPicPr>
            <a:picLocks noChangeAspect="1"/>
          </p:cNvPicPr>
          <p:nvPr/>
        </p:nvPicPr>
        <p:blipFill rotWithShape="1">
          <a:blip r:embed="rId5">
            <a:alphaModFix amt="70000"/>
          </a:blip>
          <a:srcRect l="2790" t="8669" r="2274"/>
          <a:stretch/>
        </p:blipFill>
        <p:spPr>
          <a:xfrm>
            <a:off x="623707" y="838276"/>
            <a:ext cx="7664594" cy="5188871"/>
          </a:xfrm>
          <a:prstGeom prst="rect">
            <a:avLst/>
          </a:prstGeom>
        </p:spPr>
      </p:pic>
      <p:sp>
        <p:nvSpPr>
          <p:cNvPr id="11" name="Rectangle 10">
            <a:extLst>
              <a:ext uri="{FF2B5EF4-FFF2-40B4-BE49-F238E27FC236}">
                <a16:creationId xmlns:a16="http://schemas.microsoft.com/office/drawing/2014/main" id="{229CF397-8D1D-4518-92C6-F4A88DF7BEC1}"/>
              </a:ext>
            </a:extLst>
          </p:cNvPr>
          <p:cNvSpPr/>
          <p:nvPr/>
        </p:nvSpPr>
        <p:spPr>
          <a:xfrm>
            <a:off x="750278" y="968541"/>
            <a:ext cx="7435515" cy="49209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398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195034" y="137795"/>
            <a:ext cx="8753932" cy="590724"/>
          </a:xfrm>
        </p:spPr>
        <p:txBody>
          <a:bodyPr>
            <a:normAutofit/>
          </a:bodyPr>
          <a:lstStyle/>
          <a:p>
            <a:r>
              <a:rPr lang="en-US" sz="2800" dirty="0">
                <a:solidFill>
                  <a:srgbClr val="0091A0"/>
                </a:solidFill>
              </a:rPr>
              <a:t>Natural constraints</a:t>
            </a:r>
          </a:p>
        </p:txBody>
      </p:sp>
      <p:sp>
        <p:nvSpPr>
          <p:cNvPr id="6" name="Slide Number Placeholder 5">
            <a:extLst>
              <a:ext uri="{FF2B5EF4-FFF2-40B4-BE49-F238E27FC236}">
                <a16:creationId xmlns:a16="http://schemas.microsoft.com/office/drawing/2014/main" id="{9625210D-61AA-4BEB-9AF1-16E723EF0BB6}"/>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23</a:t>
            </a:fld>
            <a:endParaRPr lang="en-US" dirty="0"/>
          </a:p>
        </p:txBody>
      </p:sp>
      <p:sp>
        <p:nvSpPr>
          <p:cNvPr id="9" name="Slide Number Placeholder 8">
            <a:extLst>
              <a:ext uri="{FF2B5EF4-FFF2-40B4-BE49-F238E27FC236}">
                <a16:creationId xmlns:a16="http://schemas.microsoft.com/office/drawing/2014/main" id="{CFA33521-65F0-4CA1-92AE-FEA8267054B1}"/>
              </a:ext>
            </a:extLst>
          </p:cNvPr>
          <p:cNvSpPr>
            <a:spLocks noGrp="1"/>
          </p:cNvSpPr>
          <p:nvPr>
            <p:ph type="sldNum" sz="quarter" idx="4"/>
          </p:nvPr>
        </p:nvSpPr>
        <p:spPr/>
        <p:txBody>
          <a:bodyPr/>
          <a:lstStyle/>
          <a:p>
            <a:fld id="{48F63A3B-78C7-47BE-AE5E-E10140E04643}" type="slidenum">
              <a:rPr lang="en-US" smtClean="0"/>
              <a:t>23</a:t>
            </a:fld>
            <a:endParaRPr lang="en-US" dirty="0"/>
          </a:p>
        </p:txBody>
      </p:sp>
      <p:pic>
        <p:nvPicPr>
          <p:cNvPr id="10" name="Picture 9">
            <a:extLst>
              <a:ext uri="{FF2B5EF4-FFF2-40B4-BE49-F238E27FC236}">
                <a16:creationId xmlns:a16="http://schemas.microsoft.com/office/drawing/2014/main" id="{111EAFF3-1D0B-4BFF-ADEF-C1FD83B1A6A5}"/>
              </a:ext>
            </a:extLst>
          </p:cNvPr>
          <p:cNvPicPr>
            <a:picLocks noChangeAspect="1"/>
          </p:cNvPicPr>
          <p:nvPr/>
        </p:nvPicPr>
        <p:blipFill>
          <a:blip r:embed="rId3"/>
          <a:stretch>
            <a:fillRect/>
          </a:stretch>
        </p:blipFill>
        <p:spPr>
          <a:xfrm>
            <a:off x="1578448" y="1105960"/>
            <a:ext cx="6492424" cy="4646078"/>
          </a:xfrm>
          <a:prstGeom prst="rect">
            <a:avLst/>
          </a:prstGeom>
        </p:spPr>
      </p:pic>
      <p:pic>
        <p:nvPicPr>
          <p:cNvPr id="7" name="Picture 6">
            <a:extLst>
              <a:ext uri="{FF2B5EF4-FFF2-40B4-BE49-F238E27FC236}">
                <a16:creationId xmlns:a16="http://schemas.microsoft.com/office/drawing/2014/main" id="{6D0CA768-8337-4703-842A-E5FB878572F0}"/>
              </a:ext>
            </a:extLst>
          </p:cNvPr>
          <p:cNvPicPr>
            <a:picLocks noChangeAspect="1"/>
          </p:cNvPicPr>
          <p:nvPr/>
        </p:nvPicPr>
        <p:blipFill rotWithShape="1">
          <a:blip r:embed="rId4">
            <a:alphaModFix amt="70000"/>
          </a:blip>
          <a:srcRect l="3602" t="8893" r="3883" b="865"/>
          <a:stretch/>
        </p:blipFill>
        <p:spPr>
          <a:xfrm>
            <a:off x="777762" y="862657"/>
            <a:ext cx="7716531" cy="5157067"/>
          </a:xfrm>
          <a:prstGeom prst="rect">
            <a:avLst/>
          </a:prstGeom>
        </p:spPr>
      </p:pic>
      <p:sp>
        <p:nvSpPr>
          <p:cNvPr id="2" name="Rectangle 1">
            <a:extLst>
              <a:ext uri="{FF2B5EF4-FFF2-40B4-BE49-F238E27FC236}">
                <a16:creationId xmlns:a16="http://schemas.microsoft.com/office/drawing/2014/main" id="{824E186A-5DFB-4F47-8DCA-A02E1021FF6A}"/>
              </a:ext>
            </a:extLst>
          </p:cNvPr>
          <p:cNvSpPr/>
          <p:nvPr/>
        </p:nvSpPr>
        <p:spPr>
          <a:xfrm>
            <a:off x="1087652" y="4460240"/>
            <a:ext cx="2367280" cy="82296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49853DA-EDC3-486B-9FEE-3B4BBE55444F}"/>
              </a:ext>
            </a:extLst>
          </p:cNvPr>
          <p:cNvPicPr>
            <a:picLocks noChangeAspect="1"/>
          </p:cNvPicPr>
          <p:nvPr/>
        </p:nvPicPr>
        <p:blipFill rotWithShape="1">
          <a:blip r:embed="rId5">
            <a:alphaModFix amt="70000"/>
          </a:blip>
          <a:srcRect l="2790" t="8669" r="2274"/>
          <a:stretch/>
        </p:blipFill>
        <p:spPr>
          <a:xfrm>
            <a:off x="888398" y="866718"/>
            <a:ext cx="7670663" cy="5132686"/>
          </a:xfrm>
          <a:prstGeom prst="rect">
            <a:avLst/>
          </a:prstGeom>
        </p:spPr>
      </p:pic>
      <p:sp>
        <p:nvSpPr>
          <p:cNvPr id="4" name="Rectangle 3">
            <a:extLst>
              <a:ext uri="{FF2B5EF4-FFF2-40B4-BE49-F238E27FC236}">
                <a16:creationId xmlns:a16="http://schemas.microsoft.com/office/drawing/2014/main" id="{72B44347-2EB3-44F1-A948-A4932119A64C}"/>
              </a:ext>
            </a:extLst>
          </p:cNvPr>
          <p:cNvSpPr/>
          <p:nvPr/>
        </p:nvSpPr>
        <p:spPr>
          <a:xfrm>
            <a:off x="1004500" y="3911600"/>
            <a:ext cx="2550160" cy="18404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38E3473-14A7-4955-A629-0ABC558C550C}"/>
              </a:ext>
            </a:extLst>
          </p:cNvPr>
          <p:cNvPicPr>
            <a:picLocks noChangeAspect="1"/>
          </p:cNvPicPr>
          <p:nvPr/>
        </p:nvPicPr>
        <p:blipFill rotWithShape="1">
          <a:blip r:embed="rId6">
            <a:alphaModFix amt="70000"/>
          </a:blip>
          <a:srcRect t="8707"/>
          <a:stretch/>
        </p:blipFill>
        <p:spPr>
          <a:xfrm>
            <a:off x="297586" y="968541"/>
            <a:ext cx="8586004" cy="5186866"/>
          </a:xfrm>
          <a:prstGeom prst="rect">
            <a:avLst/>
          </a:prstGeom>
        </p:spPr>
      </p:pic>
      <p:sp>
        <p:nvSpPr>
          <p:cNvPr id="12" name="Rectangle 11">
            <a:extLst>
              <a:ext uri="{FF2B5EF4-FFF2-40B4-BE49-F238E27FC236}">
                <a16:creationId xmlns:a16="http://schemas.microsoft.com/office/drawing/2014/main" id="{B11EFC8D-B52A-45F5-BACF-45A1AF11C737}"/>
              </a:ext>
            </a:extLst>
          </p:cNvPr>
          <p:cNvSpPr/>
          <p:nvPr/>
        </p:nvSpPr>
        <p:spPr>
          <a:xfrm>
            <a:off x="649707" y="968540"/>
            <a:ext cx="7909353" cy="50227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187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8EECA6-94D4-475B-BED9-C0FB3F146919}"/>
              </a:ext>
            </a:extLst>
          </p:cNvPr>
          <p:cNvSpPr>
            <a:spLocks noGrp="1"/>
          </p:cNvSpPr>
          <p:nvPr>
            <p:ph type="body" sz="quarter" idx="35"/>
          </p:nvPr>
        </p:nvSpPr>
        <p:spPr>
          <a:xfrm>
            <a:off x="622300" y="143652"/>
            <a:ext cx="7899400" cy="609815"/>
          </a:xfrm>
        </p:spPr>
        <p:txBody>
          <a:bodyPr>
            <a:normAutofit/>
          </a:bodyPr>
          <a:lstStyle/>
          <a:p>
            <a:r>
              <a:rPr lang="en-US" sz="2800" dirty="0">
                <a:solidFill>
                  <a:schemeClr val="accent5"/>
                </a:solidFill>
              </a:rPr>
              <a:t>ZONING + BUILDABLE LAND TAKEAWAYS </a:t>
            </a:r>
          </a:p>
        </p:txBody>
      </p:sp>
      <p:sp>
        <p:nvSpPr>
          <p:cNvPr id="9" name="Rectangle 8">
            <a:extLst>
              <a:ext uri="{FF2B5EF4-FFF2-40B4-BE49-F238E27FC236}">
                <a16:creationId xmlns:a16="http://schemas.microsoft.com/office/drawing/2014/main" id="{5B8DD1A1-A774-496C-A22B-466C11A32D80}"/>
              </a:ext>
            </a:extLst>
          </p:cNvPr>
          <p:cNvSpPr/>
          <p:nvPr/>
        </p:nvSpPr>
        <p:spPr>
          <a:xfrm>
            <a:off x="313870" y="3411158"/>
            <a:ext cx="5431723" cy="2169825"/>
          </a:xfrm>
          <a:prstGeom prst="rect">
            <a:avLst/>
          </a:prstGeom>
          <a:solidFill>
            <a:schemeClr val="accent5"/>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Clr>
                <a:schemeClr val="bg1"/>
              </a:buClr>
              <a:buFont typeface="Wingdings" panose="05000000000000000000" pitchFamily="2" charset="2"/>
              <a:buChar char="§"/>
            </a:pPr>
            <a:endParaRPr lang="en-US" sz="2000" dirty="0">
              <a:solidFill>
                <a:schemeClr val="bg1"/>
              </a:solidFill>
            </a:endParaRPr>
          </a:p>
        </p:txBody>
      </p:sp>
      <p:grpSp>
        <p:nvGrpSpPr>
          <p:cNvPr id="15" name="Group 14">
            <a:extLst>
              <a:ext uri="{FF2B5EF4-FFF2-40B4-BE49-F238E27FC236}">
                <a16:creationId xmlns:a16="http://schemas.microsoft.com/office/drawing/2014/main" id="{761FC68D-23D7-4782-A93D-424501AD5C0C}"/>
              </a:ext>
            </a:extLst>
          </p:cNvPr>
          <p:cNvGrpSpPr/>
          <p:nvPr/>
        </p:nvGrpSpPr>
        <p:grpSpPr>
          <a:xfrm>
            <a:off x="313871" y="1359223"/>
            <a:ext cx="5568164" cy="1909426"/>
            <a:chOff x="-7308655" y="-1081815"/>
            <a:chExt cx="5568164" cy="2142371"/>
          </a:xfrm>
        </p:grpSpPr>
        <p:sp>
          <p:nvSpPr>
            <p:cNvPr id="4" name="Rectangle 3">
              <a:extLst>
                <a:ext uri="{FF2B5EF4-FFF2-40B4-BE49-F238E27FC236}">
                  <a16:creationId xmlns:a16="http://schemas.microsoft.com/office/drawing/2014/main" id="{F43588C3-4E7F-4BC2-BD79-E3095064EF87}"/>
                </a:ext>
              </a:extLst>
            </p:cNvPr>
            <p:cNvSpPr/>
            <p:nvPr/>
          </p:nvSpPr>
          <p:spPr>
            <a:xfrm>
              <a:off x="-7308655" y="-1081815"/>
              <a:ext cx="5431724" cy="2040651"/>
            </a:xfrm>
            <a:prstGeom prst="rect">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chemeClr val="bg1"/>
                </a:buClr>
                <a:buFont typeface="Wingdings" panose="05000000000000000000" pitchFamily="2" charset="2"/>
                <a:buChar char="§"/>
              </a:pPr>
              <a:endParaRPr lang="en-US" sz="2000" dirty="0">
                <a:solidFill>
                  <a:schemeClr val="bg1"/>
                </a:solidFill>
                <a:latin typeface="Segoe UI" panose="020B0502040204020203" pitchFamily="34" charset="0"/>
                <a:cs typeface="Segoe UI" panose="020B0502040204020203" pitchFamily="34" charset="0"/>
              </a:endParaRPr>
            </a:p>
            <a:p>
              <a:pPr algn="ctr"/>
              <a:endParaRPr lang="en-US" sz="3200" dirty="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B57F1BA3-0905-4968-AE33-8B1E221EDDF8}"/>
                </a:ext>
              </a:extLst>
            </p:cNvPr>
            <p:cNvSpPr txBox="1"/>
            <p:nvPr/>
          </p:nvSpPr>
          <p:spPr>
            <a:xfrm>
              <a:off x="-7172214" y="-942326"/>
              <a:ext cx="5431723" cy="2002882"/>
            </a:xfrm>
            <a:prstGeom prst="rect">
              <a:avLst/>
            </a:prstGeom>
            <a:noFill/>
          </p:spPr>
          <p:txBody>
            <a:bodyPr wrap="square">
              <a:spAutoFit/>
            </a:bodyPr>
            <a:lstStyle/>
            <a:p>
              <a:pPr marL="231775" indent="-231775">
                <a:spcBef>
                  <a:spcPts val="600"/>
                </a:spcBef>
                <a:buClr>
                  <a:schemeClr val="bg1"/>
                </a:buClr>
                <a:buFont typeface="Wingdings" panose="05000000000000000000" pitchFamily="2" charset="2"/>
                <a:buChar char="§"/>
              </a:pPr>
              <a:r>
                <a:rPr lang="en-US" sz="2000" dirty="0">
                  <a:solidFill>
                    <a:schemeClr val="bg1"/>
                  </a:solidFill>
                  <a:latin typeface="Segoe UI" panose="020B0502040204020203" pitchFamily="34" charset="0"/>
                  <a:cs typeface="Segoe UI" panose="020B0502040204020203" pitchFamily="34" charset="0"/>
                </a:rPr>
                <a:t>A wide range of zoning districts with range of permitted uses and densities</a:t>
              </a:r>
            </a:p>
            <a:p>
              <a:pPr marL="231775" indent="-231775">
                <a:spcBef>
                  <a:spcPts val="600"/>
                </a:spcBef>
                <a:buClr>
                  <a:schemeClr val="bg1"/>
                </a:buClr>
                <a:buFont typeface="Wingdings" panose="05000000000000000000" pitchFamily="2" charset="2"/>
                <a:buChar char="§"/>
              </a:pPr>
              <a:r>
                <a:rPr lang="en-US" sz="2000" dirty="0">
                  <a:solidFill>
                    <a:schemeClr val="bg1"/>
                  </a:solidFill>
                  <a:latin typeface="Segoe UI" panose="020B0502040204020203" pitchFamily="34" charset="0"/>
                  <a:cs typeface="Segoe UI" panose="020B0502040204020203" pitchFamily="34" charset="0"/>
                </a:rPr>
                <a:t>Many areas of the City are single-family districts </a:t>
              </a:r>
            </a:p>
            <a:p>
              <a:pPr marL="231775" indent="-231775">
                <a:spcBef>
                  <a:spcPts val="600"/>
                </a:spcBef>
                <a:buClr>
                  <a:schemeClr val="bg1"/>
                </a:buClr>
                <a:buFont typeface="Wingdings" panose="05000000000000000000" pitchFamily="2" charset="2"/>
                <a:buChar char="§"/>
              </a:pPr>
              <a:endParaRPr lang="en-US" sz="2000" dirty="0">
                <a:solidFill>
                  <a:schemeClr val="bg1"/>
                </a:solidFill>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4077E0FF-32B1-447A-A4CD-6C113D620C1E}"/>
              </a:ext>
            </a:extLst>
          </p:cNvPr>
          <p:cNvGrpSpPr/>
          <p:nvPr/>
        </p:nvGrpSpPr>
        <p:grpSpPr>
          <a:xfrm>
            <a:off x="5965571" y="1272319"/>
            <a:ext cx="2899283" cy="4376131"/>
            <a:chOff x="1227684" y="1301789"/>
            <a:chExt cx="6606542" cy="3224491"/>
          </a:xfrm>
          <a:solidFill>
            <a:schemeClr val="accent3"/>
          </a:solidFill>
        </p:grpSpPr>
        <p:sp>
          <p:nvSpPr>
            <p:cNvPr id="12" name="Rectangle 11">
              <a:extLst>
                <a:ext uri="{FF2B5EF4-FFF2-40B4-BE49-F238E27FC236}">
                  <a16:creationId xmlns:a16="http://schemas.microsoft.com/office/drawing/2014/main" id="{903040A6-22BB-4E51-9251-30C4B8738824}"/>
                </a:ext>
              </a:extLst>
            </p:cNvPr>
            <p:cNvSpPr/>
            <p:nvPr/>
          </p:nvSpPr>
          <p:spPr>
            <a:xfrm>
              <a:off x="1227684" y="1301789"/>
              <a:ext cx="6606542" cy="3224491"/>
            </a:xfrm>
            <a:prstGeom prst="rect">
              <a:avLst/>
            </a:prstGeom>
            <a:grp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200" dirty="0">
                <a:solidFill>
                  <a:schemeClr val="bg1"/>
                </a:solidFill>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709E23C5-7DDB-4378-9756-1078E2C232E1}"/>
                </a:ext>
              </a:extLst>
            </p:cNvPr>
            <p:cNvSpPr txBox="1"/>
            <p:nvPr/>
          </p:nvSpPr>
          <p:spPr>
            <a:xfrm>
              <a:off x="1629181" y="1389007"/>
              <a:ext cx="5894140" cy="2959490"/>
            </a:xfrm>
            <a:prstGeom prst="rect">
              <a:avLst/>
            </a:prstGeom>
            <a:grpFill/>
            <a:ln>
              <a:noFill/>
            </a:ln>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sz="2000" b="1" dirty="0">
                  <a:solidFill>
                    <a:schemeClr val="bg1"/>
                  </a:solidFill>
                </a:rPr>
                <a:t>Natural constraints limitations:</a:t>
              </a:r>
            </a:p>
            <a:p>
              <a:pPr marL="285750" marR="0" lvl="0" indent="-285750" algn="l" defTabSz="914400" rtl="0" eaLnBrk="1" fontAlgn="auto" latinLnBrk="0" hangingPunct="1">
                <a:lnSpc>
                  <a:spcPct val="100000"/>
                </a:lnSpc>
                <a:spcBef>
                  <a:spcPts val="600"/>
                </a:spcBef>
                <a:spcAft>
                  <a:spcPts val="0"/>
                </a:spcAft>
                <a:buClr>
                  <a:schemeClr val="bg1"/>
                </a:buClr>
                <a:buSzTx/>
                <a:buFont typeface="Wingdings" panose="05000000000000000000" pitchFamily="2" charset="2"/>
                <a:buChar char="§"/>
                <a:tabLst/>
                <a:defRPr/>
              </a:pPr>
              <a:r>
                <a:rPr lang="en-US" sz="2000" dirty="0">
                  <a:solidFill>
                    <a:schemeClr val="bg1"/>
                  </a:solidFill>
                </a:rPr>
                <a:t>Environmentally sensitive areas wetlands, flood zones from the Connecticut River </a:t>
              </a:r>
            </a:p>
            <a:p>
              <a:pPr marL="285750" marR="0" lvl="0" indent="-285750" algn="l" defTabSz="914400" rtl="0" eaLnBrk="1" fontAlgn="auto" latinLnBrk="0" hangingPunct="1">
                <a:lnSpc>
                  <a:spcPct val="100000"/>
                </a:lnSpc>
                <a:spcBef>
                  <a:spcPts val="600"/>
                </a:spcBef>
                <a:spcAft>
                  <a:spcPts val="0"/>
                </a:spcAft>
                <a:buClr>
                  <a:schemeClr val="bg1"/>
                </a:buClr>
                <a:buSzTx/>
                <a:buFont typeface="Wingdings" panose="05000000000000000000" pitchFamily="2" charset="2"/>
                <a:buChar char="§"/>
                <a:tabLst/>
                <a:defRPr/>
              </a:pPr>
              <a:r>
                <a:rPr lang="en-US" sz="2000" dirty="0">
                  <a:solidFill>
                    <a:schemeClr val="bg1"/>
                  </a:solidFill>
                </a:rPr>
                <a:t>Protected open space areas </a:t>
              </a:r>
            </a:p>
            <a:p>
              <a:pPr marL="285750" marR="0" lvl="0" indent="-285750" algn="l" defTabSz="914400" rtl="0" eaLnBrk="1" fontAlgn="auto" latinLnBrk="0" hangingPunct="1">
                <a:lnSpc>
                  <a:spcPct val="100000"/>
                </a:lnSpc>
                <a:spcBef>
                  <a:spcPts val="600"/>
                </a:spcBef>
                <a:spcAft>
                  <a:spcPts val="0"/>
                </a:spcAft>
                <a:buClr>
                  <a:schemeClr val="bg1"/>
                </a:buClr>
                <a:buSzTx/>
                <a:buFont typeface="Wingdings" panose="05000000000000000000" pitchFamily="2" charset="2"/>
                <a:buChar char="§"/>
                <a:tabLst/>
                <a:defRPr/>
              </a:pPr>
              <a:r>
                <a:rPr lang="en-US" sz="2000" dirty="0">
                  <a:solidFill>
                    <a:schemeClr val="bg1"/>
                  </a:solidFill>
                </a:rPr>
                <a:t>Fewer natural constraints due to urban nature </a:t>
              </a:r>
            </a:p>
          </p:txBody>
        </p:sp>
      </p:grpSp>
      <p:sp>
        <p:nvSpPr>
          <p:cNvPr id="16" name="TextBox 15">
            <a:extLst>
              <a:ext uri="{FF2B5EF4-FFF2-40B4-BE49-F238E27FC236}">
                <a16:creationId xmlns:a16="http://schemas.microsoft.com/office/drawing/2014/main" id="{84CE0A37-13FE-49D2-BB20-CB84A491E917}"/>
              </a:ext>
            </a:extLst>
          </p:cNvPr>
          <p:cNvSpPr txBox="1"/>
          <p:nvPr/>
        </p:nvSpPr>
        <p:spPr>
          <a:xfrm>
            <a:off x="409042" y="3590300"/>
            <a:ext cx="5255526" cy="2554545"/>
          </a:xfrm>
          <a:prstGeom prst="rect">
            <a:avLst/>
          </a:prstGeom>
          <a:noFill/>
        </p:spPr>
        <p:txBody>
          <a:bodyPr wrap="square">
            <a:spAutoFit/>
          </a:bodyPr>
          <a:lstStyle/>
          <a:p>
            <a:pPr marL="231775" indent="-231775">
              <a:spcBef>
                <a:spcPts val="600"/>
              </a:spcBef>
              <a:buClr>
                <a:schemeClr val="bg1"/>
              </a:buClr>
              <a:buFont typeface="Wingdings" panose="05000000000000000000" pitchFamily="2" charset="2"/>
              <a:buChar char="§"/>
            </a:pPr>
            <a:r>
              <a:rPr lang="en-US" sz="2000" b="1" dirty="0">
                <a:solidFill>
                  <a:schemeClr val="bg1"/>
                </a:solidFill>
                <a:latin typeface="Segoe UI" panose="020B0502040204020203" pitchFamily="34" charset="0"/>
                <a:cs typeface="Segoe UI" panose="020B0502040204020203" pitchFamily="34" charset="0"/>
              </a:rPr>
              <a:t>Moderate infrastructure limitations</a:t>
            </a:r>
          </a:p>
          <a:p>
            <a:pPr marL="231775" indent="-231775">
              <a:spcBef>
                <a:spcPts val="600"/>
              </a:spcBef>
              <a:buClr>
                <a:schemeClr val="bg1"/>
              </a:buClr>
              <a:buFont typeface="Wingdings" panose="05000000000000000000" pitchFamily="2" charset="2"/>
              <a:buChar char="§"/>
            </a:pPr>
            <a:r>
              <a:rPr lang="en-US" sz="2000" dirty="0">
                <a:solidFill>
                  <a:schemeClr val="bg1"/>
                </a:solidFill>
                <a:latin typeface="Segoe UI" panose="020B0502040204020203" pitchFamily="34" charset="0"/>
                <a:cs typeface="Segoe UI" panose="020B0502040204020203" pitchFamily="34" charset="0"/>
              </a:rPr>
              <a:t>Water and sewer is present in a substantial portion of the City</a:t>
            </a:r>
          </a:p>
          <a:p>
            <a:pPr marL="231775" indent="-231775">
              <a:spcBef>
                <a:spcPts val="600"/>
              </a:spcBef>
              <a:buClr>
                <a:schemeClr val="bg1"/>
              </a:buClr>
              <a:buFont typeface="Wingdings" panose="05000000000000000000" pitchFamily="2" charset="2"/>
              <a:buChar char="§"/>
            </a:pPr>
            <a:r>
              <a:rPr lang="en-US" sz="2000" dirty="0">
                <a:solidFill>
                  <a:schemeClr val="bg1"/>
                </a:solidFill>
                <a:latin typeface="Segoe UI" panose="020B0502040204020203" pitchFamily="34" charset="0"/>
                <a:cs typeface="Segoe UI" panose="020B0502040204020203" pitchFamily="34" charset="0"/>
              </a:rPr>
              <a:t>POCD does not support expanding the existing service areas </a:t>
            </a:r>
          </a:p>
          <a:p>
            <a:pPr marL="231775" indent="-231775">
              <a:spcBef>
                <a:spcPts val="600"/>
              </a:spcBef>
              <a:buClr>
                <a:schemeClr val="bg1"/>
              </a:buClr>
              <a:buFont typeface="Wingdings" panose="05000000000000000000" pitchFamily="2" charset="2"/>
              <a:buChar char="§"/>
            </a:pPr>
            <a:endParaRPr lang="en-US" sz="2000" dirty="0">
              <a:solidFill>
                <a:schemeClr val="bg1"/>
              </a:solidFill>
              <a:latin typeface="Segoe UI" panose="020B0502040204020203" pitchFamily="34" charset="0"/>
              <a:cs typeface="Segoe UI" panose="020B0502040204020203" pitchFamily="34" charset="0"/>
            </a:endParaRPr>
          </a:p>
          <a:p>
            <a:pPr>
              <a:spcBef>
                <a:spcPts val="600"/>
              </a:spcBef>
              <a:buClr>
                <a:schemeClr val="bg1"/>
              </a:buClr>
            </a:pPr>
            <a:r>
              <a:rPr lang="en-US" sz="2000" dirty="0">
                <a:solidFill>
                  <a:schemeClr val="bg1"/>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2084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943066" y="2352386"/>
            <a:ext cx="7340367" cy="1323439"/>
          </a:xfrm>
          <a:prstGeom prst="rect">
            <a:avLst/>
          </a:prstGeom>
          <a:noFill/>
        </p:spPr>
        <p:txBody>
          <a:bodyPr wrap="square" rtlCol="0">
            <a:spAutoFit/>
          </a:bodyPr>
          <a:lstStyle/>
          <a:p>
            <a:pPr algn="ctr"/>
            <a:r>
              <a:rPr lang="en-US" sz="4000" b="1" dirty="0">
                <a:solidFill>
                  <a:srgbClr val="0091A0"/>
                </a:solidFill>
                <a:latin typeface="Segoe UI" panose="020B0502040204020203" pitchFamily="34" charset="0"/>
                <a:cs typeface="Segoe UI" panose="020B0502040204020203" pitchFamily="34" charset="0"/>
              </a:rPr>
              <a:t>EXISTING CONDITIONS:</a:t>
            </a:r>
          </a:p>
          <a:p>
            <a:pPr algn="ctr"/>
            <a:r>
              <a:rPr lang="en-US" sz="4000" dirty="0">
                <a:solidFill>
                  <a:srgbClr val="0091A0"/>
                </a:solidFill>
                <a:latin typeface="Segoe UI" panose="020B0502040204020203" pitchFamily="34" charset="0"/>
                <a:cs typeface="Segoe UI" panose="020B0502040204020203" pitchFamily="34" charset="0"/>
              </a:rPr>
              <a:t>Demographic Trends</a:t>
            </a:r>
          </a:p>
        </p:txBody>
      </p:sp>
    </p:spTree>
    <p:extLst>
      <p:ext uri="{BB962C8B-B14F-4D97-AF65-F5344CB8AC3E}">
        <p14:creationId xmlns:p14="http://schemas.microsoft.com/office/powerpoint/2010/main" val="2130728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8EECA6-94D4-475B-BED9-C0FB3F146919}"/>
              </a:ext>
            </a:extLst>
          </p:cNvPr>
          <p:cNvSpPr>
            <a:spLocks noGrp="1"/>
          </p:cNvSpPr>
          <p:nvPr>
            <p:ph type="body" sz="quarter" idx="35"/>
          </p:nvPr>
        </p:nvSpPr>
        <p:spPr>
          <a:xfrm>
            <a:off x="622300" y="73484"/>
            <a:ext cx="7899400" cy="609815"/>
          </a:xfrm>
        </p:spPr>
        <p:txBody>
          <a:bodyPr>
            <a:normAutofit/>
          </a:bodyPr>
          <a:lstStyle/>
          <a:p>
            <a:r>
              <a:rPr lang="en-US" sz="2800" dirty="0">
                <a:solidFill>
                  <a:schemeClr val="accent5"/>
                </a:solidFill>
              </a:rPr>
              <a:t>POPULATION TRENDS </a:t>
            </a:r>
          </a:p>
        </p:txBody>
      </p:sp>
      <p:sp>
        <p:nvSpPr>
          <p:cNvPr id="12" name="Rectangle 11">
            <a:extLst>
              <a:ext uri="{FF2B5EF4-FFF2-40B4-BE49-F238E27FC236}">
                <a16:creationId xmlns:a16="http://schemas.microsoft.com/office/drawing/2014/main" id="{4B748F78-E359-40CF-90AF-252C7024F780}"/>
              </a:ext>
            </a:extLst>
          </p:cNvPr>
          <p:cNvSpPr/>
          <p:nvPr/>
        </p:nvSpPr>
        <p:spPr>
          <a:xfrm>
            <a:off x="4624088" y="1384365"/>
            <a:ext cx="2041860" cy="1906318"/>
          </a:xfrm>
          <a:prstGeom prst="rect">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47,717</a:t>
            </a:r>
          </a:p>
        </p:txBody>
      </p:sp>
      <p:sp>
        <p:nvSpPr>
          <p:cNvPr id="13" name="Rectangle 12">
            <a:extLst>
              <a:ext uri="{FF2B5EF4-FFF2-40B4-BE49-F238E27FC236}">
                <a16:creationId xmlns:a16="http://schemas.microsoft.com/office/drawing/2014/main" id="{34B65BEB-412C-4C84-A9F2-E011B8515DE8}"/>
              </a:ext>
            </a:extLst>
          </p:cNvPr>
          <p:cNvSpPr/>
          <p:nvPr/>
        </p:nvSpPr>
        <p:spPr>
          <a:xfrm>
            <a:off x="6801856" y="1384365"/>
            <a:ext cx="2041860" cy="1906318"/>
          </a:xfrm>
          <a:prstGeom prst="rect">
            <a:avLst/>
          </a:prstGeom>
          <a:solidFill>
            <a:schemeClr val="accent4"/>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57,662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4" name="Rectangle 13">
            <a:extLst>
              <a:ext uri="{FF2B5EF4-FFF2-40B4-BE49-F238E27FC236}">
                <a16:creationId xmlns:a16="http://schemas.microsoft.com/office/drawing/2014/main" id="{FDC1573D-C262-40C9-AF7C-2E6C418AC62A}"/>
              </a:ext>
            </a:extLst>
          </p:cNvPr>
          <p:cNvSpPr/>
          <p:nvPr/>
        </p:nvSpPr>
        <p:spPr>
          <a:xfrm>
            <a:off x="2446320" y="1384365"/>
            <a:ext cx="2041860" cy="1906318"/>
          </a:xfrm>
          <a:prstGeom prst="rect">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47,648</a:t>
            </a:r>
          </a:p>
        </p:txBody>
      </p:sp>
      <p:sp>
        <p:nvSpPr>
          <p:cNvPr id="15" name="Rectangle 14">
            <a:extLst>
              <a:ext uri="{FF2B5EF4-FFF2-40B4-BE49-F238E27FC236}">
                <a16:creationId xmlns:a16="http://schemas.microsoft.com/office/drawing/2014/main" id="{85021E53-3F95-47AB-B8E1-E2BB4F4B9084}"/>
              </a:ext>
            </a:extLst>
          </p:cNvPr>
          <p:cNvSpPr/>
          <p:nvPr/>
        </p:nvSpPr>
        <p:spPr>
          <a:xfrm>
            <a:off x="253675" y="1384365"/>
            <a:ext cx="2041860" cy="1906318"/>
          </a:xfrm>
          <a:prstGeom prst="rect">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43,167</a:t>
            </a:r>
          </a:p>
        </p:txBody>
      </p:sp>
      <p:sp>
        <p:nvSpPr>
          <p:cNvPr id="2" name="TextBox 1">
            <a:extLst>
              <a:ext uri="{FF2B5EF4-FFF2-40B4-BE49-F238E27FC236}">
                <a16:creationId xmlns:a16="http://schemas.microsoft.com/office/drawing/2014/main" id="{FF2A4DE1-0921-489E-AD0C-500485175AEE}"/>
              </a:ext>
            </a:extLst>
          </p:cNvPr>
          <p:cNvSpPr txBox="1"/>
          <p:nvPr/>
        </p:nvSpPr>
        <p:spPr>
          <a:xfrm>
            <a:off x="246258" y="860001"/>
            <a:ext cx="2683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242C"/>
                </a:solidFill>
                <a:effectLst/>
                <a:uLnTx/>
                <a:uFillTx/>
                <a:latin typeface="Segoe UI"/>
                <a:ea typeface="+mn-ea"/>
                <a:cs typeface="+mn-cs"/>
              </a:rPr>
              <a:t>Total Population:</a:t>
            </a:r>
          </a:p>
        </p:txBody>
      </p:sp>
      <p:sp>
        <p:nvSpPr>
          <p:cNvPr id="16" name="TextBox 15">
            <a:extLst>
              <a:ext uri="{FF2B5EF4-FFF2-40B4-BE49-F238E27FC236}">
                <a16:creationId xmlns:a16="http://schemas.microsoft.com/office/drawing/2014/main" id="{99BA2345-A6DB-4B03-85A2-C0299B01BB0F}"/>
              </a:ext>
            </a:extLst>
          </p:cNvPr>
          <p:cNvSpPr txBox="1"/>
          <p:nvPr/>
        </p:nvSpPr>
        <p:spPr>
          <a:xfrm>
            <a:off x="246258" y="3485980"/>
            <a:ext cx="26835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242C"/>
                </a:solidFill>
                <a:effectLst/>
                <a:uLnTx/>
                <a:uFillTx/>
                <a:latin typeface="Segoe UI"/>
                <a:ea typeface="+mn-ea"/>
                <a:cs typeface="+mn-cs"/>
              </a:rPr>
              <a:t>Age Distribution:</a:t>
            </a:r>
          </a:p>
        </p:txBody>
      </p:sp>
      <p:sp>
        <p:nvSpPr>
          <p:cNvPr id="17" name="Rectangle 16">
            <a:extLst>
              <a:ext uri="{FF2B5EF4-FFF2-40B4-BE49-F238E27FC236}">
                <a16:creationId xmlns:a16="http://schemas.microsoft.com/office/drawing/2014/main" id="{FBA4B4FD-3CA4-45F5-8FFF-E285AE37DA98}"/>
              </a:ext>
            </a:extLst>
          </p:cNvPr>
          <p:cNvSpPr/>
          <p:nvPr/>
        </p:nvSpPr>
        <p:spPr>
          <a:xfrm>
            <a:off x="273995" y="3969511"/>
            <a:ext cx="2041860" cy="1906318"/>
          </a:xfrm>
          <a:prstGeom prst="rect">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8" name="Rectangle 17">
            <a:extLst>
              <a:ext uri="{FF2B5EF4-FFF2-40B4-BE49-F238E27FC236}">
                <a16:creationId xmlns:a16="http://schemas.microsoft.com/office/drawing/2014/main" id="{2F4A9FE2-721E-4996-964C-D7E9C4A8B6F3}"/>
              </a:ext>
            </a:extLst>
          </p:cNvPr>
          <p:cNvSpPr/>
          <p:nvPr/>
        </p:nvSpPr>
        <p:spPr>
          <a:xfrm>
            <a:off x="2483282" y="3969511"/>
            <a:ext cx="2041860" cy="1906318"/>
          </a:xfrm>
          <a:prstGeom prst="rect">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9" name="Rectangle 18">
            <a:extLst>
              <a:ext uri="{FF2B5EF4-FFF2-40B4-BE49-F238E27FC236}">
                <a16:creationId xmlns:a16="http://schemas.microsoft.com/office/drawing/2014/main" id="{BE5AF41E-65FB-4B40-BF6B-E49C206D34AF}"/>
              </a:ext>
            </a:extLst>
          </p:cNvPr>
          <p:cNvSpPr/>
          <p:nvPr/>
        </p:nvSpPr>
        <p:spPr>
          <a:xfrm>
            <a:off x="4653890" y="3969511"/>
            <a:ext cx="2041860" cy="1906318"/>
          </a:xfrm>
          <a:prstGeom prst="rect">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0" name="Rectangle 19">
            <a:extLst>
              <a:ext uri="{FF2B5EF4-FFF2-40B4-BE49-F238E27FC236}">
                <a16:creationId xmlns:a16="http://schemas.microsoft.com/office/drawing/2014/main" id="{6168D273-6C7E-4011-B39B-AC8BE910CDCF}"/>
              </a:ext>
            </a:extLst>
          </p:cNvPr>
          <p:cNvSpPr/>
          <p:nvPr/>
        </p:nvSpPr>
        <p:spPr>
          <a:xfrm>
            <a:off x="6822176" y="3970101"/>
            <a:ext cx="2041860" cy="1906318"/>
          </a:xfrm>
          <a:prstGeom prst="rect">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6" name="Picture 5">
            <a:extLst>
              <a:ext uri="{FF2B5EF4-FFF2-40B4-BE49-F238E27FC236}">
                <a16:creationId xmlns:a16="http://schemas.microsoft.com/office/drawing/2014/main" id="{10F30185-6DB3-4C11-B9D5-C4FCF51A353C}"/>
              </a:ext>
            </a:extLst>
          </p:cNvPr>
          <p:cNvPicPr>
            <a:picLocks noChangeAspect="1"/>
          </p:cNvPicPr>
          <p:nvPr/>
        </p:nvPicPr>
        <p:blipFill rotWithShape="1">
          <a:blip r:embed="rId2"/>
          <a:srcRect t="25162" b="23837"/>
          <a:stretch/>
        </p:blipFill>
        <p:spPr>
          <a:xfrm>
            <a:off x="2695399" y="2476410"/>
            <a:ext cx="1533951" cy="782320"/>
          </a:xfrm>
          <a:prstGeom prst="rect">
            <a:avLst/>
          </a:prstGeom>
        </p:spPr>
      </p:pic>
      <p:pic>
        <p:nvPicPr>
          <p:cNvPr id="21" name="Picture 20">
            <a:extLst>
              <a:ext uri="{FF2B5EF4-FFF2-40B4-BE49-F238E27FC236}">
                <a16:creationId xmlns:a16="http://schemas.microsoft.com/office/drawing/2014/main" id="{4192BE0B-D061-4261-843C-2680CA9D384C}"/>
              </a:ext>
            </a:extLst>
          </p:cNvPr>
          <p:cNvPicPr>
            <a:picLocks noChangeAspect="1"/>
          </p:cNvPicPr>
          <p:nvPr/>
        </p:nvPicPr>
        <p:blipFill rotWithShape="1">
          <a:blip r:embed="rId2"/>
          <a:srcRect t="25162" b="23837"/>
          <a:stretch/>
        </p:blipFill>
        <p:spPr>
          <a:xfrm rot="985285">
            <a:off x="425045" y="2458244"/>
            <a:ext cx="1533951" cy="782320"/>
          </a:xfrm>
          <a:prstGeom prst="rect">
            <a:avLst/>
          </a:prstGeom>
        </p:spPr>
      </p:pic>
      <p:pic>
        <p:nvPicPr>
          <p:cNvPr id="10" name="Picture 9">
            <a:extLst>
              <a:ext uri="{FF2B5EF4-FFF2-40B4-BE49-F238E27FC236}">
                <a16:creationId xmlns:a16="http://schemas.microsoft.com/office/drawing/2014/main" id="{C9C406CF-99A8-44BC-BDB3-BA7A5113DB68}"/>
              </a:ext>
            </a:extLst>
          </p:cNvPr>
          <p:cNvPicPr>
            <a:picLocks noChangeAspect="1"/>
          </p:cNvPicPr>
          <p:nvPr/>
        </p:nvPicPr>
        <p:blipFill>
          <a:blip r:embed="rId3"/>
          <a:stretch>
            <a:fillRect/>
          </a:stretch>
        </p:blipFill>
        <p:spPr>
          <a:xfrm>
            <a:off x="5048872" y="2243035"/>
            <a:ext cx="1211256" cy="1211256"/>
          </a:xfrm>
          <a:prstGeom prst="rect">
            <a:avLst/>
          </a:prstGeom>
        </p:spPr>
      </p:pic>
      <p:sp>
        <p:nvSpPr>
          <p:cNvPr id="24" name="TextBox 23">
            <a:extLst>
              <a:ext uri="{FF2B5EF4-FFF2-40B4-BE49-F238E27FC236}">
                <a16:creationId xmlns:a16="http://schemas.microsoft.com/office/drawing/2014/main" id="{9775350C-783B-412B-88CE-9EBEC7F4A817}"/>
              </a:ext>
            </a:extLst>
          </p:cNvPr>
          <p:cNvSpPr txBox="1"/>
          <p:nvPr/>
        </p:nvSpPr>
        <p:spPr>
          <a:xfrm>
            <a:off x="345751" y="4192045"/>
            <a:ext cx="189268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&lt;15 years</a:t>
            </a:r>
          </a:p>
        </p:txBody>
      </p:sp>
      <p:sp>
        <p:nvSpPr>
          <p:cNvPr id="26" name="TextBox 25">
            <a:extLst>
              <a:ext uri="{FF2B5EF4-FFF2-40B4-BE49-F238E27FC236}">
                <a16:creationId xmlns:a16="http://schemas.microsoft.com/office/drawing/2014/main" id="{FFCF88C2-DDA1-4A4C-9536-DD738E580844}"/>
              </a:ext>
            </a:extLst>
          </p:cNvPr>
          <p:cNvSpPr txBox="1"/>
          <p:nvPr/>
        </p:nvSpPr>
        <p:spPr>
          <a:xfrm>
            <a:off x="2468637" y="4192045"/>
            <a:ext cx="207114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30s to 50s</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28" name="TextBox 27">
            <a:extLst>
              <a:ext uri="{FF2B5EF4-FFF2-40B4-BE49-F238E27FC236}">
                <a16:creationId xmlns:a16="http://schemas.microsoft.com/office/drawing/2014/main" id="{DA8D1954-AEA2-4E71-997F-71F1ED0040B6}"/>
              </a:ext>
            </a:extLst>
          </p:cNvPr>
          <p:cNvSpPr txBox="1"/>
          <p:nvPr/>
        </p:nvSpPr>
        <p:spPr>
          <a:xfrm>
            <a:off x="4705216" y="4048506"/>
            <a:ext cx="198105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“Baby Boomers”</a:t>
            </a:r>
            <a:endPar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0" name="TextBox 29">
            <a:extLst>
              <a:ext uri="{FF2B5EF4-FFF2-40B4-BE49-F238E27FC236}">
                <a16:creationId xmlns:a16="http://schemas.microsoft.com/office/drawing/2014/main" id="{D1260824-B4A8-42CB-A652-B7AB3FDBA887}"/>
              </a:ext>
            </a:extLst>
          </p:cNvPr>
          <p:cNvSpPr txBox="1"/>
          <p:nvPr/>
        </p:nvSpPr>
        <p:spPr>
          <a:xfrm>
            <a:off x="6811850" y="4295752"/>
            <a:ext cx="2052185" cy="12618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15.3% </a:t>
            </a:r>
            <a:r>
              <a:rPr kumimoji="0" lang="en-US" sz="240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of population is over 65</a:t>
            </a:r>
          </a:p>
        </p:txBody>
      </p:sp>
      <p:pic>
        <p:nvPicPr>
          <p:cNvPr id="34" name="Picture 33">
            <a:extLst>
              <a:ext uri="{FF2B5EF4-FFF2-40B4-BE49-F238E27FC236}">
                <a16:creationId xmlns:a16="http://schemas.microsoft.com/office/drawing/2014/main" id="{C8B7F3EE-4512-407A-A6EA-10748BCB2C57}"/>
              </a:ext>
            </a:extLst>
          </p:cNvPr>
          <p:cNvPicPr>
            <a:picLocks noChangeAspect="1"/>
          </p:cNvPicPr>
          <p:nvPr/>
        </p:nvPicPr>
        <p:blipFill rotWithShape="1">
          <a:blip r:embed="rId2"/>
          <a:srcRect t="25162" b="23837"/>
          <a:stretch/>
        </p:blipFill>
        <p:spPr>
          <a:xfrm rot="10613047" flipH="1">
            <a:off x="5056438" y="4960386"/>
            <a:ext cx="1409003" cy="782320"/>
          </a:xfrm>
          <a:prstGeom prst="rect">
            <a:avLst/>
          </a:prstGeom>
        </p:spPr>
      </p:pic>
      <p:sp>
        <p:nvSpPr>
          <p:cNvPr id="25" name="TextBox 24">
            <a:extLst>
              <a:ext uri="{FF2B5EF4-FFF2-40B4-BE49-F238E27FC236}">
                <a16:creationId xmlns:a16="http://schemas.microsoft.com/office/drawing/2014/main" id="{376A3849-A8E9-4DDA-A9BB-68DAB48E227F}"/>
              </a:ext>
            </a:extLst>
          </p:cNvPr>
          <p:cNvSpPr txBox="1"/>
          <p:nvPr/>
        </p:nvSpPr>
        <p:spPr>
          <a:xfrm>
            <a:off x="6329857" y="6007682"/>
            <a:ext cx="278343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21242C"/>
                </a:solidFill>
                <a:effectLst/>
                <a:uLnTx/>
                <a:uFillTx/>
                <a:latin typeface="Segoe UI"/>
                <a:ea typeface="+mn-ea"/>
                <a:cs typeface="+mn-cs"/>
              </a:rPr>
              <a:t>Source: 2019 ACS 5-Year Estimates, Tables B01001</a:t>
            </a:r>
          </a:p>
        </p:txBody>
      </p:sp>
      <p:pic>
        <p:nvPicPr>
          <p:cNvPr id="27" name="Picture 26">
            <a:extLst>
              <a:ext uri="{FF2B5EF4-FFF2-40B4-BE49-F238E27FC236}">
                <a16:creationId xmlns:a16="http://schemas.microsoft.com/office/drawing/2014/main" id="{136027BD-84E8-4395-A36E-4AAFB9EDF7ED}"/>
              </a:ext>
            </a:extLst>
          </p:cNvPr>
          <p:cNvPicPr>
            <a:picLocks noChangeAspect="1"/>
          </p:cNvPicPr>
          <p:nvPr/>
        </p:nvPicPr>
        <p:blipFill rotWithShape="1">
          <a:blip r:embed="rId2"/>
          <a:srcRect t="25162" b="23837"/>
          <a:stretch/>
        </p:blipFill>
        <p:spPr>
          <a:xfrm>
            <a:off x="7070966" y="2476410"/>
            <a:ext cx="1533951" cy="782320"/>
          </a:xfrm>
          <a:prstGeom prst="rect">
            <a:avLst/>
          </a:prstGeom>
        </p:spPr>
      </p:pic>
      <p:pic>
        <p:nvPicPr>
          <p:cNvPr id="31" name="Picture 30">
            <a:extLst>
              <a:ext uri="{FF2B5EF4-FFF2-40B4-BE49-F238E27FC236}">
                <a16:creationId xmlns:a16="http://schemas.microsoft.com/office/drawing/2014/main" id="{B976397F-71A0-4752-B83C-6EFCB6DFF913}"/>
              </a:ext>
            </a:extLst>
          </p:cNvPr>
          <p:cNvPicPr>
            <a:picLocks noChangeAspect="1"/>
          </p:cNvPicPr>
          <p:nvPr/>
        </p:nvPicPr>
        <p:blipFill rotWithShape="1">
          <a:blip r:embed="rId2"/>
          <a:srcRect t="25162" b="23837"/>
          <a:stretch/>
        </p:blipFill>
        <p:spPr>
          <a:xfrm>
            <a:off x="507629" y="4903434"/>
            <a:ext cx="1533951" cy="782320"/>
          </a:xfrm>
          <a:prstGeom prst="rect">
            <a:avLst/>
          </a:prstGeom>
        </p:spPr>
      </p:pic>
      <p:pic>
        <p:nvPicPr>
          <p:cNvPr id="32" name="Picture 31">
            <a:extLst>
              <a:ext uri="{FF2B5EF4-FFF2-40B4-BE49-F238E27FC236}">
                <a16:creationId xmlns:a16="http://schemas.microsoft.com/office/drawing/2014/main" id="{5882D74D-BBA8-4201-AF90-89548B6257F1}"/>
              </a:ext>
            </a:extLst>
          </p:cNvPr>
          <p:cNvPicPr>
            <a:picLocks noChangeAspect="1"/>
          </p:cNvPicPr>
          <p:nvPr/>
        </p:nvPicPr>
        <p:blipFill rotWithShape="1">
          <a:blip r:embed="rId2"/>
          <a:srcRect t="25162" b="23837"/>
          <a:stretch/>
        </p:blipFill>
        <p:spPr>
          <a:xfrm>
            <a:off x="2654677" y="4903434"/>
            <a:ext cx="1533951" cy="782320"/>
          </a:xfrm>
          <a:prstGeom prst="rect">
            <a:avLst/>
          </a:prstGeom>
        </p:spPr>
      </p:pic>
    </p:spTree>
    <p:extLst>
      <p:ext uri="{BB962C8B-B14F-4D97-AF65-F5344CB8AC3E}">
        <p14:creationId xmlns:p14="http://schemas.microsoft.com/office/powerpoint/2010/main" val="2568469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8EECA6-94D4-475B-BED9-C0FB3F146919}"/>
              </a:ext>
            </a:extLst>
          </p:cNvPr>
          <p:cNvSpPr>
            <a:spLocks noGrp="1"/>
          </p:cNvSpPr>
          <p:nvPr>
            <p:ph type="body" sz="quarter" idx="35"/>
          </p:nvPr>
        </p:nvSpPr>
        <p:spPr>
          <a:xfrm>
            <a:off x="619804" y="62630"/>
            <a:ext cx="7899400" cy="609815"/>
          </a:xfrm>
        </p:spPr>
        <p:txBody>
          <a:bodyPr>
            <a:normAutofit/>
          </a:bodyPr>
          <a:lstStyle/>
          <a:p>
            <a:r>
              <a:rPr lang="en-US" sz="2800" dirty="0">
                <a:solidFill>
                  <a:schemeClr val="accent5"/>
                </a:solidFill>
              </a:rPr>
              <a:t>Household composition Trends </a:t>
            </a:r>
          </a:p>
        </p:txBody>
      </p:sp>
      <p:sp>
        <p:nvSpPr>
          <p:cNvPr id="8" name="Rectangle 7">
            <a:extLst>
              <a:ext uri="{FF2B5EF4-FFF2-40B4-BE49-F238E27FC236}">
                <a16:creationId xmlns:a16="http://schemas.microsoft.com/office/drawing/2014/main" id="{99B9C44C-1561-4D21-86EB-D431367E6A6D}"/>
              </a:ext>
            </a:extLst>
          </p:cNvPr>
          <p:cNvSpPr/>
          <p:nvPr/>
        </p:nvSpPr>
        <p:spPr>
          <a:xfrm>
            <a:off x="267216" y="925103"/>
            <a:ext cx="2041860" cy="1906318"/>
          </a:xfrm>
          <a:prstGeom prst="rect">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Average Household Size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9" name="Rectangle 8">
            <a:extLst>
              <a:ext uri="{FF2B5EF4-FFF2-40B4-BE49-F238E27FC236}">
                <a16:creationId xmlns:a16="http://schemas.microsoft.com/office/drawing/2014/main" id="{5BCD71BD-5C8A-4B77-BCB6-1B83636E71D7}"/>
              </a:ext>
            </a:extLst>
          </p:cNvPr>
          <p:cNvSpPr/>
          <p:nvPr/>
        </p:nvSpPr>
        <p:spPr>
          <a:xfrm>
            <a:off x="2449336" y="925103"/>
            <a:ext cx="2041860" cy="1906318"/>
          </a:xfrm>
          <a:prstGeom prst="rect">
            <a:avLst/>
          </a:prstGeom>
          <a:solidFill>
            <a:schemeClr val="accent3"/>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Segoe UI" panose="020B0502040204020203" pitchFamily="34" charset="0"/>
                <a:cs typeface="Segoe UI" panose="020B0502040204020203" pitchFamily="34" charset="0"/>
              </a:rPr>
              <a:t>37</a:t>
            </a:r>
            <a:r>
              <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Married- Couple Households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0" name="Rectangle 9">
            <a:extLst>
              <a:ext uri="{FF2B5EF4-FFF2-40B4-BE49-F238E27FC236}">
                <a16:creationId xmlns:a16="http://schemas.microsoft.com/office/drawing/2014/main" id="{B79A1286-18F7-4533-A875-F4C1A72C8478}"/>
              </a:ext>
            </a:extLst>
          </p:cNvPr>
          <p:cNvSpPr/>
          <p:nvPr/>
        </p:nvSpPr>
        <p:spPr>
          <a:xfrm>
            <a:off x="4631456" y="925103"/>
            <a:ext cx="2041860" cy="1906318"/>
          </a:xfrm>
          <a:prstGeom prst="rect">
            <a:avLst/>
          </a:prstGeom>
          <a:solidFill>
            <a:schemeClr val="accent4"/>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38%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Individual Households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4E373521-6450-4A4E-BFF6-88FA920F2A9B}"/>
              </a:ext>
            </a:extLst>
          </p:cNvPr>
          <p:cNvSpPr/>
          <p:nvPr/>
        </p:nvSpPr>
        <p:spPr>
          <a:xfrm>
            <a:off x="6834925" y="925103"/>
            <a:ext cx="2041860" cy="1906318"/>
          </a:xfrm>
          <a:prstGeom prst="rect">
            <a:avLst/>
          </a:prstGeom>
          <a:solidFill>
            <a:schemeClr val="accent5"/>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Segoe UI" panose="020B0502040204020203" pitchFamily="34" charset="0"/>
                <a:cs typeface="Segoe UI" panose="020B0502040204020203" pitchFamily="34" charset="0"/>
              </a:rPr>
              <a:t>70</a:t>
            </a:r>
            <a:r>
              <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panose="020B0502040204020203" pitchFamily="34" charset="0"/>
                <a:cs typeface="Segoe UI" panose="020B0502040204020203" pitchFamily="34" charset="0"/>
              </a:rPr>
              <a:t>O</a:t>
            </a:r>
            <a:r>
              <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ne or Two Person Households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a:t>
            </a:r>
            <a:endParaRPr kumimoji="0" lang="en-US" sz="2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2" name="TextBox 11">
            <a:extLst>
              <a:ext uri="{FF2B5EF4-FFF2-40B4-BE49-F238E27FC236}">
                <a16:creationId xmlns:a16="http://schemas.microsoft.com/office/drawing/2014/main" id="{87C7DE4C-5C5F-4F01-BA8A-D4F015361DDD}"/>
              </a:ext>
            </a:extLst>
          </p:cNvPr>
          <p:cNvSpPr txBox="1"/>
          <p:nvPr/>
        </p:nvSpPr>
        <p:spPr>
          <a:xfrm>
            <a:off x="6268661" y="6173050"/>
            <a:ext cx="278343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21242C"/>
                </a:solidFill>
                <a:effectLst/>
                <a:uLnTx/>
                <a:uFillTx/>
                <a:latin typeface="Segoe UI"/>
                <a:ea typeface="+mn-ea"/>
                <a:cs typeface="+mn-cs"/>
              </a:rPr>
              <a:t>Source: 2019 ACS 5-Year Estimates, Tables B01001</a:t>
            </a:r>
          </a:p>
        </p:txBody>
      </p:sp>
      <p:graphicFrame>
        <p:nvGraphicFramePr>
          <p:cNvPr id="13" name="Chart 12">
            <a:extLst>
              <a:ext uri="{FF2B5EF4-FFF2-40B4-BE49-F238E27FC236}">
                <a16:creationId xmlns:a16="http://schemas.microsoft.com/office/drawing/2014/main" id="{69AE9E49-6B7D-468D-95AA-F416D09A075A}"/>
              </a:ext>
            </a:extLst>
          </p:cNvPr>
          <p:cNvGraphicFramePr>
            <a:graphicFrameLocks/>
          </p:cNvGraphicFramePr>
          <p:nvPr>
            <p:extLst>
              <p:ext uri="{D42A27DB-BD31-4B8C-83A1-F6EECF244321}">
                <p14:modId xmlns:p14="http://schemas.microsoft.com/office/powerpoint/2010/main" val="2745161884"/>
              </p:ext>
            </p:extLst>
          </p:nvPr>
        </p:nvGraphicFramePr>
        <p:xfrm>
          <a:off x="1322015" y="3011888"/>
          <a:ext cx="6338362" cy="30961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6136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E93966A-FE87-4B75-BC33-9CE42791C3EC}"/>
              </a:ext>
            </a:extLst>
          </p:cNvPr>
          <p:cNvSpPr>
            <a:spLocks noGrp="1"/>
          </p:cNvSpPr>
          <p:nvPr>
            <p:ph type="body" sz="quarter" idx="35"/>
          </p:nvPr>
        </p:nvSpPr>
        <p:spPr>
          <a:xfrm>
            <a:off x="622300" y="30439"/>
            <a:ext cx="7899400" cy="838200"/>
          </a:xfrm>
        </p:spPr>
        <p:txBody>
          <a:bodyPr>
            <a:normAutofit/>
          </a:bodyPr>
          <a:lstStyle/>
          <a:p>
            <a:r>
              <a:rPr lang="en-US" sz="2800" dirty="0">
                <a:solidFill>
                  <a:schemeClr val="accent5"/>
                </a:solidFill>
              </a:rPr>
              <a:t>Employment trends </a:t>
            </a:r>
          </a:p>
        </p:txBody>
      </p:sp>
      <p:sp>
        <p:nvSpPr>
          <p:cNvPr id="4" name="Slide Number Placeholder 3">
            <a:extLst>
              <a:ext uri="{FF2B5EF4-FFF2-40B4-BE49-F238E27FC236}">
                <a16:creationId xmlns:a16="http://schemas.microsoft.com/office/drawing/2014/main" id="{E220758D-8DC4-4B72-B973-93D4BBB2EB54}"/>
              </a:ext>
            </a:extLst>
          </p:cNvPr>
          <p:cNvSpPr>
            <a:spLocks noGrp="1"/>
          </p:cNvSpPr>
          <p:nvPr>
            <p:ph type="sldNum" sz="quarter" idx="4"/>
          </p:nvPr>
        </p:nvSpPr>
        <p:spPr/>
        <p:txBody>
          <a:bodyPr/>
          <a:lstStyle/>
          <a:p>
            <a:fld id="{48F63A3B-78C7-47BE-AE5E-E10140E04643}" type="slidenum">
              <a:rPr lang="en-US" smtClean="0"/>
              <a:t>28</a:t>
            </a:fld>
            <a:endParaRPr lang="en-US" dirty="0"/>
          </a:p>
        </p:txBody>
      </p:sp>
      <p:graphicFrame>
        <p:nvGraphicFramePr>
          <p:cNvPr id="6" name="Table 5">
            <a:extLst>
              <a:ext uri="{FF2B5EF4-FFF2-40B4-BE49-F238E27FC236}">
                <a16:creationId xmlns:a16="http://schemas.microsoft.com/office/drawing/2014/main" id="{ADDDAF8B-F47D-420C-AAE1-DFF40A282163}"/>
              </a:ext>
            </a:extLst>
          </p:cNvPr>
          <p:cNvGraphicFramePr>
            <a:graphicFrameLocks noGrp="1"/>
          </p:cNvGraphicFramePr>
          <p:nvPr>
            <p:extLst>
              <p:ext uri="{D42A27DB-BD31-4B8C-83A1-F6EECF244321}">
                <p14:modId xmlns:p14="http://schemas.microsoft.com/office/powerpoint/2010/main" val="4187475788"/>
              </p:ext>
            </p:extLst>
          </p:nvPr>
        </p:nvGraphicFramePr>
        <p:xfrm>
          <a:off x="4572001" y="868639"/>
          <a:ext cx="3924302" cy="3362466"/>
        </p:xfrm>
        <a:graphic>
          <a:graphicData uri="http://schemas.openxmlformats.org/drawingml/2006/table">
            <a:tbl>
              <a:tblPr>
                <a:tableStyleId>{5C22544A-7EE6-4342-B048-85BDC9FD1C3A}</a:tableStyleId>
              </a:tblPr>
              <a:tblGrid>
                <a:gridCol w="1796696">
                  <a:extLst>
                    <a:ext uri="{9D8B030D-6E8A-4147-A177-3AD203B41FA5}">
                      <a16:colId xmlns:a16="http://schemas.microsoft.com/office/drawing/2014/main" val="346865396"/>
                    </a:ext>
                  </a:extLst>
                </a:gridCol>
                <a:gridCol w="1082646">
                  <a:extLst>
                    <a:ext uri="{9D8B030D-6E8A-4147-A177-3AD203B41FA5}">
                      <a16:colId xmlns:a16="http://schemas.microsoft.com/office/drawing/2014/main" val="3881256135"/>
                    </a:ext>
                  </a:extLst>
                </a:gridCol>
                <a:gridCol w="1044960">
                  <a:extLst>
                    <a:ext uri="{9D8B030D-6E8A-4147-A177-3AD203B41FA5}">
                      <a16:colId xmlns:a16="http://schemas.microsoft.com/office/drawing/2014/main" val="3299880734"/>
                    </a:ext>
                  </a:extLst>
                </a:gridCol>
              </a:tblGrid>
              <a:tr h="466866">
                <a:tc gridSpan="3">
                  <a:txBody>
                    <a:bodyPr/>
                    <a:lstStyle/>
                    <a:p>
                      <a:pPr algn="ctr" fontAlgn="b"/>
                      <a:r>
                        <a:rPr lang="en-US" sz="1200" b="1" u="none" strike="noStrike" dirty="0">
                          <a:effectLst/>
                          <a:latin typeface="Segoe UI" panose="020B0502040204020203" pitchFamily="34" charset="0"/>
                          <a:cs typeface="Segoe UI" panose="020B0502040204020203" pitchFamily="34" charset="0"/>
                        </a:rPr>
                        <a:t>Where People Who Work in Middletown Live </a:t>
                      </a:r>
                    </a:p>
                    <a:p>
                      <a:pPr algn="ctr" fontAlgn="b"/>
                      <a:r>
                        <a:rPr lang="en-US" sz="1200" b="1" u="none" strike="noStrike" dirty="0">
                          <a:effectLst/>
                          <a:latin typeface="Segoe UI" panose="020B0502040204020203" pitchFamily="34" charset="0"/>
                          <a:cs typeface="Segoe UI" panose="020B0502040204020203" pitchFamily="34" charset="0"/>
                        </a:rPr>
                        <a:t>(ACS 2019)</a:t>
                      </a:r>
                      <a:endParaRPr lang="en-US" sz="1200" b="1"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ctr">
                    <a:solidFill>
                      <a:schemeClr val="accent1">
                        <a:alpha val="31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98630318"/>
                  </a:ext>
                </a:extLst>
              </a:tr>
              <a:tr h="182880">
                <a:tc>
                  <a:txBody>
                    <a:bodyPr/>
                    <a:lstStyle/>
                    <a:p>
                      <a:pPr algn="ctr" fontAlgn="b"/>
                      <a:r>
                        <a:rPr lang="en-US" sz="1400" b="1" i="0" u="none" strike="noStrike" dirty="0">
                          <a:solidFill>
                            <a:srgbClr val="000000"/>
                          </a:solidFill>
                          <a:effectLst/>
                          <a:latin typeface="+mn-lt"/>
                        </a:rPr>
                        <a:t>All Workers</a:t>
                      </a:r>
                    </a:p>
                  </a:txBody>
                  <a:tcPr marL="7620" marR="7620" marT="7620" marB="0" anchor="b">
                    <a:solidFill>
                      <a:schemeClr val="accent1">
                        <a:alpha val="31000"/>
                      </a:schemeClr>
                    </a:solidFill>
                  </a:tcPr>
                </a:tc>
                <a:tc>
                  <a:txBody>
                    <a:bodyPr/>
                    <a:lstStyle/>
                    <a:p>
                      <a:pPr algn="r" fontAlgn="b"/>
                      <a:r>
                        <a:rPr lang="en-US" sz="1400" b="1" i="0" u="none" strike="noStrike" dirty="0">
                          <a:solidFill>
                            <a:srgbClr val="000000"/>
                          </a:solidFill>
                          <a:effectLst/>
                          <a:latin typeface="+mn-lt"/>
                        </a:rPr>
                        <a:t>23,188</a:t>
                      </a:r>
                    </a:p>
                  </a:txBody>
                  <a:tcPr marL="7620" marR="7620" marT="7620" marB="0" anchor="b">
                    <a:solidFill>
                      <a:schemeClr val="accent1">
                        <a:alpha val="31000"/>
                      </a:schemeClr>
                    </a:solidFill>
                  </a:tcPr>
                </a:tc>
                <a:tc>
                  <a:txBody>
                    <a:bodyPr/>
                    <a:lstStyle/>
                    <a:p>
                      <a:pPr algn="r" fontAlgn="b"/>
                      <a:r>
                        <a:rPr lang="en-US" sz="1400" b="1" i="0" u="none" strike="noStrike" dirty="0">
                          <a:solidFill>
                            <a:srgbClr val="000000"/>
                          </a:solidFill>
                          <a:effectLst/>
                          <a:latin typeface="+mn-lt"/>
                        </a:rPr>
                        <a:t>100.0%</a:t>
                      </a:r>
                    </a:p>
                  </a:txBody>
                  <a:tcPr marL="7620" marR="7620" marT="7620" marB="0" anchor="b">
                    <a:solidFill>
                      <a:schemeClr val="accent1">
                        <a:alpha val="31000"/>
                      </a:schemeClr>
                    </a:solidFill>
                  </a:tcPr>
                </a:tc>
                <a:extLst>
                  <a:ext uri="{0D108BD9-81ED-4DB2-BD59-A6C34878D82A}">
                    <a16:rowId xmlns:a16="http://schemas.microsoft.com/office/drawing/2014/main" val="1500783917"/>
                  </a:ext>
                </a:extLst>
              </a:tr>
              <a:tr h="182880">
                <a:tc>
                  <a:txBody>
                    <a:bodyPr/>
                    <a:lstStyle/>
                    <a:p>
                      <a:pPr lvl="1" algn="l" fontAlgn="b"/>
                      <a:r>
                        <a:rPr lang="en-US" sz="1400" b="0" i="0" u="none" strike="noStrike" dirty="0">
                          <a:solidFill>
                            <a:srgbClr val="000000"/>
                          </a:solidFill>
                          <a:effectLst/>
                          <a:latin typeface="Calibri" panose="020F0502020204030204" pitchFamily="34" charset="0"/>
                        </a:rPr>
                        <a:t>Middletown, CT</a:t>
                      </a:r>
                    </a:p>
                  </a:txBody>
                  <a:tcPr marL="9525" marR="9525" marT="9525" marB="0" anchor="b">
                    <a:solidFill>
                      <a:schemeClr val="accent1">
                        <a:alpha val="31000"/>
                      </a:schemeClr>
                    </a:solidFill>
                  </a:tcPr>
                </a:tc>
                <a:tc>
                  <a:txBody>
                    <a:bodyPr/>
                    <a:lstStyle/>
                    <a:p>
                      <a:pPr algn="r" fontAlgn="b"/>
                      <a:r>
                        <a:rPr lang="en-US" sz="1400" b="0" i="0" u="none" strike="noStrike">
                          <a:solidFill>
                            <a:srgbClr val="000000"/>
                          </a:solidFill>
                          <a:effectLst/>
                          <a:latin typeface="Calibri" panose="020F0502020204030204" pitchFamily="34" charset="0"/>
                        </a:rPr>
                        <a:t>3,808</a:t>
                      </a:r>
                    </a:p>
                  </a:txBody>
                  <a:tcPr marL="9525" marR="9525" marT="9525" marB="0" anchor="b">
                    <a:solidFill>
                      <a:schemeClr val="accent1">
                        <a:alpha val="31000"/>
                      </a:schemeClr>
                    </a:solidFill>
                  </a:tcPr>
                </a:tc>
                <a:tc>
                  <a:txBody>
                    <a:bodyPr/>
                    <a:lstStyle/>
                    <a:p>
                      <a:pPr algn="r" fontAlgn="b"/>
                      <a:r>
                        <a:rPr lang="en-US" sz="1400" b="0" i="0" u="none" strike="noStrike">
                          <a:solidFill>
                            <a:srgbClr val="000000"/>
                          </a:solidFill>
                          <a:effectLst/>
                          <a:latin typeface="Calibri" panose="020F0502020204030204" pitchFamily="34" charset="0"/>
                        </a:rPr>
                        <a:t>16.40%</a:t>
                      </a:r>
                    </a:p>
                  </a:txBody>
                  <a:tcPr marL="9525" marR="9525" marT="9525" marB="0" anchor="b">
                    <a:solidFill>
                      <a:schemeClr val="accent1">
                        <a:alpha val="31000"/>
                      </a:schemeClr>
                    </a:solidFill>
                  </a:tcPr>
                </a:tc>
                <a:extLst>
                  <a:ext uri="{0D108BD9-81ED-4DB2-BD59-A6C34878D82A}">
                    <a16:rowId xmlns:a16="http://schemas.microsoft.com/office/drawing/2014/main" val="4242447724"/>
                  </a:ext>
                </a:extLst>
              </a:tr>
              <a:tr h="182880">
                <a:tc>
                  <a:txBody>
                    <a:bodyPr/>
                    <a:lstStyle/>
                    <a:p>
                      <a:pPr lvl="1" algn="l" fontAlgn="b"/>
                      <a:r>
                        <a:rPr lang="en-US" sz="1400" b="0" i="0" u="none" strike="noStrike" dirty="0">
                          <a:solidFill>
                            <a:srgbClr val="000000"/>
                          </a:solidFill>
                          <a:effectLst/>
                          <a:latin typeface="Calibri" panose="020F0502020204030204" pitchFamily="34" charset="0"/>
                        </a:rPr>
                        <a:t>Meriden, CT</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1,199</a:t>
                      </a:r>
                    </a:p>
                  </a:txBody>
                  <a:tcPr marL="9525" marR="9525" marT="9525" marB="0" anchor="b">
                    <a:solidFill>
                      <a:schemeClr val="accent1">
                        <a:alpha val="31000"/>
                      </a:schemeClr>
                    </a:solidFill>
                  </a:tcPr>
                </a:tc>
                <a:tc>
                  <a:txBody>
                    <a:bodyPr/>
                    <a:lstStyle/>
                    <a:p>
                      <a:pPr algn="r" fontAlgn="b"/>
                      <a:r>
                        <a:rPr lang="en-US" sz="1400" b="0" i="0" u="none" strike="noStrike">
                          <a:solidFill>
                            <a:srgbClr val="000000"/>
                          </a:solidFill>
                          <a:effectLst/>
                          <a:latin typeface="Calibri" panose="020F0502020204030204" pitchFamily="34" charset="0"/>
                        </a:rPr>
                        <a:t>5.20%</a:t>
                      </a:r>
                    </a:p>
                  </a:txBody>
                  <a:tcPr marL="9525" marR="9525" marT="9525" marB="0" anchor="b">
                    <a:solidFill>
                      <a:schemeClr val="accent1">
                        <a:alpha val="31000"/>
                      </a:schemeClr>
                    </a:solidFill>
                  </a:tcPr>
                </a:tc>
                <a:extLst>
                  <a:ext uri="{0D108BD9-81ED-4DB2-BD59-A6C34878D82A}">
                    <a16:rowId xmlns:a16="http://schemas.microsoft.com/office/drawing/2014/main" val="3298560814"/>
                  </a:ext>
                </a:extLst>
              </a:tr>
              <a:tr h="182880">
                <a:tc>
                  <a:txBody>
                    <a:bodyPr/>
                    <a:lstStyle/>
                    <a:p>
                      <a:pPr lvl="1" algn="l" fontAlgn="b"/>
                      <a:r>
                        <a:rPr lang="en-US" sz="1400" b="0" i="0" u="none" strike="noStrike" dirty="0">
                          <a:solidFill>
                            <a:srgbClr val="000000"/>
                          </a:solidFill>
                          <a:effectLst/>
                          <a:latin typeface="Calibri" panose="020F0502020204030204" pitchFamily="34" charset="0"/>
                        </a:rPr>
                        <a:t>New Britain, CT</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785</a:t>
                      </a:r>
                    </a:p>
                  </a:txBody>
                  <a:tcPr marL="9525" marR="9525" marT="9525" marB="0" anchor="b">
                    <a:solidFill>
                      <a:schemeClr val="accent1">
                        <a:alpha val="31000"/>
                      </a:schemeClr>
                    </a:solidFill>
                  </a:tcPr>
                </a:tc>
                <a:tc>
                  <a:txBody>
                    <a:bodyPr/>
                    <a:lstStyle/>
                    <a:p>
                      <a:pPr algn="r" fontAlgn="b"/>
                      <a:r>
                        <a:rPr lang="en-US" sz="1400" b="0" i="0" u="none" strike="noStrike">
                          <a:solidFill>
                            <a:srgbClr val="000000"/>
                          </a:solidFill>
                          <a:effectLst/>
                          <a:latin typeface="Calibri" panose="020F0502020204030204" pitchFamily="34" charset="0"/>
                        </a:rPr>
                        <a:t>3.40%</a:t>
                      </a:r>
                    </a:p>
                  </a:txBody>
                  <a:tcPr marL="9525" marR="9525" marT="9525" marB="0" anchor="b">
                    <a:solidFill>
                      <a:schemeClr val="accent1">
                        <a:alpha val="31000"/>
                      </a:schemeClr>
                    </a:solidFill>
                  </a:tcPr>
                </a:tc>
                <a:extLst>
                  <a:ext uri="{0D108BD9-81ED-4DB2-BD59-A6C34878D82A}">
                    <a16:rowId xmlns:a16="http://schemas.microsoft.com/office/drawing/2014/main" val="3018752651"/>
                  </a:ext>
                </a:extLst>
              </a:tr>
              <a:tr h="182880">
                <a:tc>
                  <a:txBody>
                    <a:bodyPr/>
                    <a:lstStyle/>
                    <a:p>
                      <a:pPr lvl="1" algn="l" fontAlgn="b"/>
                      <a:r>
                        <a:rPr lang="en-US" sz="1400" b="0" i="0" u="none" strike="noStrike" dirty="0">
                          <a:solidFill>
                            <a:srgbClr val="000000"/>
                          </a:solidFill>
                          <a:effectLst/>
                          <a:latin typeface="Calibri" panose="020F0502020204030204" pitchFamily="34" charset="0"/>
                        </a:rPr>
                        <a:t>Hartford, CT</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529</a:t>
                      </a:r>
                    </a:p>
                  </a:txBody>
                  <a:tcPr marL="9525" marR="9525" marT="9525" marB="0" anchor="b">
                    <a:solidFill>
                      <a:schemeClr val="accent1">
                        <a:alpha val="31000"/>
                      </a:schemeClr>
                    </a:solidFill>
                  </a:tcPr>
                </a:tc>
                <a:tc>
                  <a:txBody>
                    <a:bodyPr/>
                    <a:lstStyle/>
                    <a:p>
                      <a:pPr algn="r" fontAlgn="b"/>
                      <a:r>
                        <a:rPr lang="en-US" sz="1400" b="0" i="0" u="none" strike="noStrike">
                          <a:solidFill>
                            <a:srgbClr val="000000"/>
                          </a:solidFill>
                          <a:effectLst/>
                          <a:latin typeface="Calibri" panose="020F0502020204030204" pitchFamily="34" charset="0"/>
                        </a:rPr>
                        <a:t>2.30%</a:t>
                      </a:r>
                    </a:p>
                  </a:txBody>
                  <a:tcPr marL="9525" marR="9525" marT="9525" marB="0" anchor="b">
                    <a:solidFill>
                      <a:schemeClr val="accent1">
                        <a:alpha val="31000"/>
                      </a:schemeClr>
                    </a:solidFill>
                  </a:tcPr>
                </a:tc>
                <a:extLst>
                  <a:ext uri="{0D108BD9-81ED-4DB2-BD59-A6C34878D82A}">
                    <a16:rowId xmlns:a16="http://schemas.microsoft.com/office/drawing/2014/main" val="4268985190"/>
                  </a:ext>
                </a:extLst>
              </a:tr>
              <a:tr h="182880">
                <a:tc>
                  <a:txBody>
                    <a:bodyPr/>
                    <a:lstStyle/>
                    <a:p>
                      <a:pPr lvl="1" algn="l" fontAlgn="b"/>
                      <a:r>
                        <a:rPr lang="en-US" sz="1400" b="0" i="0" u="none" strike="noStrike" dirty="0">
                          <a:solidFill>
                            <a:srgbClr val="000000"/>
                          </a:solidFill>
                          <a:effectLst/>
                          <a:latin typeface="Calibri" panose="020F0502020204030204" pitchFamily="34" charset="0"/>
                        </a:rPr>
                        <a:t>Bristol, CT</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493</a:t>
                      </a:r>
                    </a:p>
                  </a:txBody>
                  <a:tcPr marL="9525" marR="9525" marT="9525" marB="0" anchor="b">
                    <a:solidFill>
                      <a:schemeClr val="accent1">
                        <a:alpha val="31000"/>
                      </a:schemeClr>
                    </a:solidFill>
                  </a:tcPr>
                </a:tc>
                <a:tc>
                  <a:txBody>
                    <a:bodyPr/>
                    <a:lstStyle/>
                    <a:p>
                      <a:pPr algn="r" fontAlgn="b"/>
                      <a:r>
                        <a:rPr lang="en-US" sz="1400" b="0" i="0" u="none" strike="noStrike">
                          <a:solidFill>
                            <a:srgbClr val="000000"/>
                          </a:solidFill>
                          <a:effectLst/>
                          <a:latin typeface="Calibri" panose="020F0502020204030204" pitchFamily="34" charset="0"/>
                        </a:rPr>
                        <a:t>2.10%</a:t>
                      </a:r>
                    </a:p>
                  </a:txBody>
                  <a:tcPr marL="9525" marR="9525" marT="9525" marB="0" anchor="b">
                    <a:solidFill>
                      <a:schemeClr val="accent1">
                        <a:alpha val="31000"/>
                      </a:schemeClr>
                    </a:solidFill>
                  </a:tcPr>
                </a:tc>
                <a:extLst>
                  <a:ext uri="{0D108BD9-81ED-4DB2-BD59-A6C34878D82A}">
                    <a16:rowId xmlns:a16="http://schemas.microsoft.com/office/drawing/2014/main" val="2948613821"/>
                  </a:ext>
                </a:extLst>
              </a:tr>
              <a:tr h="182880">
                <a:tc>
                  <a:txBody>
                    <a:bodyPr/>
                    <a:lstStyle/>
                    <a:p>
                      <a:pPr lvl="1" algn="l" fontAlgn="b"/>
                      <a:r>
                        <a:rPr lang="en-US" sz="1400" b="0" i="0" u="none" strike="noStrike" dirty="0">
                          <a:solidFill>
                            <a:srgbClr val="000000"/>
                          </a:solidFill>
                          <a:effectLst/>
                          <a:latin typeface="Calibri" panose="020F0502020204030204" pitchFamily="34" charset="0"/>
                        </a:rPr>
                        <a:t>East Hartford, CT</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389</a:t>
                      </a:r>
                    </a:p>
                  </a:txBody>
                  <a:tcPr marL="9525" marR="9525" marT="9525" marB="0" anchor="b">
                    <a:solidFill>
                      <a:schemeClr val="accent1">
                        <a:alpha val="31000"/>
                      </a:schemeClr>
                    </a:solidFill>
                  </a:tcPr>
                </a:tc>
                <a:tc>
                  <a:txBody>
                    <a:bodyPr/>
                    <a:lstStyle/>
                    <a:p>
                      <a:pPr algn="r" fontAlgn="b"/>
                      <a:r>
                        <a:rPr lang="en-US" sz="1400" b="0" i="0" u="none" strike="noStrike">
                          <a:solidFill>
                            <a:srgbClr val="000000"/>
                          </a:solidFill>
                          <a:effectLst/>
                          <a:latin typeface="Calibri" panose="020F0502020204030204" pitchFamily="34" charset="0"/>
                        </a:rPr>
                        <a:t>1.70%</a:t>
                      </a:r>
                    </a:p>
                  </a:txBody>
                  <a:tcPr marL="9525" marR="9525" marT="9525" marB="0" anchor="b">
                    <a:solidFill>
                      <a:schemeClr val="accent1">
                        <a:alpha val="31000"/>
                      </a:schemeClr>
                    </a:solidFill>
                  </a:tcPr>
                </a:tc>
                <a:extLst>
                  <a:ext uri="{0D108BD9-81ED-4DB2-BD59-A6C34878D82A}">
                    <a16:rowId xmlns:a16="http://schemas.microsoft.com/office/drawing/2014/main" val="3754179892"/>
                  </a:ext>
                </a:extLst>
              </a:tr>
              <a:tr h="182880">
                <a:tc>
                  <a:txBody>
                    <a:bodyPr/>
                    <a:lstStyle/>
                    <a:p>
                      <a:pPr lvl="1" algn="l" fontAlgn="b"/>
                      <a:r>
                        <a:rPr lang="en-US" sz="1400" b="0" i="0" u="none" strike="noStrike" dirty="0">
                          <a:solidFill>
                            <a:srgbClr val="000000"/>
                          </a:solidFill>
                          <a:effectLst/>
                          <a:latin typeface="Calibri" panose="020F0502020204030204" pitchFamily="34" charset="0"/>
                        </a:rPr>
                        <a:t>Newington, CT</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386</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1.70%</a:t>
                      </a:r>
                    </a:p>
                  </a:txBody>
                  <a:tcPr marL="9525" marR="9525" marT="9525" marB="0" anchor="b">
                    <a:solidFill>
                      <a:schemeClr val="accent1">
                        <a:alpha val="31000"/>
                      </a:schemeClr>
                    </a:solidFill>
                  </a:tcPr>
                </a:tc>
                <a:extLst>
                  <a:ext uri="{0D108BD9-81ED-4DB2-BD59-A6C34878D82A}">
                    <a16:rowId xmlns:a16="http://schemas.microsoft.com/office/drawing/2014/main" val="3022392976"/>
                  </a:ext>
                </a:extLst>
              </a:tr>
              <a:tr h="182880">
                <a:tc>
                  <a:txBody>
                    <a:bodyPr/>
                    <a:lstStyle/>
                    <a:p>
                      <a:pPr lvl="1" algn="l" fontAlgn="b"/>
                      <a:r>
                        <a:rPr lang="en-US" sz="1400" b="0" i="0" u="none" strike="noStrike" dirty="0">
                          <a:solidFill>
                            <a:srgbClr val="000000"/>
                          </a:solidFill>
                          <a:effectLst/>
                          <a:latin typeface="Calibri" panose="020F0502020204030204" pitchFamily="34" charset="0"/>
                        </a:rPr>
                        <a:t>West Hartford, CT</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373</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1.60%</a:t>
                      </a:r>
                    </a:p>
                  </a:txBody>
                  <a:tcPr marL="9525" marR="9525" marT="9525" marB="0" anchor="b">
                    <a:solidFill>
                      <a:schemeClr val="accent1">
                        <a:alpha val="31000"/>
                      </a:schemeClr>
                    </a:solidFill>
                  </a:tcPr>
                </a:tc>
                <a:extLst>
                  <a:ext uri="{0D108BD9-81ED-4DB2-BD59-A6C34878D82A}">
                    <a16:rowId xmlns:a16="http://schemas.microsoft.com/office/drawing/2014/main" val="2740823694"/>
                  </a:ext>
                </a:extLst>
              </a:tr>
              <a:tr h="182880">
                <a:tc>
                  <a:txBody>
                    <a:bodyPr/>
                    <a:lstStyle/>
                    <a:p>
                      <a:pPr lvl="1" algn="l" fontAlgn="b"/>
                      <a:r>
                        <a:rPr lang="en-US" sz="1400" b="0" i="0" u="none" strike="noStrike" dirty="0">
                          <a:solidFill>
                            <a:srgbClr val="000000"/>
                          </a:solidFill>
                          <a:effectLst/>
                          <a:latin typeface="Calibri" panose="020F0502020204030204" pitchFamily="34" charset="0"/>
                        </a:rPr>
                        <a:t>New Haven, CT</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327</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1.40%</a:t>
                      </a:r>
                    </a:p>
                  </a:txBody>
                  <a:tcPr marL="9525" marR="9525" marT="9525" marB="0" anchor="b">
                    <a:solidFill>
                      <a:schemeClr val="accent1">
                        <a:alpha val="31000"/>
                      </a:schemeClr>
                    </a:solidFill>
                  </a:tcPr>
                </a:tc>
                <a:extLst>
                  <a:ext uri="{0D108BD9-81ED-4DB2-BD59-A6C34878D82A}">
                    <a16:rowId xmlns:a16="http://schemas.microsoft.com/office/drawing/2014/main" val="682444506"/>
                  </a:ext>
                </a:extLst>
              </a:tr>
              <a:tr h="182880">
                <a:tc>
                  <a:txBody>
                    <a:bodyPr/>
                    <a:lstStyle/>
                    <a:p>
                      <a:pPr lvl="1" algn="l" fontAlgn="b"/>
                      <a:r>
                        <a:rPr lang="en-US" sz="1400" b="0" i="0" u="none" strike="noStrike" dirty="0">
                          <a:solidFill>
                            <a:srgbClr val="000000"/>
                          </a:solidFill>
                          <a:effectLst/>
                          <a:latin typeface="Calibri" panose="020F0502020204030204" pitchFamily="34" charset="0"/>
                        </a:rPr>
                        <a:t>Portland, CT</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321</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1.40%</a:t>
                      </a:r>
                    </a:p>
                  </a:txBody>
                  <a:tcPr marL="9525" marR="9525" marT="9525" marB="0" anchor="b">
                    <a:solidFill>
                      <a:schemeClr val="accent1">
                        <a:alpha val="31000"/>
                      </a:schemeClr>
                    </a:solidFill>
                  </a:tcPr>
                </a:tc>
                <a:extLst>
                  <a:ext uri="{0D108BD9-81ED-4DB2-BD59-A6C34878D82A}">
                    <a16:rowId xmlns:a16="http://schemas.microsoft.com/office/drawing/2014/main" val="3468604277"/>
                  </a:ext>
                </a:extLst>
              </a:tr>
              <a:tr h="182880">
                <a:tc>
                  <a:txBody>
                    <a:bodyPr/>
                    <a:lstStyle/>
                    <a:p>
                      <a:pPr lvl="1" algn="l" fontAlgn="b"/>
                      <a:r>
                        <a:rPr lang="en-US" sz="1400" b="0" i="0" u="none" strike="noStrike" dirty="0">
                          <a:solidFill>
                            <a:srgbClr val="000000"/>
                          </a:solidFill>
                          <a:effectLst/>
                          <a:latin typeface="Calibri" panose="020F0502020204030204" pitchFamily="34" charset="0"/>
                        </a:rPr>
                        <a:t>Waterbury, CT</a:t>
                      </a:r>
                    </a:p>
                  </a:txBody>
                  <a:tcPr marL="9525" marR="9525" marT="9525" marB="0" anchor="b">
                    <a:solidFill>
                      <a:schemeClr val="accent1">
                        <a:alpha val="31000"/>
                      </a:schemeClr>
                    </a:solidFill>
                  </a:tcPr>
                </a:tc>
                <a:tc>
                  <a:txBody>
                    <a:bodyPr/>
                    <a:lstStyle/>
                    <a:p>
                      <a:pPr algn="r" fontAlgn="b"/>
                      <a:r>
                        <a:rPr lang="en-US" sz="1400" b="0" i="0" u="none" strike="noStrike">
                          <a:solidFill>
                            <a:srgbClr val="000000"/>
                          </a:solidFill>
                          <a:effectLst/>
                          <a:latin typeface="Calibri" panose="020F0502020204030204" pitchFamily="34" charset="0"/>
                        </a:rPr>
                        <a:t>313</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1.30%</a:t>
                      </a:r>
                    </a:p>
                  </a:txBody>
                  <a:tcPr marL="9525" marR="9525" marT="9525" marB="0" anchor="b">
                    <a:solidFill>
                      <a:schemeClr val="accent1">
                        <a:alpha val="31000"/>
                      </a:schemeClr>
                    </a:solidFill>
                  </a:tcPr>
                </a:tc>
                <a:extLst>
                  <a:ext uri="{0D108BD9-81ED-4DB2-BD59-A6C34878D82A}">
                    <a16:rowId xmlns:a16="http://schemas.microsoft.com/office/drawing/2014/main" val="669632118"/>
                  </a:ext>
                </a:extLst>
              </a:tr>
              <a:tr h="182880">
                <a:tc>
                  <a:txBody>
                    <a:bodyPr/>
                    <a:lstStyle/>
                    <a:p>
                      <a:pPr lvl="1" algn="l" fontAlgn="b"/>
                      <a:r>
                        <a:rPr lang="en-US" sz="1400" b="0" i="0" u="none" strike="noStrike" dirty="0">
                          <a:solidFill>
                            <a:srgbClr val="000000"/>
                          </a:solidFill>
                          <a:effectLst/>
                          <a:latin typeface="Calibri" panose="020F0502020204030204" pitchFamily="34" charset="0"/>
                        </a:rPr>
                        <a:t>Wethersfield, CT</a:t>
                      </a:r>
                    </a:p>
                  </a:txBody>
                  <a:tcPr marL="9525" marR="9525" marT="9525" marB="0" anchor="b">
                    <a:solidFill>
                      <a:schemeClr val="accent1">
                        <a:alpha val="31000"/>
                      </a:schemeClr>
                    </a:solidFill>
                  </a:tcPr>
                </a:tc>
                <a:tc>
                  <a:txBody>
                    <a:bodyPr/>
                    <a:lstStyle/>
                    <a:p>
                      <a:pPr algn="r" fontAlgn="b"/>
                      <a:r>
                        <a:rPr lang="en-US" sz="1400" b="0" i="0" u="none" strike="noStrike">
                          <a:solidFill>
                            <a:srgbClr val="000000"/>
                          </a:solidFill>
                          <a:effectLst/>
                          <a:latin typeface="Calibri" panose="020F0502020204030204" pitchFamily="34" charset="0"/>
                        </a:rPr>
                        <a:t>304</a:t>
                      </a:r>
                    </a:p>
                  </a:txBody>
                  <a:tcPr marL="9525" marR="9525" marT="9525" marB="0" anchor="b">
                    <a:solidFill>
                      <a:schemeClr val="accent1">
                        <a:alpha val="31000"/>
                      </a:schemeClr>
                    </a:solidFill>
                  </a:tcPr>
                </a:tc>
                <a:tc>
                  <a:txBody>
                    <a:bodyPr/>
                    <a:lstStyle/>
                    <a:p>
                      <a:pPr algn="r" fontAlgn="b"/>
                      <a:r>
                        <a:rPr lang="en-US" sz="1400" b="0" i="0" u="none" strike="noStrike" dirty="0">
                          <a:solidFill>
                            <a:srgbClr val="000000"/>
                          </a:solidFill>
                          <a:effectLst/>
                          <a:latin typeface="Calibri" panose="020F0502020204030204" pitchFamily="34" charset="0"/>
                        </a:rPr>
                        <a:t>1.30%</a:t>
                      </a:r>
                    </a:p>
                  </a:txBody>
                  <a:tcPr marL="9525" marR="9525" marT="9525" marB="0" anchor="b">
                    <a:solidFill>
                      <a:schemeClr val="accent1">
                        <a:alpha val="31000"/>
                      </a:schemeClr>
                    </a:solidFill>
                  </a:tcPr>
                </a:tc>
                <a:extLst>
                  <a:ext uri="{0D108BD9-81ED-4DB2-BD59-A6C34878D82A}">
                    <a16:rowId xmlns:a16="http://schemas.microsoft.com/office/drawing/2014/main" val="3307870874"/>
                  </a:ext>
                </a:extLst>
              </a:tr>
            </a:tbl>
          </a:graphicData>
        </a:graphic>
      </p:graphicFrame>
      <p:graphicFrame>
        <p:nvGraphicFramePr>
          <p:cNvPr id="8" name="Table 7">
            <a:extLst>
              <a:ext uri="{FF2B5EF4-FFF2-40B4-BE49-F238E27FC236}">
                <a16:creationId xmlns:a16="http://schemas.microsoft.com/office/drawing/2014/main" id="{A4160C00-15A7-4CA3-BCBF-824A4436572B}"/>
              </a:ext>
            </a:extLst>
          </p:cNvPr>
          <p:cNvGraphicFramePr>
            <a:graphicFrameLocks noGrp="1"/>
          </p:cNvGraphicFramePr>
          <p:nvPr>
            <p:extLst>
              <p:ext uri="{D42A27DB-BD31-4B8C-83A1-F6EECF244321}">
                <p14:modId xmlns:p14="http://schemas.microsoft.com/office/powerpoint/2010/main" val="394943130"/>
              </p:ext>
            </p:extLst>
          </p:nvPr>
        </p:nvGraphicFramePr>
        <p:xfrm>
          <a:off x="4572001" y="4367357"/>
          <a:ext cx="3924302" cy="1812463"/>
        </p:xfrm>
        <a:graphic>
          <a:graphicData uri="http://schemas.openxmlformats.org/drawingml/2006/table">
            <a:tbl>
              <a:tblPr>
                <a:tableStyleId>{5C22544A-7EE6-4342-B048-85BDC9FD1C3A}</a:tableStyleId>
              </a:tblPr>
              <a:tblGrid>
                <a:gridCol w="3924302">
                  <a:extLst>
                    <a:ext uri="{9D8B030D-6E8A-4147-A177-3AD203B41FA5}">
                      <a16:colId xmlns:a16="http://schemas.microsoft.com/office/drawing/2014/main" val="4095461695"/>
                    </a:ext>
                  </a:extLst>
                </a:gridCol>
              </a:tblGrid>
              <a:tr h="448088">
                <a:tc>
                  <a:txBody>
                    <a:bodyPr/>
                    <a:lstStyle/>
                    <a:p>
                      <a:pPr algn="ctr" fontAlgn="b"/>
                      <a:r>
                        <a:rPr lang="en-US" sz="1400" b="1" u="none" strike="noStrike" dirty="0">
                          <a:effectLst/>
                          <a:latin typeface="Segoe UI" panose="020B0502040204020203" pitchFamily="34" charset="0"/>
                          <a:cs typeface="Segoe UI" panose="020B0502040204020203" pitchFamily="34" charset="0"/>
                        </a:rPr>
                        <a:t>Major Employers 2021 (AdvanceCT)</a:t>
                      </a:r>
                      <a:endParaRPr lang="en-US" sz="1400" b="1" i="0" u="none" strike="noStrike" dirty="0">
                        <a:solidFill>
                          <a:srgbClr val="000000"/>
                        </a:solidFill>
                        <a:effectLst/>
                        <a:latin typeface="Segoe UI" panose="020B0502040204020203" pitchFamily="34" charset="0"/>
                        <a:cs typeface="Segoe UI" panose="020B0502040204020203" pitchFamily="34" charset="0"/>
                      </a:endParaRPr>
                    </a:p>
                  </a:txBody>
                  <a:tcPr marL="7620" marR="7620" marT="7620" marB="0" anchor="ctr">
                    <a:solidFill>
                      <a:schemeClr val="accent4">
                        <a:lumMod val="20000"/>
                        <a:lumOff val="80000"/>
                        <a:alpha val="56000"/>
                      </a:schemeClr>
                    </a:solidFill>
                  </a:tcPr>
                </a:tc>
                <a:extLst>
                  <a:ext uri="{0D108BD9-81ED-4DB2-BD59-A6C34878D82A}">
                    <a16:rowId xmlns:a16="http://schemas.microsoft.com/office/drawing/2014/main" val="647661817"/>
                  </a:ext>
                </a:extLst>
              </a:tr>
              <a:tr h="272875">
                <a:tc>
                  <a:txBody>
                    <a:bodyPr/>
                    <a:lstStyle/>
                    <a:p>
                      <a:pPr algn="ctr" fontAlgn="b"/>
                      <a:r>
                        <a:rPr lang="en-US" sz="1600" u="none" strike="noStrike" dirty="0">
                          <a:effectLst/>
                          <a:latin typeface="+mn-lt"/>
                          <a:cs typeface="Segoe UI" panose="020B0502040204020203" pitchFamily="34" charset="0"/>
                        </a:rPr>
                        <a:t>Pratt &amp; Whitney</a:t>
                      </a:r>
                      <a:endParaRPr lang="en-US" sz="1600" b="0" i="0" u="none" strike="noStrike" dirty="0">
                        <a:solidFill>
                          <a:srgbClr val="000000"/>
                        </a:solidFill>
                        <a:effectLst/>
                        <a:latin typeface="+mn-lt"/>
                        <a:cs typeface="Segoe UI" panose="020B0502040204020203" pitchFamily="34" charset="0"/>
                      </a:endParaRPr>
                    </a:p>
                  </a:txBody>
                  <a:tcPr marL="7620" marR="7620" marT="7620" marB="0" anchor="b">
                    <a:solidFill>
                      <a:schemeClr val="accent4">
                        <a:lumMod val="20000"/>
                        <a:lumOff val="80000"/>
                        <a:alpha val="56000"/>
                      </a:schemeClr>
                    </a:solidFill>
                  </a:tcPr>
                </a:tc>
                <a:extLst>
                  <a:ext uri="{0D108BD9-81ED-4DB2-BD59-A6C34878D82A}">
                    <a16:rowId xmlns:a16="http://schemas.microsoft.com/office/drawing/2014/main" val="84698853"/>
                  </a:ext>
                </a:extLst>
              </a:tr>
              <a:tr h="272875">
                <a:tc>
                  <a:txBody>
                    <a:bodyPr/>
                    <a:lstStyle/>
                    <a:p>
                      <a:pPr algn="ctr" fontAlgn="b"/>
                      <a:r>
                        <a:rPr lang="en-US" sz="1600" b="0" i="0" u="none" strike="noStrike" dirty="0" err="1">
                          <a:solidFill>
                            <a:srgbClr val="000000"/>
                          </a:solidFill>
                          <a:effectLst/>
                          <a:latin typeface="+mn-lt"/>
                          <a:cs typeface="Segoe UI" panose="020B0502040204020203" pitchFamily="34" charset="0"/>
                        </a:rPr>
                        <a:t>Fedex</a:t>
                      </a:r>
                      <a:r>
                        <a:rPr lang="en-US" sz="1600" b="0" i="0" u="none" strike="noStrike" dirty="0">
                          <a:solidFill>
                            <a:srgbClr val="000000"/>
                          </a:solidFill>
                          <a:effectLst/>
                          <a:latin typeface="+mn-lt"/>
                          <a:cs typeface="Segoe UI" panose="020B0502040204020203" pitchFamily="34" charset="0"/>
                        </a:rPr>
                        <a:t> Ground</a:t>
                      </a:r>
                    </a:p>
                  </a:txBody>
                  <a:tcPr marL="7620" marR="7620" marT="7620" marB="0" anchor="b">
                    <a:solidFill>
                      <a:schemeClr val="accent4">
                        <a:lumMod val="20000"/>
                        <a:lumOff val="80000"/>
                        <a:alpha val="56000"/>
                      </a:schemeClr>
                    </a:solidFill>
                  </a:tcPr>
                </a:tc>
                <a:extLst>
                  <a:ext uri="{0D108BD9-81ED-4DB2-BD59-A6C34878D82A}">
                    <a16:rowId xmlns:a16="http://schemas.microsoft.com/office/drawing/2014/main" val="2392185710"/>
                  </a:ext>
                </a:extLst>
              </a:tr>
              <a:tr h="272875">
                <a:tc>
                  <a:txBody>
                    <a:bodyPr/>
                    <a:lstStyle/>
                    <a:p>
                      <a:pPr algn="ctr" fontAlgn="b"/>
                      <a:r>
                        <a:rPr lang="en-US" sz="1600" u="none" strike="noStrike" dirty="0">
                          <a:effectLst/>
                          <a:latin typeface="+mn-lt"/>
                          <a:cs typeface="Segoe UI" panose="020B0502040204020203" pitchFamily="34" charset="0"/>
                        </a:rPr>
                        <a:t>Middlesex Health</a:t>
                      </a:r>
                      <a:endParaRPr lang="en-US" sz="1600" b="0" i="0" u="none" strike="noStrike" dirty="0">
                        <a:solidFill>
                          <a:srgbClr val="000000"/>
                        </a:solidFill>
                        <a:effectLst/>
                        <a:latin typeface="+mn-lt"/>
                        <a:cs typeface="Segoe UI" panose="020B0502040204020203" pitchFamily="34" charset="0"/>
                      </a:endParaRPr>
                    </a:p>
                  </a:txBody>
                  <a:tcPr marL="7620" marR="7620" marT="7620" marB="0" anchor="b">
                    <a:solidFill>
                      <a:schemeClr val="accent4">
                        <a:lumMod val="20000"/>
                        <a:lumOff val="80000"/>
                        <a:alpha val="56000"/>
                      </a:schemeClr>
                    </a:solidFill>
                  </a:tcPr>
                </a:tc>
                <a:extLst>
                  <a:ext uri="{0D108BD9-81ED-4DB2-BD59-A6C34878D82A}">
                    <a16:rowId xmlns:a16="http://schemas.microsoft.com/office/drawing/2014/main" val="4180540073"/>
                  </a:ext>
                </a:extLst>
              </a:tr>
              <a:tr h="272875">
                <a:tc>
                  <a:txBody>
                    <a:bodyPr/>
                    <a:lstStyle/>
                    <a:p>
                      <a:pPr algn="ctr" fontAlgn="b"/>
                      <a:r>
                        <a:rPr lang="en-US" sz="1600" b="0" i="0" u="none" strike="noStrike" dirty="0">
                          <a:solidFill>
                            <a:srgbClr val="000000"/>
                          </a:solidFill>
                          <a:effectLst/>
                          <a:latin typeface="+mn-lt"/>
                          <a:cs typeface="Segoe UI" panose="020B0502040204020203" pitchFamily="34" charset="0"/>
                        </a:rPr>
                        <a:t>Connecticut Valley Hospital</a:t>
                      </a:r>
                    </a:p>
                  </a:txBody>
                  <a:tcPr marL="7620" marR="7620" marT="7620" marB="0" anchor="b">
                    <a:solidFill>
                      <a:schemeClr val="accent4">
                        <a:lumMod val="20000"/>
                        <a:lumOff val="80000"/>
                        <a:alpha val="56000"/>
                      </a:schemeClr>
                    </a:solidFill>
                  </a:tcPr>
                </a:tc>
                <a:extLst>
                  <a:ext uri="{0D108BD9-81ED-4DB2-BD59-A6C34878D82A}">
                    <a16:rowId xmlns:a16="http://schemas.microsoft.com/office/drawing/2014/main" val="3336047889"/>
                  </a:ext>
                </a:extLst>
              </a:tr>
              <a:tr h="272875">
                <a:tc>
                  <a:txBody>
                    <a:bodyPr/>
                    <a:lstStyle/>
                    <a:p>
                      <a:pPr algn="ctr" fontAlgn="b"/>
                      <a:r>
                        <a:rPr lang="en-US" sz="1600" u="none" strike="noStrike" dirty="0">
                          <a:effectLst/>
                          <a:latin typeface="+mn-lt"/>
                          <a:cs typeface="Segoe UI" panose="020B0502040204020203" pitchFamily="34" charset="0"/>
                        </a:rPr>
                        <a:t>Community Health Center</a:t>
                      </a:r>
                      <a:endParaRPr lang="en-US" sz="1600" b="0" i="0" u="none" strike="noStrike" dirty="0">
                        <a:solidFill>
                          <a:srgbClr val="000000"/>
                        </a:solidFill>
                        <a:effectLst/>
                        <a:latin typeface="+mn-lt"/>
                        <a:cs typeface="Segoe UI" panose="020B0502040204020203" pitchFamily="34" charset="0"/>
                      </a:endParaRPr>
                    </a:p>
                  </a:txBody>
                  <a:tcPr marL="7620" marR="7620" marT="7620" marB="0" anchor="b">
                    <a:solidFill>
                      <a:schemeClr val="accent4">
                        <a:lumMod val="20000"/>
                        <a:lumOff val="80000"/>
                        <a:alpha val="56000"/>
                      </a:schemeClr>
                    </a:solidFill>
                  </a:tcPr>
                </a:tc>
                <a:extLst>
                  <a:ext uri="{0D108BD9-81ED-4DB2-BD59-A6C34878D82A}">
                    <a16:rowId xmlns:a16="http://schemas.microsoft.com/office/drawing/2014/main" val="918338355"/>
                  </a:ext>
                </a:extLst>
              </a:tr>
            </a:tbl>
          </a:graphicData>
        </a:graphic>
      </p:graphicFrame>
      <p:sp>
        <p:nvSpPr>
          <p:cNvPr id="10" name="Rectangle 9">
            <a:extLst>
              <a:ext uri="{FF2B5EF4-FFF2-40B4-BE49-F238E27FC236}">
                <a16:creationId xmlns:a16="http://schemas.microsoft.com/office/drawing/2014/main" id="{13A48F8F-CA62-4045-9D05-5F10C9191CC2}"/>
              </a:ext>
            </a:extLst>
          </p:cNvPr>
          <p:cNvSpPr/>
          <p:nvPr/>
        </p:nvSpPr>
        <p:spPr>
          <a:xfrm>
            <a:off x="622300" y="2787446"/>
            <a:ext cx="3004093" cy="1289986"/>
          </a:xfrm>
          <a:prstGeom prst="rect">
            <a:avLst/>
          </a:prstGeom>
          <a:solidFill>
            <a:schemeClr val="accent2"/>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Segoe UI" panose="020B0502040204020203" pitchFamily="34" charset="0"/>
                <a:cs typeface="Segoe UI" panose="020B0502040204020203" pitchFamily="34" charset="0"/>
              </a:rPr>
              <a:t>Largest sector: </a:t>
            </a:r>
            <a:r>
              <a:rPr lang="en-US" sz="2400" b="1" dirty="0">
                <a:solidFill>
                  <a:schemeClr val="bg1"/>
                </a:solidFill>
                <a:latin typeface="Segoe UI" panose="020B0502040204020203" pitchFamily="34" charset="0"/>
                <a:cs typeface="Segoe UI" panose="020B0502040204020203" pitchFamily="34" charset="0"/>
              </a:rPr>
              <a:t>Health care + social assistance </a:t>
            </a:r>
          </a:p>
        </p:txBody>
      </p:sp>
      <p:sp>
        <p:nvSpPr>
          <p:cNvPr id="11" name="Rectangle 10">
            <a:extLst>
              <a:ext uri="{FF2B5EF4-FFF2-40B4-BE49-F238E27FC236}">
                <a16:creationId xmlns:a16="http://schemas.microsoft.com/office/drawing/2014/main" id="{944195F0-4A55-40F8-818B-C29DBC8498C5}"/>
              </a:ext>
            </a:extLst>
          </p:cNvPr>
          <p:cNvSpPr/>
          <p:nvPr/>
        </p:nvSpPr>
        <p:spPr>
          <a:xfrm>
            <a:off x="622300" y="4231105"/>
            <a:ext cx="3004092" cy="1376325"/>
          </a:xfrm>
          <a:prstGeom prst="rect">
            <a:avLst/>
          </a:prstGeom>
          <a:solidFill>
            <a:schemeClr val="accent2"/>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egoe UI" panose="020B0502040204020203" pitchFamily="34" charset="0"/>
                <a:cs typeface="Segoe UI" panose="020B0502040204020203" pitchFamily="34" charset="0"/>
              </a:rPr>
              <a:t>84%</a:t>
            </a:r>
            <a:r>
              <a:rPr lang="en-US" sz="2400" dirty="0">
                <a:solidFill>
                  <a:schemeClr val="bg1"/>
                </a:solidFill>
                <a:latin typeface="Segoe UI" panose="020B0502040204020203" pitchFamily="34" charset="0"/>
                <a:cs typeface="Segoe UI" panose="020B0502040204020203" pitchFamily="34" charset="0"/>
              </a:rPr>
              <a:t> of workers commute from out of Middletown</a:t>
            </a:r>
          </a:p>
        </p:txBody>
      </p:sp>
      <p:sp>
        <p:nvSpPr>
          <p:cNvPr id="12" name="Rectangle 11">
            <a:extLst>
              <a:ext uri="{FF2B5EF4-FFF2-40B4-BE49-F238E27FC236}">
                <a16:creationId xmlns:a16="http://schemas.microsoft.com/office/drawing/2014/main" id="{E571C10F-9608-4D73-BDC6-9B83A5DC154B}"/>
              </a:ext>
            </a:extLst>
          </p:cNvPr>
          <p:cNvSpPr/>
          <p:nvPr/>
        </p:nvSpPr>
        <p:spPr>
          <a:xfrm>
            <a:off x="622300" y="1420550"/>
            <a:ext cx="3004092" cy="1163361"/>
          </a:xfrm>
          <a:prstGeom prst="rect">
            <a:avLst/>
          </a:prstGeom>
          <a:solidFill>
            <a:schemeClr val="accent2"/>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Segoe UI" panose="020B0502040204020203" pitchFamily="34" charset="0"/>
                <a:cs typeface="Segoe UI" panose="020B0502040204020203" pitchFamily="34" charset="0"/>
              </a:rPr>
              <a:t>28,112 jobs </a:t>
            </a:r>
            <a:r>
              <a:rPr lang="en-US" sz="2400" dirty="0">
                <a:solidFill>
                  <a:schemeClr val="bg1"/>
                </a:solidFill>
                <a:latin typeface="Segoe UI" panose="020B0502040204020203" pitchFamily="34" charset="0"/>
                <a:cs typeface="Segoe UI" panose="020B0502040204020203" pitchFamily="34" charset="0"/>
              </a:rPr>
              <a:t>in Middletown </a:t>
            </a:r>
          </a:p>
        </p:txBody>
      </p:sp>
    </p:spTree>
    <p:extLst>
      <p:ext uri="{BB962C8B-B14F-4D97-AF65-F5344CB8AC3E}">
        <p14:creationId xmlns:p14="http://schemas.microsoft.com/office/powerpoint/2010/main" val="2645108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901816" y="2411380"/>
            <a:ext cx="7340367" cy="1323439"/>
          </a:xfrm>
          <a:prstGeom prst="rect">
            <a:avLst/>
          </a:prstGeom>
          <a:noFill/>
        </p:spPr>
        <p:txBody>
          <a:bodyPr wrap="square" rtlCol="0">
            <a:spAutoFit/>
          </a:bodyPr>
          <a:lstStyle/>
          <a:p>
            <a:pPr algn="ctr"/>
            <a:r>
              <a:rPr lang="en-US" sz="4000" b="1" dirty="0">
                <a:solidFill>
                  <a:srgbClr val="0091A0"/>
                </a:solidFill>
                <a:latin typeface="Segoe UI" panose="020B0502040204020203" pitchFamily="34" charset="0"/>
                <a:cs typeface="Segoe UI" panose="020B0502040204020203" pitchFamily="34" charset="0"/>
              </a:rPr>
              <a:t>EXISTING CONDITIONS:</a:t>
            </a:r>
          </a:p>
          <a:p>
            <a:pPr algn="ctr"/>
            <a:r>
              <a:rPr lang="en-US" sz="4000" dirty="0">
                <a:solidFill>
                  <a:srgbClr val="0091A0"/>
                </a:solidFill>
                <a:latin typeface="Segoe UI" panose="020B0502040204020203" pitchFamily="34" charset="0"/>
                <a:cs typeface="Segoe UI" panose="020B0502040204020203" pitchFamily="34" charset="0"/>
              </a:rPr>
              <a:t>Housing Market Trends</a:t>
            </a:r>
          </a:p>
        </p:txBody>
      </p:sp>
    </p:spTree>
    <p:extLst>
      <p:ext uri="{BB962C8B-B14F-4D97-AF65-F5344CB8AC3E}">
        <p14:creationId xmlns:p14="http://schemas.microsoft.com/office/powerpoint/2010/main" val="7429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1" y="278635"/>
            <a:ext cx="9144002" cy="523220"/>
          </a:xfrm>
          <a:prstGeom prst="rect">
            <a:avLst/>
          </a:prstGeom>
          <a:noFill/>
        </p:spPr>
        <p:txBody>
          <a:bodyPr wrap="square" rtlCol="0">
            <a:spAutoFit/>
          </a:bodyPr>
          <a:lstStyle/>
          <a:p>
            <a:pPr algn="ctr"/>
            <a:r>
              <a:rPr lang="en-US" sz="2800" b="1" cap="all" dirty="0">
                <a:solidFill>
                  <a:schemeClr val="accent6"/>
                </a:solidFill>
                <a:latin typeface="Segoe UI" panose="020B0502040204020203" pitchFamily="34" charset="0"/>
                <a:cs typeface="Segoe UI" panose="020B0502040204020203" pitchFamily="34" charset="0"/>
              </a:rPr>
              <a:t>Tonight's Agenda</a:t>
            </a:r>
          </a:p>
        </p:txBody>
      </p:sp>
      <p:sp>
        <p:nvSpPr>
          <p:cNvPr id="2" name="TextBox 1">
            <a:extLst>
              <a:ext uri="{FF2B5EF4-FFF2-40B4-BE49-F238E27FC236}">
                <a16:creationId xmlns:a16="http://schemas.microsoft.com/office/drawing/2014/main" id="{59B41ECB-DFAC-47A3-A81A-D97397DAFDAC}"/>
              </a:ext>
            </a:extLst>
          </p:cNvPr>
          <p:cNvSpPr txBox="1"/>
          <p:nvPr/>
        </p:nvSpPr>
        <p:spPr>
          <a:xfrm>
            <a:off x="447402" y="1120676"/>
            <a:ext cx="8249195" cy="4339650"/>
          </a:xfrm>
          <a:prstGeom prst="rect">
            <a:avLst/>
          </a:prstGeom>
          <a:noFill/>
        </p:spPr>
        <p:txBody>
          <a:bodyPr wrap="square" rtlCol="0">
            <a:spAutoFit/>
          </a:bodyPr>
          <a:lstStyle/>
          <a:p>
            <a:pPr>
              <a:spcBef>
                <a:spcPts val="600"/>
              </a:spcBef>
              <a:spcAft>
                <a:spcPts val="600"/>
              </a:spcAft>
              <a:buClr>
                <a:schemeClr val="accent1"/>
              </a:buClr>
            </a:pPr>
            <a:r>
              <a:rPr lang="en-US" sz="2400" b="1" dirty="0">
                <a:solidFill>
                  <a:schemeClr val="accent1"/>
                </a:solidFill>
                <a:latin typeface="Segoe UI" panose="020B0502040204020203" pitchFamily="34" charset="0"/>
                <a:cs typeface="Segoe UI" panose="020B0502040204020203" pitchFamily="34" charset="0"/>
              </a:rPr>
              <a:t>1) </a:t>
            </a:r>
            <a:r>
              <a:rPr lang="en-US" sz="2400" b="1" dirty="0">
                <a:solidFill>
                  <a:schemeClr val="accent4"/>
                </a:solidFill>
                <a:latin typeface="Segoe UI" panose="020B0502040204020203" pitchFamily="34" charset="0"/>
                <a:cs typeface="Segoe UI" panose="020B0502040204020203" pitchFamily="34" charset="0"/>
              </a:rPr>
              <a:t>Introduction</a:t>
            </a:r>
          </a:p>
          <a:p>
            <a:pPr marL="914400" lvl="1" indent="-457200">
              <a:spcBef>
                <a:spcPts val="600"/>
              </a:spcBef>
              <a:spcAft>
                <a:spcPts val="600"/>
              </a:spcAft>
              <a:buClr>
                <a:schemeClr val="accent4"/>
              </a:buClr>
              <a:buFont typeface="Wingdings" panose="05000000000000000000" pitchFamily="2" charset="2"/>
              <a:buChar char="§"/>
            </a:pPr>
            <a:r>
              <a:rPr lang="en-US" sz="2000" b="1" dirty="0">
                <a:solidFill>
                  <a:schemeClr val="accent1"/>
                </a:solidFill>
                <a:latin typeface="Segoe UI" panose="020B0502040204020203" pitchFamily="34" charset="0"/>
                <a:cs typeface="Segoe UI" panose="020B0502040204020203" pitchFamily="34" charset="0"/>
              </a:rPr>
              <a:t>What is Affordable Housing and 8-30j?</a:t>
            </a:r>
          </a:p>
          <a:p>
            <a:pPr marL="914400" lvl="1" indent="-457200">
              <a:spcBef>
                <a:spcPts val="600"/>
              </a:spcBef>
              <a:spcAft>
                <a:spcPts val="600"/>
              </a:spcAft>
              <a:buClr>
                <a:schemeClr val="accent4"/>
              </a:buClr>
              <a:buFont typeface="Wingdings" panose="05000000000000000000" pitchFamily="2" charset="2"/>
              <a:buChar char="§"/>
            </a:pPr>
            <a:r>
              <a:rPr lang="en-US" sz="2000" b="1" dirty="0">
                <a:solidFill>
                  <a:schemeClr val="accent1"/>
                </a:solidFill>
                <a:latin typeface="Segoe UI" panose="020B0502040204020203" pitchFamily="34" charset="0"/>
                <a:cs typeface="Segoe UI" panose="020B0502040204020203" pitchFamily="34" charset="0"/>
              </a:rPr>
              <a:t>What does this mean for Middletown?</a:t>
            </a:r>
          </a:p>
          <a:p>
            <a:pPr>
              <a:spcBef>
                <a:spcPts val="600"/>
              </a:spcBef>
              <a:spcAft>
                <a:spcPts val="600"/>
              </a:spcAft>
              <a:buClr>
                <a:schemeClr val="accent1"/>
              </a:buClr>
            </a:pPr>
            <a:r>
              <a:rPr lang="en-US" sz="2400" b="1" dirty="0">
                <a:solidFill>
                  <a:schemeClr val="accent1"/>
                </a:solidFill>
                <a:latin typeface="Segoe UI" panose="020B0502040204020203" pitchFamily="34" charset="0"/>
                <a:cs typeface="Segoe UI" panose="020B0502040204020203" pitchFamily="34" charset="0"/>
              </a:rPr>
              <a:t>2) </a:t>
            </a:r>
            <a:r>
              <a:rPr lang="en-US" sz="2400" b="1" dirty="0">
                <a:solidFill>
                  <a:schemeClr val="accent4"/>
                </a:solidFill>
                <a:latin typeface="Segoe UI" panose="020B0502040204020203" pitchFamily="34" charset="0"/>
                <a:cs typeface="Segoe UI" panose="020B0502040204020203" pitchFamily="34" charset="0"/>
              </a:rPr>
              <a:t>Resources Review</a:t>
            </a:r>
          </a:p>
          <a:p>
            <a:pPr marL="800100" lvl="1" indent="-342900">
              <a:spcBef>
                <a:spcPts val="600"/>
              </a:spcBef>
              <a:spcAft>
                <a:spcPts val="600"/>
              </a:spcAft>
              <a:buClr>
                <a:schemeClr val="accent4"/>
              </a:buClr>
              <a:buFont typeface="Wingdings" panose="05000000000000000000" pitchFamily="2" charset="2"/>
              <a:buChar char="§"/>
            </a:pPr>
            <a:r>
              <a:rPr lang="en-US" sz="2000" b="1" dirty="0">
                <a:solidFill>
                  <a:schemeClr val="accent1"/>
                </a:solidFill>
                <a:latin typeface="Segoe UI" panose="020B0502040204020203" pitchFamily="34" charset="0"/>
                <a:cs typeface="Segoe UI" panose="020B0502040204020203" pitchFamily="34" charset="0"/>
              </a:rPr>
              <a:t>Community Survey Results</a:t>
            </a:r>
          </a:p>
          <a:p>
            <a:pPr marL="800100" lvl="1" indent="-342900">
              <a:spcBef>
                <a:spcPts val="600"/>
              </a:spcBef>
              <a:spcAft>
                <a:spcPts val="600"/>
              </a:spcAft>
              <a:buClr>
                <a:schemeClr val="accent4"/>
              </a:buClr>
              <a:buFont typeface="Wingdings" panose="05000000000000000000" pitchFamily="2" charset="2"/>
              <a:buChar char="§"/>
            </a:pPr>
            <a:r>
              <a:rPr lang="en-US" sz="2000" b="1" dirty="0">
                <a:solidFill>
                  <a:schemeClr val="accent1"/>
                </a:solidFill>
                <a:latin typeface="Segoe UI" panose="020B0502040204020203" pitchFamily="34" charset="0"/>
                <a:cs typeface="Segoe UI" panose="020B0502040204020203" pitchFamily="34" charset="0"/>
              </a:rPr>
              <a:t>Existing Conditions: Demographics + Housing</a:t>
            </a:r>
          </a:p>
          <a:p>
            <a:pPr marL="800100" lvl="1" indent="-342900">
              <a:spcBef>
                <a:spcPts val="600"/>
              </a:spcBef>
              <a:spcAft>
                <a:spcPts val="600"/>
              </a:spcAft>
              <a:buClr>
                <a:schemeClr val="accent4"/>
              </a:buClr>
              <a:buFont typeface="Wingdings" panose="05000000000000000000" pitchFamily="2" charset="2"/>
              <a:buChar char="§"/>
            </a:pPr>
            <a:r>
              <a:rPr lang="en-US" sz="2000" b="1" dirty="0">
                <a:solidFill>
                  <a:schemeClr val="accent1"/>
                </a:solidFill>
                <a:latin typeface="Segoe UI" panose="020B0502040204020203" pitchFamily="34" charset="0"/>
                <a:cs typeface="Segoe UI" panose="020B0502040204020203" pitchFamily="34" charset="0"/>
              </a:rPr>
              <a:t>Housing Needs Assessment</a:t>
            </a:r>
          </a:p>
          <a:p>
            <a:pPr>
              <a:spcBef>
                <a:spcPts val="600"/>
              </a:spcBef>
              <a:spcAft>
                <a:spcPts val="600"/>
              </a:spcAft>
              <a:buClr>
                <a:schemeClr val="accent1"/>
              </a:buClr>
            </a:pPr>
            <a:r>
              <a:rPr lang="en-US" sz="2400" b="1" dirty="0">
                <a:solidFill>
                  <a:schemeClr val="accent1"/>
                </a:solidFill>
                <a:latin typeface="Segoe UI" panose="020B0502040204020203" pitchFamily="34" charset="0"/>
                <a:cs typeface="Segoe UI" panose="020B0502040204020203" pitchFamily="34" charset="0"/>
              </a:rPr>
              <a:t>3) </a:t>
            </a:r>
            <a:r>
              <a:rPr lang="en-US" sz="2400" b="1" dirty="0">
                <a:solidFill>
                  <a:schemeClr val="accent4"/>
                </a:solidFill>
                <a:latin typeface="Segoe UI" panose="020B0502040204020203" pitchFamily="34" charset="0"/>
                <a:cs typeface="Segoe UI" panose="020B0502040204020203" pitchFamily="34" charset="0"/>
              </a:rPr>
              <a:t>Potential Strategies &amp; Live Polling</a:t>
            </a:r>
          </a:p>
          <a:p>
            <a:pPr>
              <a:spcBef>
                <a:spcPts val="600"/>
              </a:spcBef>
              <a:spcAft>
                <a:spcPts val="600"/>
              </a:spcAft>
              <a:buClr>
                <a:schemeClr val="accent1"/>
              </a:buClr>
            </a:pPr>
            <a:r>
              <a:rPr lang="en-US" sz="2400" b="1" dirty="0">
                <a:solidFill>
                  <a:schemeClr val="accent1"/>
                </a:solidFill>
                <a:latin typeface="Segoe UI" panose="020B0502040204020203" pitchFamily="34" charset="0"/>
                <a:cs typeface="Segoe UI" panose="020B0502040204020203" pitchFamily="34" charset="0"/>
              </a:rPr>
              <a:t>4) </a:t>
            </a:r>
            <a:r>
              <a:rPr lang="en-US" sz="2400" b="1" dirty="0">
                <a:solidFill>
                  <a:schemeClr val="accent4"/>
                </a:solidFill>
                <a:latin typeface="Segoe UI" panose="020B0502040204020203" pitchFamily="34" charset="0"/>
                <a:cs typeface="Segoe UI" panose="020B0502040204020203" pitchFamily="34" charset="0"/>
              </a:rPr>
              <a:t>Q&amp;A Session </a:t>
            </a:r>
          </a:p>
        </p:txBody>
      </p:sp>
      <p:pic>
        <p:nvPicPr>
          <p:cNvPr id="8" name="Picture 7">
            <a:extLst>
              <a:ext uri="{FF2B5EF4-FFF2-40B4-BE49-F238E27FC236}">
                <a16:creationId xmlns:a16="http://schemas.microsoft.com/office/drawing/2014/main" id="{53174A6C-0ABA-4EE2-8FB5-7C41E53098C2}"/>
              </a:ext>
            </a:extLst>
          </p:cNvPr>
          <p:cNvPicPr>
            <a:picLocks noChangeAspect="1"/>
          </p:cNvPicPr>
          <p:nvPr/>
        </p:nvPicPr>
        <p:blipFill>
          <a:blip r:embed="rId3"/>
          <a:stretch>
            <a:fillRect/>
          </a:stretch>
        </p:blipFill>
        <p:spPr>
          <a:xfrm rot="944300">
            <a:off x="5544274" y="3533172"/>
            <a:ext cx="3429000" cy="3429000"/>
          </a:xfrm>
          <a:prstGeom prst="rect">
            <a:avLst/>
          </a:prstGeom>
        </p:spPr>
      </p:pic>
    </p:spTree>
    <p:extLst>
      <p:ext uri="{BB962C8B-B14F-4D97-AF65-F5344CB8AC3E}">
        <p14:creationId xmlns:p14="http://schemas.microsoft.com/office/powerpoint/2010/main" val="15713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8B7198EA-6EBA-4B9C-99B0-82851ADE958E}"/>
              </a:ext>
            </a:extLst>
          </p:cNvPr>
          <p:cNvSpPr>
            <a:spLocks noGrp="1"/>
          </p:cNvSpPr>
          <p:nvPr>
            <p:ph idx="1"/>
          </p:nvPr>
        </p:nvSpPr>
        <p:spPr>
          <a:xfrm>
            <a:off x="210931" y="4742249"/>
            <a:ext cx="8933069" cy="1469132"/>
          </a:xfrm>
        </p:spPr>
        <p:txBody>
          <a:bodyPr>
            <a:normAutofit fontScale="92500"/>
          </a:bodyPr>
          <a:lstStyle/>
          <a:p>
            <a:pPr>
              <a:lnSpc>
                <a:spcPct val="100000"/>
              </a:lnSpc>
              <a:spcBef>
                <a:spcPts val="600"/>
              </a:spcBef>
              <a:buClr>
                <a:schemeClr val="accent4"/>
              </a:buClr>
              <a:buFont typeface="Wingdings" panose="05000000000000000000" pitchFamily="2" charset="2"/>
              <a:buChar char="§"/>
            </a:pPr>
            <a:r>
              <a:rPr lang="en-US" sz="1800" dirty="0"/>
              <a:t>Middletown’s tenure is almost evenly split between owner-occupied and renter-occupied</a:t>
            </a:r>
          </a:p>
          <a:p>
            <a:pPr>
              <a:lnSpc>
                <a:spcPct val="100000"/>
              </a:lnSpc>
              <a:spcBef>
                <a:spcPts val="600"/>
              </a:spcBef>
              <a:buClr>
                <a:schemeClr val="accent4"/>
              </a:buClr>
              <a:buFont typeface="Wingdings" panose="05000000000000000000" pitchFamily="2" charset="2"/>
              <a:buChar char="§"/>
            </a:pPr>
            <a:r>
              <a:rPr lang="en-US" sz="1800" dirty="0"/>
              <a:t>Middletown has a larger percentage of renters than Middlesex County as a whole </a:t>
            </a:r>
          </a:p>
          <a:p>
            <a:pPr>
              <a:lnSpc>
                <a:spcPct val="100000"/>
              </a:lnSpc>
              <a:spcBef>
                <a:spcPts val="600"/>
              </a:spcBef>
              <a:buClr>
                <a:schemeClr val="accent4"/>
              </a:buClr>
              <a:buFont typeface="Wingdings" panose="05000000000000000000" pitchFamily="2" charset="2"/>
              <a:buChar char="§"/>
            </a:pPr>
            <a:r>
              <a:rPr lang="en-US" sz="1800" dirty="0"/>
              <a:t>Correlates with the high availability of rental multi-family and apartment-style housing options </a:t>
            </a:r>
          </a:p>
          <a:p>
            <a:pPr>
              <a:lnSpc>
                <a:spcPct val="100000"/>
              </a:lnSpc>
              <a:spcAft>
                <a:spcPts val="600"/>
              </a:spcAft>
              <a:buClr>
                <a:schemeClr val="accent1"/>
              </a:buClr>
              <a:buFont typeface="Wingdings" panose="05000000000000000000" pitchFamily="2" charset="2"/>
              <a:buChar char="§"/>
            </a:pPr>
            <a:endParaRPr lang="en-US" sz="1800" dirty="0"/>
          </a:p>
        </p:txBody>
      </p:sp>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4294967295"/>
          </p:nvPr>
        </p:nvSpPr>
        <p:spPr>
          <a:xfrm>
            <a:off x="0" y="226287"/>
            <a:ext cx="9144000" cy="479425"/>
          </a:xfrm>
        </p:spPr>
        <p:txBody>
          <a:bodyPr>
            <a:normAutofit/>
          </a:bodyPr>
          <a:lstStyle/>
          <a:p>
            <a:pPr marL="0" indent="0" algn="ctr">
              <a:buNone/>
            </a:pPr>
            <a:r>
              <a:rPr lang="en-US" sz="2800" b="1" dirty="0">
                <a:solidFill>
                  <a:srgbClr val="0091A0"/>
                </a:solidFill>
              </a:rPr>
              <a:t>HOUSING TENURE</a:t>
            </a:r>
          </a:p>
        </p:txBody>
      </p:sp>
      <p:sp>
        <p:nvSpPr>
          <p:cNvPr id="12" name="Slide Number Placeholder 5">
            <a:extLst>
              <a:ext uri="{FF2B5EF4-FFF2-40B4-BE49-F238E27FC236}">
                <a16:creationId xmlns:a16="http://schemas.microsoft.com/office/drawing/2014/main" id="{D25A6F6D-D356-401F-8133-B67830901A60}"/>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30</a:t>
            </a:fld>
            <a:endParaRPr lang="en-US" dirty="0"/>
          </a:p>
        </p:txBody>
      </p:sp>
      <p:sp>
        <p:nvSpPr>
          <p:cNvPr id="16" name="TextBox 15">
            <a:extLst>
              <a:ext uri="{FF2B5EF4-FFF2-40B4-BE49-F238E27FC236}">
                <a16:creationId xmlns:a16="http://schemas.microsoft.com/office/drawing/2014/main" id="{15A9FDB3-B871-41E1-B886-1A1DF4F1E0E2}"/>
              </a:ext>
            </a:extLst>
          </p:cNvPr>
          <p:cNvSpPr txBox="1"/>
          <p:nvPr/>
        </p:nvSpPr>
        <p:spPr>
          <a:xfrm>
            <a:off x="6229019" y="4353600"/>
            <a:ext cx="2720005" cy="246221"/>
          </a:xfrm>
          <a:prstGeom prst="rect">
            <a:avLst/>
          </a:prstGeom>
          <a:noFill/>
        </p:spPr>
        <p:txBody>
          <a:bodyPr wrap="square" rtlCol="0">
            <a:spAutoFit/>
          </a:bodyPr>
          <a:lstStyle/>
          <a:p>
            <a:r>
              <a:rPr lang="en-US" sz="1000" i="1" dirty="0">
                <a:latin typeface="Calibri" panose="020F0502020204030204" pitchFamily="34" charset="0"/>
                <a:cs typeface="Calibri" panose="020F0502020204030204" pitchFamily="34" charset="0"/>
              </a:rPr>
              <a:t>Source: 2019 ACS 5-Year Estimate, Table B25023</a:t>
            </a:r>
          </a:p>
        </p:txBody>
      </p:sp>
      <p:graphicFrame>
        <p:nvGraphicFramePr>
          <p:cNvPr id="13" name="Chart 12">
            <a:extLst>
              <a:ext uri="{FF2B5EF4-FFF2-40B4-BE49-F238E27FC236}">
                <a16:creationId xmlns:a16="http://schemas.microsoft.com/office/drawing/2014/main" id="{39DE82D9-D07C-4419-A03C-DB576F757916}"/>
              </a:ext>
            </a:extLst>
          </p:cNvPr>
          <p:cNvGraphicFramePr>
            <a:graphicFrameLocks/>
          </p:cNvGraphicFramePr>
          <p:nvPr/>
        </p:nvGraphicFramePr>
        <p:xfrm>
          <a:off x="3655756" y="971326"/>
          <a:ext cx="4943988" cy="350530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25096BD4-A80D-4DA8-BD29-AF5246AECBF3}"/>
              </a:ext>
            </a:extLst>
          </p:cNvPr>
          <p:cNvGraphicFramePr>
            <a:graphicFrameLocks/>
          </p:cNvGraphicFramePr>
          <p:nvPr/>
        </p:nvGraphicFramePr>
        <p:xfrm>
          <a:off x="-126304" y="997351"/>
          <a:ext cx="4943988" cy="34386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49648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622300" y="-16557"/>
            <a:ext cx="7899400" cy="838200"/>
          </a:xfrm>
        </p:spPr>
        <p:txBody>
          <a:bodyPr>
            <a:normAutofit/>
          </a:bodyPr>
          <a:lstStyle/>
          <a:p>
            <a:r>
              <a:rPr lang="en-US" sz="2800" dirty="0">
                <a:solidFill>
                  <a:srgbClr val="0091A0"/>
                </a:solidFill>
              </a:rPr>
              <a:t>Housing Typology</a:t>
            </a:r>
          </a:p>
        </p:txBody>
      </p:sp>
      <p:sp>
        <p:nvSpPr>
          <p:cNvPr id="8" name="Rectangle 7">
            <a:extLst>
              <a:ext uri="{FF2B5EF4-FFF2-40B4-BE49-F238E27FC236}">
                <a16:creationId xmlns:a16="http://schemas.microsoft.com/office/drawing/2014/main" id="{1DFC69E0-16B2-4F5F-9A2B-B27B1F5BBDCA}"/>
              </a:ext>
            </a:extLst>
          </p:cNvPr>
          <p:cNvSpPr/>
          <p:nvPr/>
        </p:nvSpPr>
        <p:spPr>
          <a:xfrm>
            <a:off x="1945273" y="994096"/>
            <a:ext cx="5498878" cy="338554"/>
          </a:xfrm>
          <a:prstGeom prst="rect">
            <a:avLst/>
          </a:prstGeom>
        </p:spPr>
        <p:txBody>
          <a:bodyPr wrap="none">
            <a:spAutoFit/>
          </a:bodyPr>
          <a:lstStyle/>
          <a:p>
            <a:r>
              <a:rPr lang="en-US" sz="1600" b="1" dirty="0">
                <a:latin typeface="Segoe UI" panose="020B0502040204020203" pitchFamily="34" charset="0"/>
                <a:cs typeface="Segoe UI" panose="020B0502040204020203" pitchFamily="34" charset="0"/>
              </a:rPr>
              <a:t>Distribution of Housing Units, by Number of Bedrooms</a:t>
            </a:r>
          </a:p>
        </p:txBody>
      </p:sp>
      <p:sp>
        <p:nvSpPr>
          <p:cNvPr id="14" name="Content Placeholder 1">
            <a:extLst>
              <a:ext uri="{FF2B5EF4-FFF2-40B4-BE49-F238E27FC236}">
                <a16:creationId xmlns:a16="http://schemas.microsoft.com/office/drawing/2014/main" id="{8B7198EA-6EBA-4B9C-99B0-82851ADE958E}"/>
              </a:ext>
            </a:extLst>
          </p:cNvPr>
          <p:cNvSpPr>
            <a:spLocks noGrp="1"/>
          </p:cNvSpPr>
          <p:nvPr>
            <p:ph idx="1"/>
          </p:nvPr>
        </p:nvSpPr>
        <p:spPr>
          <a:xfrm>
            <a:off x="304800" y="4437824"/>
            <a:ext cx="8223250" cy="1601026"/>
          </a:xfrm>
        </p:spPr>
        <p:txBody>
          <a:bodyPr>
            <a:normAutofit/>
          </a:bodyPr>
          <a:lstStyle/>
          <a:p>
            <a:pPr>
              <a:lnSpc>
                <a:spcPct val="100000"/>
              </a:lnSpc>
              <a:spcBef>
                <a:spcPts val="600"/>
              </a:spcBef>
              <a:buClr>
                <a:schemeClr val="accent4"/>
              </a:buClr>
              <a:buFont typeface="Wingdings" panose="05000000000000000000" pitchFamily="2" charset="2"/>
              <a:buChar char="§"/>
            </a:pPr>
            <a:r>
              <a:rPr lang="en-US" sz="1800" dirty="0"/>
              <a:t>Compared to the region and state, Middletown has a good mix of housing at varying sizes</a:t>
            </a:r>
          </a:p>
          <a:p>
            <a:pPr>
              <a:lnSpc>
                <a:spcPct val="100000"/>
              </a:lnSpc>
              <a:spcBef>
                <a:spcPts val="600"/>
              </a:spcBef>
              <a:buClr>
                <a:schemeClr val="accent4"/>
              </a:buClr>
              <a:buFont typeface="Wingdings" panose="05000000000000000000" pitchFamily="2" charset="2"/>
              <a:buChar char="§"/>
            </a:pPr>
            <a:r>
              <a:rPr lang="en-US" sz="1800" dirty="0"/>
              <a:t>44% of housing units in Middletown have 3 or more bedrooms</a:t>
            </a:r>
          </a:p>
          <a:p>
            <a:pPr>
              <a:lnSpc>
                <a:spcPct val="100000"/>
              </a:lnSpc>
              <a:spcBef>
                <a:spcPts val="600"/>
              </a:spcBef>
              <a:buClr>
                <a:schemeClr val="accent4"/>
              </a:buClr>
              <a:buFont typeface="Wingdings" panose="05000000000000000000" pitchFamily="2" charset="2"/>
              <a:buChar char="§"/>
            </a:pPr>
            <a:r>
              <a:rPr lang="en-US" sz="1800" dirty="0"/>
              <a:t>22% are studios or one bedrooms which meet needs of small households </a:t>
            </a:r>
          </a:p>
          <a:p>
            <a:pPr lvl="1">
              <a:lnSpc>
                <a:spcPct val="100000"/>
              </a:lnSpc>
              <a:spcAft>
                <a:spcPts val="600"/>
              </a:spcAft>
              <a:buClr>
                <a:schemeClr val="accent1"/>
              </a:buClr>
            </a:pPr>
            <a:endParaRPr lang="en-US" sz="2000" dirty="0"/>
          </a:p>
        </p:txBody>
      </p:sp>
      <p:sp>
        <p:nvSpPr>
          <p:cNvPr id="6" name="Slide Number Placeholder 5">
            <a:extLst>
              <a:ext uri="{FF2B5EF4-FFF2-40B4-BE49-F238E27FC236}">
                <a16:creationId xmlns:a16="http://schemas.microsoft.com/office/drawing/2014/main" id="{30DE9E22-38AB-4236-85F1-9F344EC3412D}"/>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31</a:t>
            </a:fld>
            <a:endParaRPr lang="en-US" dirty="0"/>
          </a:p>
        </p:txBody>
      </p:sp>
      <p:sp>
        <p:nvSpPr>
          <p:cNvPr id="2" name="Slide Number Placeholder 1">
            <a:extLst>
              <a:ext uri="{FF2B5EF4-FFF2-40B4-BE49-F238E27FC236}">
                <a16:creationId xmlns:a16="http://schemas.microsoft.com/office/drawing/2014/main" id="{F2D8AE16-AE6A-467D-AE04-8853A32B80E6}"/>
              </a:ext>
            </a:extLst>
          </p:cNvPr>
          <p:cNvSpPr>
            <a:spLocks noGrp="1"/>
          </p:cNvSpPr>
          <p:nvPr>
            <p:ph type="sldNum" sz="quarter" idx="4"/>
          </p:nvPr>
        </p:nvSpPr>
        <p:spPr/>
        <p:txBody>
          <a:bodyPr/>
          <a:lstStyle/>
          <a:p>
            <a:fld id="{48F63A3B-78C7-47BE-AE5E-E10140E04643}" type="slidenum">
              <a:rPr lang="en-US" smtClean="0"/>
              <a:t>31</a:t>
            </a:fld>
            <a:endParaRPr lang="en-US" dirty="0"/>
          </a:p>
        </p:txBody>
      </p:sp>
      <p:pic>
        <p:nvPicPr>
          <p:cNvPr id="5" name="Picture 4">
            <a:extLst>
              <a:ext uri="{FF2B5EF4-FFF2-40B4-BE49-F238E27FC236}">
                <a16:creationId xmlns:a16="http://schemas.microsoft.com/office/drawing/2014/main" id="{2499C6B4-970D-4EEF-88BD-A00A4CB0FDB7}"/>
              </a:ext>
            </a:extLst>
          </p:cNvPr>
          <p:cNvPicPr>
            <a:picLocks noChangeAspect="1"/>
          </p:cNvPicPr>
          <p:nvPr/>
        </p:nvPicPr>
        <p:blipFill>
          <a:blip r:embed="rId2"/>
          <a:stretch>
            <a:fillRect/>
          </a:stretch>
        </p:blipFill>
        <p:spPr>
          <a:xfrm>
            <a:off x="0" y="1302909"/>
            <a:ext cx="8671426" cy="3029695"/>
          </a:xfrm>
          <a:prstGeom prst="rect">
            <a:avLst/>
          </a:prstGeom>
        </p:spPr>
      </p:pic>
    </p:spTree>
    <p:extLst>
      <p:ext uri="{BB962C8B-B14F-4D97-AF65-F5344CB8AC3E}">
        <p14:creationId xmlns:p14="http://schemas.microsoft.com/office/powerpoint/2010/main" val="914209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031902-283E-4F10-8B2D-FB887CDEFCE7}"/>
              </a:ext>
            </a:extLst>
          </p:cNvPr>
          <p:cNvSpPr>
            <a:spLocks noGrp="1"/>
          </p:cNvSpPr>
          <p:nvPr>
            <p:ph type="sldNum" sz="quarter" idx="4"/>
          </p:nvPr>
        </p:nvSpPr>
        <p:spPr/>
        <p:txBody>
          <a:bodyPr/>
          <a:lstStyle/>
          <a:p>
            <a:fld id="{48F63A3B-78C7-47BE-AE5E-E10140E04643}" type="slidenum">
              <a:rPr lang="en-US" smtClean="0"/>
              <a:t>32</a:t>
            </a:fld>
            <a:endParaRPr lang="en-US" dirty="0"/>
          </a:p>
        </p:txBody>
      </p:sp>
      <p:sp>
        <p:nvSpPr>
          <p:cNvPr id="6" name="Text Placeholder 2">
            <a:extLst>
              <a:ext uri="{FF2B5EF4-FFF2-40B4-BE49-F238E27FC236}">
                <a16:creationId xmlns:a16="http://schemas.microsoft.com/office/drawing/2014/main" id="{EA627797-39A0-454A-8A51-AC4C03BD11A0}"/>
              </a:ext>
            </a:extLst>
          </p:cNvPr>
          <p:cNvSpPr txBox="1">
            <a:spLocks/>
          </p:cNvSpPr>
          <p:nvPr/>
        </p:nvSpPr>
        <p:spPr>
          <a:xfrm>
            <a:off x="628650" y="-1479"/>
            <a:ext cx="7899400" cy="838200"/>
          </a:xfrm>
          <a:prstGeom prst="rect">
            <a:avLst/>
          </a:prstGeom>
        </p:spPr>
        <p:txBody>
          <a:bodyPr vert="horz" lIns="91440" tIns="45720" rIns="91440" bIns="45720" rtlCol="0" anchor="ctr">
            <a:normAutofit/>
          </a:bodyPr>
          <a:lstStyle>
            <a:lvl1pPr marL="0" indent="0" algn="ctr" defTabSz="685800" rtl="0" eaLnBrk="1" latinLnBrk="0" hangingPunct="1">
              <a:lnSpc>
                <a:spcPct val="90000"/>
              </a:lnSpc>
              <a:spcBef>
                <a:spcPts val="750"/>
              </a:spcBef>
              <a:buFont typeface="Arial" panose="020B0604020202020204" pitchFamily="34" charset="0"/>
              <a:buNone/>
              <a:defRPr sz="2100" b="1" kern="1200" cap="all" baseline="0">
                <a:solidFill>
                  <a:schemeClr val="tx1"/>
                </a:solidFill>
                <a:latin typeface="Segoe UI" panose="020B0502040204020203" pitchFamily="34" charset="0"/>
                <a:ea typeface="+mn-ea"/>
                <a:cs typeface="Segoe UI" panose="020B0502040204020203" pitchFamily="34" charset="0"/>
              </a:defRPr>
            </a:lvl1pPr>
            <a:lvl2pPr marL="4572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Segoe UI" panose="020B0502040204020203" pitchFamily="34" charset="0"/>
                <a:ea typeface="+mn-ea"/>
                <a:cs typeface="Segoe UI" panose="020B0502040204020203" pitchFamily="34" charset="0"/>
              </a:defRPr>
            </a:lvl2pPr>
            <a:lvl3pPr marL="9144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Segoe UI" panose="020B0502040204020203" pitchFamily="34" charset="0"/>
                <a:ea typeface="+mn-ea"/>
                <a:cs typeface="Segoe UI" panose="020B0502040204020203" pitchFamily="34" charset="0"/>
              </a:defRPr>
            </a:lvl3pPr>
            <a:lvl4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Segoe UI" panose="020B0502040204020203" pitchFamily="34" charset="0"/>
                <a:ea typeface="+mn-ea"/>
                <a:cs typeface="Segoe UI" panose="020B0502040204020203" pitchFamily="34" charset="0"/>
              </a:defRPr>
            </a:lvl4pPr>
            <a:lvl5pPr marL="18288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solidFill>
                  <a:srgbClr val="0091A0"/>
                </a:solidFill>
              </a:rPr>
              <a:t>Housing Typology</a:t>
            </a:r>
          </a:p>
        </p:txBody>
      </p:sp>
      <p:sp>
        <p:nvSpPr>
          <p:cNvPr id="7" name="Content Placeholder 1">
            <a:extLst>
              <a:ext uri="{FF2B5EF4-FFF2-40B4-BE49-F238E27FC236}">
                <a16:creationId xmlns:a16="http://schemas.microsoft.com/office/drawing/2014/main" id="{CE3E047B-2F64-40C3-9500-6B9D635B6608}"/>
              </a:ext>
            </a:extLst>
          </p:cNvPr>
          <p:cNvSpPr>
            <a:spLocks noGrp="1"/>
          </p:cNvSpPr>
          <p:nvPr>
            <p:ph idx="1"/>
          </p:nvPr>
        </p:nvSpPr>
        <p:spPr>
          <a:xfrm>
            <a:off x="4578350" y="1808899"/>
            <a:ext cx="4476343" cy="4299960"/>
          </a:xfrm>
        </p:spPr>
        <p:txBody>
          <a:bodyPr>
            <a:normAutofit/>
          </a:bodyPr>
          <a:lstStyle/>
          <a:p>
            <a:pPr lvl="1">
              <a:lnSpc>
                <a:spcPct val="100000"/>
              </a:lnSpc>
              <a:spcAft>
                <a:spcPts val="600"/>
              </a:spcAft>
              <a:buClr>
                <a:schemeClr val="accent4"/>
              </a:buClr>
            </a:pPr>
            <a:r>
              <a:rPr lang="en-US" dirty="0"/>
              <a:t>44% of dwellings are detached single-family homes</a:t>
            </a:r>
          </a:p>
          <a:p>
            <a:pPr lvl="1">
              <a:lnSpc>
                <a:spcPct val="100000"/>
              </a:lnSpc>
              <a:spcAft>
                <a:spcPts val="600"/>
              </a:spcAft>
              <a:buClr>
                <a:schemeClr val="accent4"/>
              </a:buClr>
            </a:pPr>
            <a:r>
              <a:rPr lang="en-US" dirty="0"/>
              <a:t>52% of all units are multi-family: much stronger mix of units than State and County </a:t>
            </a:r>
          </a:p>
          <a:p>
            <a:pPr lvl="1">
              <a:lnSpc>
                <a:spcPct val="100000"/>
              </a:lnSpc>
              <a:spcAft>
                <a:spcPts val="600"/>
              </a:spcAft>
              <a:buClr>
                <a:schemeClr val="accent4"/>
              </a:buClr>
            </a:pPr>
            <a:r>
              <a:rPr lang="en-US" i="0" dirty="0">
                <a:effectLst/>
                <a:latin typeface="Segoe UI" panose="020B0502040204020203" pitchFamily="34" charset="0"/>
              </a:rPr>
              <a:t>According to RPOCD, 81% of Region’s multi-family housing is in Middletown</a:t>
            </a:r>
            <a:endParaRPr lang="en-US" dirty="0"/>
          </a:p>
          <a:p>
            <a:pPr lvl="2">
              <a:lnSpc>
                <a:spcPct val="100000"/>
              </a:lnSpc>
              <a:spcAft>
                <a:spcPts val="600"/>
              </a:spcAft>
              <a:buClr>
                <a:schemeClr val="accent4"/>
              </a:buClr>
              <a:buFont typeface="Wingdings" panose="05000000000000000000" pitchFamily="2" charset="2"/>
              <a:buChar char="§"/>
            </a:pPr>
            <a:r>
              <a:rPr lang="en-US" sz="1800" i="0" u="none" strike="noStrike" dirty="0">
                <a:effectLst/>
                <a:latin typeface="Segoe UI" panose="020B0502040204020203" pitchFamily="34" charset="0"/>
              </a:rPr>
              <a:t>City of Middletown contains 26% of Region’s housing units and most diverse</a:t>
            </a:r>
            <a:r>
              <a:rPr lang="en-US" sz="1800" i="0" dirty="0">
                <a:effectLst/>
                <a:latin typeface="Segoe UI" panose="020B0502040204020203" pitchFamily="34" charset="0"/>
              </a:rPr>
              <a:t>​</a:t>
            </a:r>
            <a:endParaRPr lang="en-US" sz="1800" dirty="0"/>
          </a:p>
        </p:txBody>
      </p:sp>
      <p:graphicFrame>
        <p:nvGraphicFramePr>
          <p:cNvPr id="9" name="Chart 8">
            <a:extLst>
              <a:ext uri="{FF2B5EF4-FFF2-40B4-BE49-F238E27FC236}">
                <a16:creationId xmlns:a16="http://schemas.microsoft.com/office/drawing/2014/main" id="{83009AB7-F72D-429F-83C8-A0322D3E4CE9}"/>
              </a:ext>
            </a:extLst>
          </p:cNvPr>
          <p:cNvGraphicFramePr>
            <a:graphicFrameLocks/>
          </p:cNvGraphicFramePr>
          <p:nvPr>
            <p:extLst>
              <p:ext uri="{D42A27DB-BD31-4B8C-83A1-F6EECF244321}">
                <p14:modId xmlns:p14="http://schemas.microsoft.com/office/powerpoint/2010/main" val="2615231462"/>
              </p:ext>
            </p:extLst>
          </p:nvPr>
        </p:nvGraphicFramePr>
        <p:xfrm>
          <a:off x="-374427" y="1082942"/>
          <a:ext cx="7370213" cy="469211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DC494925-B8AC-449F-B845-AFDD823BC48A}"/>
              </a:ext>
            </a:extLst>
          </p:cNvPr>
          <p:cNvSpPr txBox="1"/>
          <p:nvPr/>
        </p:nvSpPr>
        <p:spPr>
          <a:xfrm>
            <a:off x="121920" y="6108859"/>
            <a:ext cx="2720005" cy="246221"/>
          </a:xfrm>
          <a:prstGeom prst="rect">
            <a:avLst/>
          </a:prstGeom>
          <a:noFill/>
        </p:spPr>
        <p:txBody>
          <a:bodyPr wrap="square" rtlCol="0">
            <a:spAutoFit/>
          </a:bodyPr>
          <a:lstStyle/>
          <a:p>
            <a:r>
              <a:rPr lang="en-US" sz="1000" i="1" dirty="0">
                <a:latin typeface="Calibri" panose="020F0502020204030204" pitchFamily="34" charset="0"/>
                <a:cs typeface="Calibri" panose="020F0502020204030204" pitchFamily="34" charset="0"/>
              </a:rPr>
              <a:t>Source: 2019 ACS 5-Year Estimate</a:t>
            </a:r>
          </a:p>
        </p:txBody>
      </p:sp>
    </p:spTree>
    <p:extLst>
      <p:ext uri="{BB962C8B-B14F-4D97-AF65-F5344CB8AC3E}">
        <p14:creationId xmlns:p14="http://schemas.microsoft.com/office/powerpoint/2010/main" val="1692564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7F06B0-EFCE-4902-85E6-2BD602C055CA}"/>
              </a:ext>
            </a:extLst>
          </p:cNvPr>
          <p:cNvSpPr>
            <a:spLocks noGrp="1"/>
          </p:cNvSpPr>
          <p:nvPr>
            <p:ph idx="1"/>
          </p:nvPr>
        </p:nvSpPr>
        <p:spPr>
          <a:xfrm>
            <a:off x="298352" y="4768257"/>
            <a:ext cx="8845647" cy="1280774"/>
          </a:xfrm>
        </p:spPr>
        <p:txBody>
          <a:bodyPr>
            <a:normAutofit/>
          </a:bodyPr>
          <a:lstStyle/>
          <a:p>
            <a:pPr>
              <a:spcBef>
                <a:spcPts val="600"/>
              </a:spcBef>
              <a:spcAft>
                <a:spcPts val="600"/>
              </a:spcAft>
              <a:buClr>
                <a:schemeClr val="accent4"/>
              </a:buClr>
              <a:buFont typeface="Wingdings" panose="05000000000000000000" pitchFamily="2" charset="2"/>
              <a:buChar char="§"/>
            </a:pPr>
            <a:r>
              <a:rPr lang="en-US" sz="1800" dirty="0"/>
              <a:t>New housing construction dropped off significantly in Middletown since 2008</a:t>
            </a:r>
          </a:p>
          <a:p>
            <a:pPr>
              <a:spcBef>
                <a:spcPts val="600"/>
              </a:spcBef>
              <a:spcAft>
                <a:spcPts val="600"/>
              </a:spcAft>
              <a:buClr>
                <a:schemeClr val="accent4"/>
              </a:buClr>
              <a:buFont typeface="Wingdings" panose="05000000000000000000" pitchFamily="2" charset="2"/>
              <a:buChar char="§"/>
            </a:pPr>
            <a:r>
              <a:rPr lang="en-US" sz="1800" dirty="0"/>
              <a:t>2015 saw 123 permits issued due to permitting of new development on College St.</a:t>
            </a:r>
          </a:p>
          <a:p>
            <a:pPr>
              <a:spcBef>
                <a:spcPts val="600"/>
              </a:spcBef>
              <a:spcAft>
                <a:spcPts val="600"/>
              </a:spcAft>
              <a:buClr>
                <a:schemeClr val="accent4"/>
              </a:buClr>
              <a:buFont typeface="Wingdings" panose="05000000000000000000" pitchFamily="2" charset="2"/>
              <a:buChar char="§"/>
            </a:pPr>
            <a:r>
              <a:rPr lang="en-US" sz="1800" dirty="0"/>
              <a:t>The number of annual permits has not exceeded 25 in the past five years</a:t>
            </a:r>
          </a:p>
        </p:txBody>
      </p:sp>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622300" y="0"/>
            <a:ext cx="7899400" cy="838200"/>
          </a:xfrm>
        </p:spPr>
        <p:txBody>
          <a:bodyPr>
            <a:normAutofit/>
          </a:bodyPr>
          <a:lstStyle/>
          <a:p>
            <a:r>
              <a:rPr lang="en-US" sz="2800" dirty="0">
                <a:solidFill>
                  <a:srgbClr val="0091A0"/>
                </a:solidFill>
              </a:rPr>
              <a:t>Housing Permits</a:t>
            </a:r>
          </a:p>
        </p:txBody>
      </p:sp>
      <p:sp>
        <p:nvSpPr>
          <p:cNvPr id="6" name="Slide Number Placeholder 5">
            <a:extLst>
              <a:ext uri="{FF2B5EF4-FFF2-40B4-BE49-F238E27FC236}">
                <a16:creationId xmlns:a16="http://schemas.microsoft.com/office/drawing/2014/main" id="{4F3BE6D6-BAA7-42D5-9F12-F085A133CF65}"/>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33</a:t>
            </a:fld>
            <a:endParaRPr lang="en-US" dirty="0"/>
          </a:p>
        </p:txBody>
      </p:sp>
      <p:sp>
        <p:nvSpPr>
          <p:cNvPr id="4" name="Slide Number Placeholder 3">
            <a:extLst>
              <a:ext uri="{FF2B5EF4-FFF2-40B4-BE49-F238E27FC236}">
                <a16:creationId xmlns:a16="http://schemas.microsoft.com/office/drawing/2014/main" id="{F0773E59-C649-4215-8996-418500050DF1}"/>
              </a:ext>
            </a:extLst>
          </p:cNvPr>
          <p:cNvSpPr>
            <a:spLocks noGrp="1"/>
          </p:cNvSpPr>
          <p:nvPr>
            <p:ph type="sldNum" sz="quarter" idx="4"/>
          </p:nvPr>
        </p:nvSpPr>
        <p:spPr/>
        <p:txBody>
          <a:bodyPr/>
          <a:lstStyle/>
          <a:p>
            <a:fld id="{48F63A3B-78C7-47BE-AE5E-E10140E04643}" type="slidenum">
              <a:rPr lang="en-US" smtClean="0"/>
              <a:t>33</a:t>
            </a:fld>
            <a:endParaRPr lang="en-US" dirty="0"/>
          </a:p>
        </p:txBody>
      </p:sp>
      <p:graphicFrame>
        <p:nvGraphicFramePr>
          <p:cNvPr id="7" name="Chart 6">
            <a:extLst>
              <a:ext uri="{FF2B5EF4-FFF2-40B4-BE49-F238E27FC236}">
                <a16:creationId xmlns:a16="http://schemas.microsoft.com/office/drawing/2014/main" id="{65BA5BDF-31AA-4E0D-B805-D8CABD0B56CA}"/>
              </a:ext>
            </a:extLst>
          </p:cNvPr>
          <p:cNvGraphicFramePr>
            <a:graphicFrameLocks/>
          </p:cNvGraphicFramePr>
          <p:nvPr>
            <p:extLst>
              <p:ext uri="{D42A27DB-BD31-4B8C-83A1-F6EECF244321}">
                <p14:modId xmlns:p14="http://schemas.microsoft.com/office/powerpoint/2010/main" val="587409492"/>
              </p:ext>
            </p:extLst>
          </p:nvPr>
        </p:nvGraphicFramePr>
        <p:xfrm>
          <a:off x="298352" y="838200"/>
          <a:ext cx="8598716" cy="37852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1130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7F06B0-EFCE-4902-85E6-2BD602C055CA}"/>
              </a:ext>
            </a:extLst>
          </p:cNvPr>
          <p:cNvSpPr>
            <a:spLocks noGrp="1"/>
          </p:cNvSpPr>
          <p:nvPr>
            <p:ph idx="1"/>
          </p:nvPr>
        </p:nvSpPr>
        <p:spPr>
          <a:xfrm>
            <a:off x="-257135" y="4363792"/>
            <a:ext cx="9154204" cy="1673394"/>
          </a:xfrm>
        </p:spPr>
        <p:txBody>
          <a:bodyPr>
            <a:normAutofit/>
          </a:bodyPr>
          <a:lstStyle/>
          <a:p>
            <a:pPr lvl="1">
              <a:lnSpc>
                <a:spcPct val="100000"/>
              </a:lnSpc>
              <a:spcAft>
                <a:spcPts val="600"/>
              </a:spcAft>
              <a:buClr>
                <a:schemeClr val="accent4"/>
              </a:buClr>
            </a:pPr>
            <a:r>
              <a:rPr lang="en-US" sz="2000" dirty="0"/>
              <a:t>Data shows home value ranges that provide naturally affordable options</a:t>
            </a:r>
          </a:p>
          <a:p>
            <a:pPr lvl="1">
              <a:lnSpc>
                <a:spcPct val="100000"/>
              </a:lnSpc>
              <a:spcAft>
                <a:spcPts val="600"/>
              </a:spcAft>
              <a:buClr>
                <a:schemeClr val="accent4"/>
              </a:buClr>
            </a:pPr>
            <a:r>
              <a:rPr lang="en-US" sz="2000" dirty="0"/>
              <a:t>72% of homes are valued under $299,999</a:t>
            </a:r>
          </a:p>
          <a:p>
            <a:pPr lvl="2">
              <a:lnSpc>
                <a:spcPct val="100000"/>
              </a:lnSpc>
              <a:spcAft>
                <a:spcPts val="600"/>
              </a:spcAft>
              <a:buClr>
                <a:schemeClr val="accent4"/>
              </a:buClr>
              <a:buFont typeface="Wingdings" panose="05000000000000000000" pitchFamily="2" charset="2"/>
              <a:buChar char="§"/>
            </a:pPr>
            <a:r>
              <a:rPr lang="en-US" sz="2000" dirty="0"/>
              <a:t>However, this does not mean that all needs for all population and income groups are being met </a:t>
            </a:r>
          </a:p>
        </p:txBody>
      </p:sp>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628650" y="155896"/>
            <a:ext cx="7899400" cy="838200"/>
          </a:xfrm>
        </p:spPr>
        <p:txBody>
          <a:bodyPr>
            <a:normAutofit/>
          </a:bodyPr>
          <a:lstStyle/>
          <a:p>
            <a:r>
              <a:rPr lang="en-US" sz="2800" dirty="0">
                <a:solidFill>
                  <a:srgbClr val="0091A0"/>
                </a:solidFill>
              </a:rPr>
              <a:t>Home Value Distribution</a:t>
            </a:r>
          </a:p>
        </p:txBody>
      </p:sp>
      <p:sp>
        <p:nvSpPr>
          <p:cNvPr id="6" name="Slide Number Placeholder 5">
            <a:extLst>
              <a:ext uri="{FF2B5EF4-FFF2-40B4-BE49-F238E27FC236}">
                <a16:creationId xmlns:a16="http://schemas.microsoft.com/office/drawing/2014/main" id="{944E70E8-3CA1-4073-945E-8FE209A6DA8D}"/>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34</a:t>
            </a:fld>
            <a:endParaRPr lang="en-US" dirty="0"/>
          </a:p>
        </p:txBody>
      </p:sp>
      <p:sp>
        <p:nvSpPr>
          <p:cNvPr id="4" name="Slide Number Placeholder 3">
            <a:extLst>
              <a:ext uri="{FF2B5EF4-FFF2-40B4-BE49-F238E27FC236}">
                <a16:creationId xmlns:a16="http://schemas.microsoft.com/office/drawing/2014/main" id="{DC96289E-70F9-4460-96E3-58E66573CB91}"/>
              </a:ext>
            </a:extLst>
          </p:cNvPr>
          <p:cNvSpPr>
            <a:spLocks noGrp="1"/>
          </p:cNvSpPr>
          <p:nvPr>
            <p:ph type="sldNum" sz="quarter" idx="4"/>
          </p:nvPr>
        </p:nvSpPr>
        <p:spPr/>
        <p:txBody>
          <a:bodyPr/>
          <a:lstStyle/>
          <a:p>
            <a:fld id="{48F63A3B-78C7-47BE-AE5E-E10140E04643}" type="slidenum">
              <a:rPr lang="en-US" smtClean="0"/>
              <a:t>34</a:t>
            </a:fld>
            <a:endParaRPr lang="en-US" dirty="0"/>
          </a:p>
        </p:txBody>
      </p:sp>
      <p:sp>
        <p:nvSpPr>
          <p:cNvPr id="8" name="TextBox 1">
            <a:extLst>
              <a:ext uri="{FF2B5EF4-FFF2-40B4-BE49-F238E27FC236}">
                <a16:creationId xmlns:a16="http://schemas.microsoft.com/office/drawing/2014/main" id="{924F52B0-2980-41BC-9F79-152ACE008AAB}"/>
              </a:ext>
            </a:extLst>
          </p:cNvPr>
          <p:cNvSpPr txBox="1"/>
          <p:nvPr/>
        </p:nvSpPr>
        <p:spPr>
          <a:xfrm>
            <a:off x="5565473" y="4083874"/>
            <a:ext cx="3331596" cy="2665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i="1" dirty="0"/>
              <a:t>Source: 2019 American Community Survey, 5-Year Estimates,</a:t>
            </a:r>
            <a:r>
              <a:rPr lang="en-US" sz="800" i="1" baseline="0" dirty="0"/>
              <a:t> Table B25075</a:t>
            </a:r>
            <a:endParaRPr lang="en-US" sz="800" i="1" dirty="0"/>
          </a:p>
        </p:txBody>
      </p:sp>
      <p:graphicFrame>
        <p:nvGraphicFramePr>
          <p:cNvPr id="9" name="Chart 8">
            <a:extLst>
              <a:ext uri="{FF2B5EF4-FFF2-40B4-BE49-F238E27FC236}">
                <a16:creationId xmlns:a16="http://schemas.microsoft.com/office/drawing/2014/main" id="{D0CA0685-7F26-4A17-A043-35943757BB01}"/>
              </a:ext>
            </a:extLst>
          </p:cNvPr>
          <p:cNvGraphicFramePr>
            <a:graphicFrameLocks/>
          </p:cNvGraphicFramePr>
          <p:nvPr/>
        </p:nvGraphicFramePr>
        <p:xfrm>
          <a:off x="373711" y="958374"/>
          <a:ext cx="8411473" cy="30741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9095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7F06B0-EFCE-4902-85E6-2BD602C055CA}"/>
              </a:ext>
            </a:extLst>
          </p:cNvPr>
          <p:cNvSpPr>
            <a:spLocks noGrp="1"/>
          </p:cNvSpPr>
          <p:nvPr>
            <p:ph idx="1"/>
          </p:nvPr>
        </p:nvSpPr>
        <p:spPr>
          <a:xfrm>
            <a:off x="403168" y="4018003"/>
            <a:ext cx="8350364" cy="2056369"/>
          </a:xfrm>
        </p:spPr>
        <p:txBody>
          <a:bodyPr>
            <a:normAutofit/>
          </a:bodyPr>
          <a:lstStyle/>
          <a:p>
            <a:pPr>
              <a:spcBef>
                <a:spcPts val="600"/>
              </a:spcBef>
              <a:spcAft>
                <a:spcPts val="600"/>
              </a:spcAft>
              <a:buClr>
                <a:schemeClr val="accent4"/>
              </a:buClr>
              <a:buFont typeface="Wingdings" panose="05000000000000000000" pitchFamily="2" charset="2"/>
              <a:buChar char="§"/>
            </a:pPr>
            <a:r>
              <a:rPr lang="en-US" dirty="0"/>
              <a:t>Middletown had a total of 9,124 rental units in 2019</a:t>
            </a:r>
          </a:p>
          <a:p>
            <a:pPr>
              <a:spcBef>
                <a:spcPts val="600"/>
              </a:spcBef>
              <a:spcAft>
                <a:spcPts val="600"/>
              </a:spcAft>
              <a:buClr>
                <a:schemeClr val="accent4"/>
              </a:buClr>
              <a:buFont typeface="Wingdings" panose="05000000000000000000" pitchFamily="2" charset="2"/>
              <a:buChar char="§"/>
            </a:pPr>
            <a:r>
              <a:rPr lang="en-US" dirty="0"/>
              <a:t>Majority of these units cost less than $1,500 per month</a:t>
            </a:r>
          </a:p>
          <a:p>
            <a:pPr>
              <a:spcBef>
                <a:spcPts val="600"/>
              </a:spcBef>
              <a:spcAft>
                <a:spcPts val="600"/>
              </a:spcAft>
              <a:buClr>
                <a:schemeClr val="accent4"/>
              </a:buClr>
              <a:buFont typeface="Wingdings" panose="05000000000000000000" pitchFamily="2" charset="2"/>
              <a:buChar char="§"/>
            </a:pPr>
            <a:r>
              <a:rPr lang="en-US" dirty="0"/>
              <a:t>35.4% of rental units are under $1,000</a:t>
            </a:r>
          </a:p>
          <a:p>
            <a:pPr>
              <a:spcBef>
                <a:spcPts val="600"/>
              </a:spcBef>
              <a:spcAft>
                <a:spcPts val="600"/>
              </a:spcAft>
              <a:buClr>
                <a:schemeClr val="accent4"/>
              </a:buClr>
              <a:buFont typeface="Wingdings" panose="05000000000000000000" pitchFamily="2" charset="2"/>
              <a:buChar char="§"/>
            </a:pPr>
            <a:r>
              <a:rPr lang="en-US" dirty="0"/>
              <a:t>Naturally affordable rental options existing but this does not mean all need is currently being met</a:t>
            </a:r>
          </a:p>
        </p:txBody>
      </p:sp>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628650" y="155896"/>
            <a:ext cx="7899400" cy="838200"/>
          </a:xfrm>
        </p:spPr>
        <p:txBody>
          <a:bodyPr>
            <a:normAutofit/>
          </a:bodyPr>
          <a:lstStyle/>
          <a:p>
            <a:r>
              <a:rPr lang="en-US" sz="2800" dirty="0">
                <a:solidFill>
                  <a:srgbClr val="0091A0"/>
                </a:solidFill>
              </a:rPr>
              <a:t>Gross Rent Distribution</a:t>
            </a:r>
          </a:p>
        </p:txBody>
      </p:sp>
      <p:sp>
        <p:nvSpPr>
          <p:cNvPr id="5" name="Slide Number Placeholder 5">
            <a:extLst>
              <a:ext uri="{FF2B5EF4-FFF2-40B4-BE49-F238E27FC236}">
                <a16:creationId xmlns:a16="http://schemas.microsoft.com/office/drawing/2014/main" id="{A3D6180E-C43B-4191-A60A-DF2868DC1028}"/>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35</a:t>
            </a:fld>
            <a:endParaRPr lang="en-US" dirty="0"/>
          </a:p>
        </p:txBody>
      </p:sp>
      <p:sp>
        <p:nvSpPr>
          <p:cNvPr id="4" name="Slide Number Placeholder 3">
            <a:extLst>
              <a:ext uri="{FF2B5EF4-FFF2-40B4-BE49-F238E27FC236}">
                <a16:creationId xmlns:a16="http://schemas.microsoft.com/office/drawing/2014/main" id="{64E9C197-CBFC-4CAE-8BC6-6A7225C59353}"/>
              </a:ext>
            </a:extLst>
          </p:cNvPr>
          <p:cNvSpPr>
            <a:spLocks noGrp="1"/>
          </p:cNvSpPr>
          <p:nvPr>
            <p:ph type="sldNum" sz="quarter" idx="4"/>
          </p:nvPr>
        </p:nvSpPr>
        <p:spPr/>
        <p:txBody>
          <a:bodyPr/>
          <a:lstStyle/>
          <a:p>
            <a:fld id="{48F63A3B-78C7-47BE-AE5E-E10140E04643}" type="slidenum">
              <a:rPr lang="en-US" smtClean="0"/>
              <a:t>35</a:t>
            </a:fld>
            <a:endParaRPr lang="en-US" dirty="0"/>
          </a:p>
        </p:txBody>
      </p:sp>
      <p:graphicFrame>
        <p:nvGraphicFramePr>
          <p:cNvPr id="8" name="Chart 7">
            <a:extLst>
              <a:ext uri="{FF2B5EF4-FFF2-40B4-BE49-F238E27FC236}">
                <a16:creationId xmlns:a16="http://schemas.microsoft.com/office/drawing/2014/main" id="{0EF9DAA8-3806-445E-A552-B0E2CBCC7D75}"/>
              </a:ext>
            </a:extLst>
          </p:cNvPr>
          <p:cNvGraphicFramePr>
            <a:graphicFrameLocks/>
          </p:cNvGraphicFramePr>
          <p:nvPr/>
        </p:nvGraphicFramePr>
        <p:xfrm>
          <a:off x="403169" y="994096"/>
          <a:ext cx="84939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6584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901816" y="2200925"/>
            <a:ext cx="7340367" cy="1323439"/>
          </a:xfrm>
          <a:prstGeom prst="rect">
            <a:avLst/>
          </a:prstGeom>
          <a:noFill/>
        </p:spPr>
        <p:txBody>
          <a:bodyPr wrap="square" rtlCol="0">
            <a:spAutoFit/>
          </a:bodyPr>
          <a:lstStyle/>
          <a:p>
            <a:pPr algn="ctr"/>
            <a:r>
              <a:rPr lang="en-US" sz="4000" b="1" dirty="0">
                <a:solidFill>
                  <a:srgbClr val="0091A0"/>
                </a:solidFill>
                <a:latin typeface="Segoe UI" panose="020B0502040204020203" pitchFamily="34" charset="0"/>
                <a:cs typeface="Segoe UI" panose="020B0502040204020203" pitchFamily="34" charset="0"/>
              </a:rPr>
              <a:t>HOUSING NEEDS ASSESSMENT</a:t>
            </a:r>
          </a:p>
        </p:txBody>
      </p:sp>
    </p:spTree>
    <p:extLst>
      <p:ext uri="{BB962C8B-B14F-4D97-AF65-F5344CB8AC3E}">
        <p14:creationId xmlns:p14="http://schemas.microsoft.com/office/powerpoint/2010/main" val="797054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716108403"/>
              </p:ext>
            </p:extLst>
          </p:nvPr>
        </p:nvGraphicFramePr>
        <p:xfrm>
          <a:off x="2581154" y="648182"/>
          <a:ext cx="6562847" cy="539379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0" y="155896"/>
            <a:ext cx="9156700" cy="838200"/>
          </a:xfrm>
        </p:spPr>
        <p:txBody>
          <a:bodyPr>
            <a:normAutofit/>
          </a:bodyPr>
          <a:lstStyle/>
          <a:p>
            <a:r>
              <a:rPr lang="en-US" sz="2800" dirty="0">
                <a:solidFill>
                  <a:schemeClr val="accent5"/>
                </a:solidFill>
              </a:rPr>
              <a:t>PROTECTED AFFORDABLE HOUSING</a:t>
            </a:r>
          </a:p>
        </p:txBody>
      </p:sp>
      <p:sp>
        <p:nvSpPr>
          <p:cNvPr id="2" name="TextBox 1">
            <a:extLst>
              <a:ext uri="{FF2B5EF4-FFF2-40B4-BE49-F238E27FC236}">
                <a16:creationId xmlns:a16="http://schemas.microsoft.com/office/drawing/2014/main" id="{CDC307ED-C99C-4C0D-8242-E95B21A37AA0}"/>
              </a:ext>
            </a:extLst>
          </p:cNvPr>
          <p:cNvSpPr txBox="1"/>
          <p:nvPr/>
        </p:nvSpPr>
        <p:spPr>
          <a:xfrm>
            <a:off x="6166569" y="5667380"/>
            <a:ext cx="2977431" cy="246221"/>
          </a:xfrm>
          <a:prstGeom prst="rect">
            <a:avLst/>
          </a:prstGeom>
          <a:noFill/>
        </p:spPr>
        <p:txBody>
          <a:bodyPr wrap="square" rtlCol="0">
            <a:spAutoFit/>
          </a:bodyPr>
          <a:lstStyle/>
          <a:p>
            <a:r>
              <a:rPr lang="en-US" sz="1000" i="1" dirty="0"/>
              <a:t>Source: DECD Affordable Housing Appeals List, 2021</a:t>
            </a:r>
          </a:p>
        </p:txBody>
      </p:sp>
      <p:sp>
        <p:nvSpPr>
          <p:cNvPr id="6" name="Slide Number Placeholder 5">
            <a:extLst>
              <a:ext uri="{FF2B5EF4-FFF2-40B4-BE49-F238E27FC236}">
                <a16:creationId xmlns:a16="http://schemas.microsoft.com/office/drawing/2014/main" id="{505DBC50-2BAC-49A3-8FDA-F337871E82C9}"/>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37</a:t>
            </a:fld>
            <a:endParaRPr lang="en-US" dirty="0"/>
          </a:p>
        </p:txBody>
      </p:sp>
      <p:sp>
        <p:nvSpPr>
          <p:cNvPr id="72" name="TextBox 71">
            <a:extLst>
              <a:ext uri="{FF2B5EF4-FFF2-40B4-BE49-F238E27FC236}">
                <a16:creationId xmlns:a16="http://schemas.microsoft.com/office/drawing/2014/main" id="{88873EDE-3228-41CA-B2D6-CCE3ACBC90A4}"/>
              </a:ext>
            </a:extLst>
          </p:cNvPr>
          <p:cNvSpPr txBox="1"/>
          <p:nvPr/>
        </p:nvSpPr>
        <p:spPr>
          <a:xfrm>
            <a:off x="137291" y="1605424"/>
            <a:ext cx="3369501" cy="3647152"/>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dirty="0">
                <a:latin typeface="Segoe UI" panose="020B0502040204020203" pitchFamily="34" charset="0"/>
                <a:cs typeface="Segoe UI" panose="020B0502040204020203" pitchFamily="34" charset="0"/>
              </a:rPr>
              <a:t>The State maintains a list of the protected affordable units in each municipality </a:t>
            </a:r>
          </a:p>
          <a:p>
            <a:pPr marL="285750" indent="-285750">
              <a:spcAft>
                <a:spcPts val="600"/>
              </a:spcAft>
              <a:buClr>
                <a:schemeClr val="accent4"/>
              </a:buClr>
              <a:buFont typeface="Wingdings" panose="05000000000000000000" pitchFamily="2" charset="2"/>
              <a:buChar char="§"/>
            </a:pPr>
            <a:r>
              <a:rPr lang="en-US" b="1" dirty="0">
                <a:latin typeface="Segoe UI" panose="020B0502040204020203" pitchFamily="34" charset="0"/>
                <a:cs typeface="Segoe UI" panose="020B0502040204020203" pitchFamily="34" charset="0"/>
              </a:rPr>
              <a:t>As of 2020, </a:t>
            </a:r>
            <a:r>
              <a:rPr lang="en-US" b="1" dirty="0">
                <a:solidFill>
                  <a:schemeClr val="accent6"/>
                </a:solidFill>
                <a:latin typeface="Segoe UI" panose="020B0502040204020203" pitchFamily="34" charset="0"/>
                <a:cs typeface="Segoe UI" panose="020B0502040204020203" pitchFamily="34" charset="0"/>
              </a:rPr>
              <a:t>4,756 units, or 21.9% </a:t>
            </a:r>
            <a:r>
              <a:rPr lang="en-US" b="1" dirty="0">
                <a:latin typeface="Segoe UI" panose="020B0502040204020203" pitchFamily="34" charset="0"/>
                <a:cs typeface="Segoe UI" panose="020B0502040204020203" pitchFamily="34" charset="0"/>
              </a:rPr>
              <a:t>of Middletown’s total housing units were protected affordable units.</a:t>
            </a:r>
          </a:p>
          <a:p>
            <a:pPr marL="285750" indent="-285750">
              <a:spcBef>
                <a:spcPts val="600"/>
              </a:spcBef>
              <a:buClr>
                <a:schemeClr val="accent4"/>
              </a:buClr>
              <a:buFont typeface="Wingdings" panose="05000000000000000000" pitchFamily="2" charset="2"/>
              <a:buChar char="§"/>
            </a:pPr>
            <a:r>
              <a:rPr lang="en-US" dirty="0">
                <a:latin typeface="Segoe UI" panose="020B0502040204020203" pitchFamily="34" charset="0"/>
                <a:cs typeface="Segoe UI" panose="020B0502040204020203" pitchFamily="34" charset="0"/>
              </a:rPr>
              <a:t>Middletown is the only community in the Region to meet the goal and has one of the highest rates of affordable units in the State </a:t>
            </a:r>
          </a:p>
        </p:txBody>
      </p:sp>
    </p:spTree>
    <p:extLst>
      <p:ext uri="{BB962C8B-B14F-4D97-AF65-F5344CB8AC3E}">
        <p14:creationId xmlns:p14="http://schemas.microsoft.com/office/powerpoint/2010/main" val="805412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BB37C913-542D-4099-BF1F-B0202906C631}"/>
              </a:ext>
            </a:extLst>
          </p:cNvPr>
          <p:cNvSpPr/>
          <p:nvPr/>
        </p:nvSpPr>
        <p:spPr>
          <a:xfrm>
            <a:off x="3074081" y="1428239"/>
            <a:ext cx="2926080" cy="3592503"/>
          </a:xfrm>
          <a:prstGeom prst="roundRect">
            <a:avLst>
              <a:gd name="adj" fmla="val 5388"/>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Rectangle: Rounded Corners 19">
            <a:extLst>
              <a:ext uri="{FF2B5EF4-FFF2-40B4-BE49-F238E27FC236}">
                <a16:creationId xmlns:a16="http://schemas.microsoft.com/office/drawing/2014/main" id="{AEB460A0-3FA3-4026-9873-2AB2EED241C3}"/>
              </a:ext>
            </a:extLst>
          </p:cNvPr>
          <p:cNvSpPr/>
          <p:nvPr/>
        </p:nvSpPr>
        <p:spPr>
          <a:xfrm>
            <a:off x="67457" y="1398906"/>
            <a:ext cx="2926080" cy="3592503"/>
          </a:xfrm>
          <a:prstGeom prst="roundRect">
            <a:avLst>
              <a:gd name="adj" fmla="val 5388"/>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Rectangle: Rounded Corners 16">
            <a:extLst>
              <a:ext uri="{FF2B5EF4-FFF2-40B4-BE49-F238E27FC236}">
                <a16:creationId xmlns:a16="http://schemas.microsoft.com/office/drawing/2014/main" id="{635A17E0-0460-43BC-B029-F5D5115B59CA}"/>
              </a:ext>
            </a:extLst>
          </p:cNvPr>
          <p:cNvSpPr/>
          <p:nvPr/>
        </p:nvSpPr>
        <p:spPr>
          <a:xfrm>
            <a:off x="6120247" y="1428239"/>
            <a:ext cx="2926080" cy="3592503"/>
          </a:xfrm>
          <a:prstGeom prst="roundRect">
            <a:avLst>
              <a:gd name="adj" fmla="val 5388"/>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650902" y="25433"/>
            <a:ext cx="7899400" cy="838200"/>
          </a:xfrm>
        </p:spPr>
        <p:txBody>
          <a:bodyPr>
            <a:normAutofit/>
          </a:bodyPr>
          <a:lstStyle/>
          <a:p>
            <a:r>
              <a:rPr lang="en-US" sz="2800" dirty="0">
                <a:solidFill>
                  <a:srgbClr val="0091A0"/>
                </a:solidFill>
              </a:rPr>
              <a:t>Affordable housing needs</a:t>
            </a:r>
          </a:p>
        </p:txBody>
      </p:sp>
      <p:sp>
        <p:nvSpPr>
          <p:cNvPr id="13" name="TextBox 12">
            <a:extLst>
              <a:ext uri="{FF2B5EF4-FFF2-40B4-BE49-F238E27FC236}">
                <a16:creationId xmlns:a16="http://schemas.microsoft.com/office/drawing/2014/main" id="{0C0FFBF9-9F47-4C12-8B74-789E95A994BE}"/>
              </a:ext>
            </a:extLst>
          </p:cNvPr>
          <p:cNvSpPr txBox="1"/>
          <p:nvPr/>
        </p:nvSpPr>
        <p:spPr>
          <a:xfrm>
            <a:off x="687362" y="915837"/>
            <a:ext cx="8128144" cy="369332"/>
          </a:xfrm>
          <a:prstGeom prst="rect">
            <a:avLst/>
          </a:prstGeom>
          <a:noFill/>
        </p:spPr>
        <p:txBody>
          <a:bodyPr wrap="square" rtlCol="0">
            <a:spAutoFit/>
          </a:bodyPr>
          <a:lstStyle/>
          <a:p>
            <a:pPr algn="ctr"/>
            <a:r>
              <a:rPr lang="en-US" b="1" dirty="0">
                <a:latin typeface="Segoe UI" panose="020B0502040204020203" pitchFamily="34" charset="0"/>
                <a:cs typeface="Segoe UI" panose="020B0502040204020203" pitchFamily="34" charset="0"/>
              </a:rPr>
              <a:t>How many Middletown Families Need Affordable Housing? </a:t>
            </a:r>
            <a:endParaRPr lang="en-US" b="1" baseline="30000" dirty="0">
              <a:latin typeface="Segoe UI" panose="020B0502040204020203" pitchFamily="34" charset="0"/>
              <a:cs typeface="Segoe UI" panose="020B0502040204020203" pitchFamily="34" charset="0"/>
            </a:endParaRPr>
          </a:p>
        </p:txBody>
      </p:sp>
      <p:sp>
        <p:nvSpPr>
          <p:cNvPr id="40" name="Rectangle 39">
            <a:extLst>
              <a:ext uri="{FF2B5EF4-FFF2-40B4-BE49-F238E27FC236}">
                <a16:creationId xmlns:a16="http://schemas.microsoft.com/office/drawing/2014/main" id="{BA74F334-FC44-46DC-B9F6-6D39ECEAE7B6}"/>
              </a:ext>
            </a:extLst>
          </p:cNvPr>
          <p:cNvSpPr/>
          <p:nvPr/>
        </p:nvSpPr>
        <p:spPr>
          <a:xfrm>
            <a:off x="268169" y="5048744"/>
            <a:ext cx="8688282" cy="246221"/>
          </a:xfrm>
          <a:prstGeom prst="rect">
            <a:avLst/>
          </a:prstGeom>
        </p:spPr>
        <p:txBody>
          <a:bodyPr wrap="square">
            <a:spAutoFit/>
          </a:bodyPr>
          <a:lstStyle/>
          <a:p>
            <a:r>
              <a:rPr lang="en-US" sz="1000" i="1" dirty="0">
                <a:latin typeface="Calibri" panose="020F0502020204030204" pitchFamily="34" charset="0"/>
                <a:cs typeface="Calibri" panose="020F0502020204030204" pitchFamily="34" charset="0"/>
              </a:rPr>
              <a:t>Source: U.S. Department of Housing and Urban Development (HUD) Comprehensive Housing Affordability Survey (CHAS): 2014-2018</a:t>
            </a:r>
          </a:p>
        </p:txBody>
      </p:sp>
      <p:grpSp>
        <p:nvGrpSpPr>
          <p:cNvPr id="7" name="Group 6">
            <a:extLst>
              <a:ext uri="{FF2B5EF4-FFF2-40B4-BE49-F238E27FC236}">
                <a16:creationId xmlns:a16="http://schemas.microsoft.com/office/drawing/2014/main" id="{D2AA988C-C368-4FA2-8F5B-EB48547023BF}"/>
              </a:ext>
            </a:extLst>
          </p:cNvPr>
          <p:cNvGrpSpPr/>
          <p:nvPr/>
        </p:nvGrpSpPr>
        <p:grpSpPr>
          <a:xfrm>
            <a:off x="195543" y="2667309"/>
            <a:ext cx="2716879" cy="2152510"/>
            <a:chOff x="214639" y="2755288"/>
            <a:chExt cx="2716879" cy="2152510"/>
          </a:xfrm>
        </p:grpSpPr>
        <p:sp>
          <p:nvSpPr>
            <p:cNvPr id="36" name="Rectangle 35">
              <a:extLst>
                <a:ext uri="{FF2B5EF4-FFF2-40B4-BE49-F238E27FC236}">
                  <a16:creationId xmlns:a16="http://schemas.microsoft.com/office/drawing/2014/main" id="{31138FDB-47B3-4E39-9AD0-A8F962B2FFFD}"/>
                </a:ext>
              </a:extLst>
            </p:cNvPr>
            <p:cNvSpPr/>
            <p:nvPr/>
          </p:nvSpPr>
          <p:spPr>
            <a:xfrm>
              <a:off x="1103119" y="3502566"/>
              <a:ext cx="1640991" cy="646331"/>
            </a:xfrm>
            <a:prstGeom prst="rect">
              <a:avLst/>
            </a:prstGeom>
          </p:spPr>
          <p:txBody>
            <a:bodyPr wrap="square">
              <a:spAutoFit/>
            </a:bodyPr>
            <a:lstStyle/>
            <a:p>
              <a:pPr lvl="1" fontAlgn="ctr"/>
              <a:r>
                <a:rPr lang="en-US" sz="2400" b="1" dirty="0"/>
                <a:t>1,035</a:t>
              </a:r>
            </a:p>
            <a:p>
              <a:pPr lvl="1" fontAlgn="ctr"/>
              <a:r>
                <a:rPr lang="en-US" sz="1200" dirty="0"/>
                <a:t>Homeowners</a:t>
              </a:r>
              <a:endParaRPr lang="en-US" sz="1200" b="1" dirty="0"/>
            </a:p>
          </p:txBody>
        </p:sp>
        <p:pic>
          <p:nvPicPr>
            <p:cNvPr id="4" name="Graphic 3" descr="House">
              <a:extLst>
                <a:ext uri="{FF2B5EF4-FFF2-40B4-BE49-F238E27FC236}">
                  <a16:creationId xmlns:a16="http://schemas.microsoft.com/office/drawing/2014/main" id="{F3AE7C8B-072F-4486-A9DB-2203241D45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6920" y="3437199"/>
              <a:ext cx="746156" cy="746156"/>
            </a:xfrm>
            <a:prstGeom prst="rect">
              <a:avLst/>
            </a:prstGeom>
          </p:spPr>
        </p:pic>
        <p:grpSp>
          <p:nvGrpSpPr>
            <p:cNvPr id="5" name="Group 4">
              <a:extLst>
                <a:ext uri="{FF2B5EF4-FFF2-40B4-BE49-F238E27FC236}">
                  <a16:creationId xmlns:a16="http://schemas.microsoft.com/office/drawing/2014/main" id="{528CA52E-7AC6-404C-80E2-B2C1448F1D70}"/>
                </a:ext>
              </a:extLst>
            </p:cNvPr>
            <p:cNvGrpSpPr/>
            <p:nvPr/>
          </p:nvGrpSpPr>
          <p:grpSpPr>
            <a:xfrm>
              <a:off x="214639" y="4313177"/>
              <a:ext cx="888480" cy="558840"/>
              <a:chOff x="129839" y="4084261"/>
              <a:chExt cx="888480" cy="558840"/>
            </a:xfrm>
          </p:grpSpPr>
          <p:pic>
            <p:nvPicPr>
              <p:cNvPr id="24" name="Graphic 23" descr="House">
                <a:extLst>
                  <a:ext uri="{FF2B5EF4-FFF2-40B4-BE49-F238E27FC236}">
                    <a16:creationId xmlns:a16="http://schemas.microsoft.com/office/drawing/2014/main" id="{917CC664-9BFE-45EE-A53E-3EE0277C19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9479" y="4084261"/>
                <a:ext cx="558840" cy="558840"/>
              </a:xfrm>
              <a:prstGeom prst="rect">
                <a:avLst/>
              </a:prstGeom>
            </p:spPr>
          </p:pic>
          <p:pic>
            <p:nvPicPr>
              <p:cNvPr id="25" name="Graphic 24" descr="House">
                <a:extLst>
                  <a:ext uri="{FF2B5EF4-FFF2-40B4-BE49-F238E27FC236}">
                    <a16:creationId xmlns:a16="http://schemas.microsoft.com/office/drawing/2014/main" id="{C7814C49-5F72-46C6-AD8B-14952AA162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839" y="4084261"/>
                <a:ext cx="558840" cy="558840"/>
              </a:xfrm>
              <a:prstGeom prst="rect">
                <a:avLst/>
              </a:prstGeom>
            </p:spPr>
          </p:pic>
        </p:grpSp>
        <p:sp>
          <p:nvSpPr>
            <p:cNvPr id="52" name="Rectangle 51">
              <a:extLst>
                <a:ext uri="{FF2B5EF4-FFF2-40B4-BE49-F238E27FC236}">
                  <a16:creationId xmlns:a16="http://schemas.microsoft.com/office/drawing/2014/main" id="{83975BB8-78BA-4794-8784-D2D21E8D88D8}"/>
                </a:ext>
              </a:extLst>
            </p:cNvPr>
            <p:cNvSpPr/>
            <p:nvPr/>
          </p:nvSpPr>
          <p:spPr>
            <a:xfrm>
              <a:off x="1110173" y="4261467"/>
              <a:ext cx="1640991" cy="646331"/>
            </a:xfrm>
            <a:prstGeom prst="rect">
              <a:avLst/>
            </a:prstGeom>
          </p:spPr>
          <p:txBody>
            <a:bodyPr wrap="square">
              <a:spAutoFit/>
            </a:bodyPr>
            <a:lstStyle/>
            <a:p>
              <a:pPr lvl="1" fontAlgn="ctr"/>
              <a:r>
                <a:rPr lang="en-US" sz="2400" b="1" dirty="0"/>
                <a:t>1,970</a:t>
              </a:r>
            </a:p>
            <a:p>
              <a:pPr lvl="1" fontAlgn="ctr"/>
              <a:r>
                <a:rPr lang="en-US" sz="1200" dirty="0"/>
                <a:t>Renters</a:t>
              </a:r>
              <a:endParaRPr lang="en-US" sz="1200" b="1" dirty="0"/>
            </a:p>
          </p:txBody>
        </p:sp>
        <p:sp>
          <p:nvSpPr>
            <p:cNvPr id="53" name="Rectangle 52">
              <a:extLst>
                <a:ext uri="{FF2B5EF4-FFF2-40B4-BE49-F238E27FC236}">
                  <a16:creationId xmlns:a16="http://schemas.microsoft.com/office/drawing/2014/main" id="{13D4294C-C7D4-41A6-B000-84AA3EACF168}"/>
                </a:ext>
              </a:extLst>
            </p:cNvPr>
            <p:cNvSpPr/>
            <p:nvPr/>
          </p:nvSpPr>
          <p:spPr>
            <a:xfrm>
              <a:off x="1108350" y="2775058"/>
              <a:ext cx="1823168" cy="630942"/>
            </a:xfrm>
            <a:prstGeom prst="rect">
              <a:avLst/>
            </a:prstGeom>
          </p:spPr>
          <p:txBody>
            <a:bodyPr wrap="square">
              <a:spAutoFit/>
            </a:bodyPr>
            <a:lstStyle/>
            <a:p>
              <a:pPr fontAlgn="ctr"/>
              <a:r>
                <a:rPr lang="en-US" sz="2400" b="1" dirty="0"/>
                <a:t>3,005</a:t>
              </a:r>
            </a:p>
            <a:p>
              <a:pPr fontAlgn="ctr"/>
              <a:r>
                <a:rPr lang="en-US" sz="1100" dirty="0"/>
                <a:t>Low income HHs</a:t>
              </a:r>
              <a:endParaRPr lang="en-US" sz="1200" dirty="0"/>
            </a:p>
          </p:txBody>
        </p:sp>
        <p:pic>
          <p:nvPicPr>
            <p:cNvPr id="6" name="Graphic 5" descr="Family with two children">
              <a:extLst>
                <a:ext uri="{FF2B5EF4-FFF2-40B4-BE49-F238E27FC236}">
                  <a16:creationId xmlns:a16="http://schemas.microsoft.com/office/drawing/2014/main" id="{B09E0967-5301-462A-B22F-BFAA389531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642" y="2755288"/>
              <a:ext cx="650712" cy="650712"/>
            </a:xfrm>
            <a:prstGeom prst="rect">
              <a:avLst/>
            </a:prstGeom>
          </p:spPr>
        </p:pic>
      </p:grpSp>
      <p:grpSp>
        <p:nvGrpSpPr>
          <p:cNvPr id="41" name="Group 40">
            <a:extLst>
              <a:ext uri="{FF2B5EF4-FFF2-40B4-BE49-F238E27FC236}">
                <a16:creationId xmlns:a16="http://schemas.microsoft.com/office/drawing/2014/main" id="{49375C2D-17C0-4E33-8249-5B41057D2966}"/>
              </a:ext>
            </a:extLst>
          </p:cNvPr>
          <p:cNvGrpSpPr/>
          <p:nvPr/>
        </p:nvGrpSpPr>
        <p:grpSpPr>
          <a:xfrm>
            <a:off x="6243219" y="2667309"/>
            <a:ext cx="2790117" cy="2152510"/>
            <a:chOff x="214639" y="2755288"/>
            <a:chExt cx="2790117" cy="2152510"/>
          </a:xfrm>
        </p:grpSpPr>
        <p:sp>
          <p:nvSpPr>
            <p:cNvPr id="42" name="Rectangle 41">
              <a:extLst>
                <a:ext uri="{FF2B5EF4-FFF2-40B4-BE49-F238E27FC236}">
                  <a16:creationId xmlns:a16="http://schemas.microsoft.com/office/drawing/2014/main" id="{68327CFC-9F2B-4986-BE4B-0B834A4A8AFD}"/>
                </a:ext>
              </a:extLst>
            </p:cNvPr>
            <p:cNvSpPr/>
            <p:nvPr/>
          </p:nvSpPr>
          <p:spPr>
            <a:xfrm>
              <a:off x="1103119" y="3502566"/>
              <a:ext cx="1640991" cy="646331"/>
            </a:xfrm>
            <a:prstGeom prst="rect">
              <a:avLst/>
            </a:prstGeom>
          </p:spPr>
          <p:txBody>
            <a:bodyPr wrap="square">
              <a:spAutoFit/>
            </a:bodyPr>
            <a:lstStyle/>
            <a:p>
              <a:pPr lvl="1" fontAlgn="ctr"/>
              <a:r>
                <a:rPr lang="en-US" sz="2400" b="1" dirty="0"/>
                <a:t>515</a:t>
              </a:r>
            </a:p>
            <a:p>
              <a:pPr lvl="1" fontAlgn="ctr"/>
              <a:r>
                <a:rPr lang="en-US" sz="1200" dirty="0"/>
                <a:t>Homeowners</a:t>
              </a:r>
              <a:endParaRPr lang="en-US" sz="1200" b="1" dirty="0"/>
            </a:p>
          </p:txBody>
        </p:sp>
        <p:pic>
          <p:nvPicPr>
            <p:cNvPr id="43" name="Graphic 42" descr="House">
              <a:extLst>
                <a:ext uri="{FF2B5EF4-FFF2-40B4-BE49-F238E27FC236}">
                  <a16:creationId xmlns:a16="http://schemas.microsoft.com/office/drawing/2014/main" id="{4FBF9BAA-791F-427F-8B71-1C0E9E1BC4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920" y="3437199"/>
              <a:ext cx="746156" cy="746156"/>
            </a:xfrm>
            <a:prstGeom prst="rect">
              <a:avLst/>
            </a:prstGeom>
          </p:spPr>
        </p:pic>
        <p:grpSp>
          <p:nvGrpSpPr>
            <p:cNvPr id="44" name="Group 43">
              <a:extLst>
                <a:ext uri="{FF2B5EF4-FFF2-40B4-BE49-F238E27FC236}">
                  <a16:creationId xmlns:a16="http://schemas.microsoft.com/office/drawing/2014/main" id="{79156C0D-41B4-4ECB-9C7B-C4798EF84D18}"/>
                </a:ext>
              </a:extLst>
            </p:cNvPr>
            <p:cNvGrpSpPr/>
            <p:nvPr/>
          </p:nvGrpSpPr>
          <p:grpSpPr>
            <a:xfrm>
              <a:off x="214639" y="4313177"/>
              <a:ext cx="888480" cy="558840"/>
              <a:chOff x="129839" y="4084261"/>
              <a:chExt cx="888480" cy="558840"/>
            </a:xfrm>
          </p:grpSpPr>
          <p:pic>
            <p:nvPicPr>
              <p:cNvPr id="48" name="Graphic 47" descr="House">
                <a:extLst>
                  <a:ext uri="{FF2B5EF4-FFF2-40B4-BE49-F238E27FC236}">
                    <a16:creationId xmlns:a16="http://schemas.microsoft.com/office/drawing/2014/main" id="{A5D60955-7A65-4D9B-8C25-49319C042DA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479" y="4084261"/>
                <a:ext cx="558840" cy="558840"/>
              </a:xfrm>
              <a:prstGeom prst="rect">
                <a:avLst/>
              </a:prstGeom>
            </p:spPr>
          </p:pic>
          <p:pic>
            <p:nvPicPr>
              <p:cNvPr id="49" name="Graphic 48" descr="House">
                <a:extLst>
                  <a:ext uri="{FF2B5EF4-FFF2-40B4-BE49-F238E27FC236}">
                    <a16:creationId xmlns:a16="http://schemas.microsoft.com/office/drawing/2014/main" id="{C646B3AA-2946-4C30-9B31-246C030A90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839" y="4084261"/>
                <a:ext cx="558840" cy="558840"/>
              </a:xfrm>
              <a:prstGeom prst="rect">
                <a:avLst/>
              </a:prstGeom>
            </p:spPr>
          </p:pic>
        </p:grpSp>
        <p:sp>
          <p:nvSpPr>
            <p:cNvPr id="45" name="Rectangle 44">
              <a:extLst>
                <a:ext uri="{FF2B5EF4-FFF2-40B4-BE49-F238E27FC236}">
                  <a16:creationId xmlns:a16="http://schemas.microsoft.com/office/drawing/2014/main" id="{8EF0305A-5C93-4D9E-819B-F9878772A5C6}"/>
                </a:ext>
              </a:extLst>
            </p:cNvPr>
            <p:cNvSpPr/>
            <p:nvPr/>
          </p:nvSpPr>
          <p:spPr>
            <a:xfrm>
              <a:off x="1110173" y="4261467"/>
              <a:ext cx="1640991" cy="646331"/>
            </a:xfrm>
            <a:prstGeom prst="rect">
              <a:avLst/>
            </a:prstGeom>
          </p:spPr>
          <p:txBody>
            <a:bodyPr wrap="square">
              <a:spAutoFit/>
            </a:bodyPr>
            <a:lstStyle/>
            <a:p>
              <a:pPr lvl="1" fontAlgn="ctr"/>
              <a:r>
                <a:rPr lang="en-US" sz="2400" b="1" dirty="0"/>
                <a:t>2,510 </a:t>
              </a:r>
            </a:p>
            <a:p>
              <a:pPr lvl="1" fontAlgn="ctr"/>
              <a:r>
                <a:rPr lang="en-US" sz="1200" dirty="0"/>
                <a:t>Renters</a:t>
              </a:r>
              <a:endParaRPr lang="en-US" sz="1200" b="1" dirty="0"/>
            </a:p>
          </p:txBody>
        </p:sp>
        <p:sp>
          <p:nvSpPr>
            <p:cNvPr id="46" name="Rectangle 45">
              <a:extLst>
                <a:ext uri="{FF2B5EF4-FFF2-40B4-BE49-F238E27FC236}">
                  <a16:creationId xmlns:a16="http://schemas.microsoft.com/office/drawing/2014/main" id="{EFC64EEC-521A-4104-B7E1-79148743FAA8}"/>
                </a:ext>
              </a:extLst>
            </p:cNvPr>
            <p:cNvSpPr/>
            <p:nvPr/>
          </p:nvSpPr>
          <p:spPr>
            <a:xfrm>
              <a:off x="1108349" y="2775058"/>
              <a:ext cx="1896407" cy="630942"/>
            </a:xfrm>
            <a:prstGeom prst="rect">
              <a:avLst/>
            </a:prstGeom>
          </p:spPr>
          <p:txBody>
            <a:bodyPr wrap="square">
              <a:spAutoFit/>
            </a:bodyPr>
            <a:lstStyle/>
            <a:p>
              <a:pPr fontAlgn="ctr"/>
              <a:r>
                <a:rPr lang="en-US" sz="2400" b="1" dirty="0"/>
                <a:t>3,025</a:t>
              </a:r>
            </a:p>
            <a:p>
              <a:pPr fontAlgn="ctr"/>
              <a:r>
                <a:rPr lang="en-US" sz="1100" dirty="0"/>
                <a:t>Extremely Low income HHs</a:t>
              </a:r>
              <a:endParaRPr lang="en-US" sz="1200" dirty="0"/>
            </a:p>
          </p:txBody>
        </p:sp>
        <p:pic>
          <p:nvPicPr>
            <p:cNvPr id="47" name="Graphic 46" descr="Family with two children">
              <a:extLst>
                <a:ext uri="{FF2B5EF4-FFF2-40B4-BE49-F238E27FC236}">
                  <a16:creationId xmlns:a16="http://schemas.microsoft.com/office/drawing/2014/main" id="{03C02163-D8AC-4651-9B44-7239BC1239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4642" y="2755288"/>
              <a:ext cx="650712" cy="650712"/>
            </a:xfrm>
            <a:prstGeom prst="rect">
              <a:avLst/>
            </a:prstGeom>
          </p:spPr>
        </p:pic>
      </p:grpSp>
      <p:grpSp>
        <p:nvGrpSpPr>
          <p:cNvPr id="50" name="Group 49">
            <a:extLst>
              <a:ext uri="{FF2B5EF4-FFF2-40B4-BE49-F238E27FC236}">
                <a16:creationId xmlns:a16="http://schemas.microsoft.com/office/drawing/2014/main" id="{8F758F32-36A2-42B4-B3CF-7ED791D008AE}"/>
              </a:ext>
            </a:extLst>
          </p:cNvPr>
          <p:cNvGrpSpPr/>
          <p:nvPr/>
        </p:nvGrpSpPr>
        <p:grpSpPr>
          <a:xfrm>
            <a:off x="3189646" y="2667309"/>
            <a:ext cx="2716879" cy="2152510"/>
            <a:chOff x="214639" y="2755288"/>
            <a:chExt cx="2716879" cy="2152510"/>
          </a:xfrm>
        </p:grpSpPr>
        <p:sp>
          <p:nvSpPr>
            <p:cNvPr id="51" name="Rectangle 50">
              <a:extLst>
                <a:ext uri="{FF2B5EF4-FFF2-40B4-BE49-F238E27FC236}">
                  <a16:creationId xmlns:a16="http://schemas.microsoft.com/office/drawing/2014/main" id="{FB4C48EA-F59B-4376-ABD5-698073288178}"/>
                </a:ext>
              </a:extLst>
            </p:cNvPr>
            <p:cNvSpPr/>
            <p:nvPr/>
          </p:nvSpPr>
          <p:spPr>
            <a:xfrm>
              <a:off x="1103119" y="3502566"/>
              <a:ext cx="1640991" cy="646331"/>
            </a:xfrm>
            <a:prstGeom prst="rect">
              <a:avLst/>
            </a:prstGeom>
          </p:spPr>
          <p:txBody>
            <a:bodyPr wrap="square">
              <a:spAutoFit/>
            </a:bodyPr>
            <a:lstStyle/>
            <a:p>
              <a:pPr lvl="1" fontAlgn="ctr"/>
              <a:r>
                <a:rPr lang="en-US" sz="2400" b="1" dirty="0"/>
                <a:t>1,345</a:t>
              </a:r>
            </a:p>
            <a:p>
              <a:pPr lvl="1" fontAlgn="ctr"/>
              <a:r>
                <a:rPr lang="en-US" sz="1200" dirty="0"/>
                <a:t>Homeowners</a:t>
              </a:r>
              <a:endParaRPr lang="en-US" sz="1200" b="1" dirty="0"/>
            </a:p>
          </p:txBody>
        </p:sp>
        <p:pic>
          <p:nvPicPr>
            <p:cNvPr id="72" name="Graphic 71" descr="House">
              <a:extLst>
                <a:ext uri="{FF2B5EF4-FFF2-40B4-BE49-F238E27FC236}">
                  <a16:creationId xmlns:a16="http://schemas.microsoft.com/office/drawing/2014/main" id="{E5A32435-6770-488A-985E-6AD6B0F79B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6920" y="3437199"/>
              <a:ext cx="746156" cy="746156"/>
            </a:xfrm>
            <a:prstGeom prst="rect">
              <a:avLst/>
            </a:prstGeom>
          </p:spPr>
        </p:pic>
        <p:grpSp>
          <p:nvGrpSpPr>
            <p:cNvPr id="73" name="Group 72">
              <a:extLst>
                <a:ext uri="{FF2B5EF4-FFF2-40B4-BE49-F238E27FC236}">
                  <a16:creationId xmlns:a16="http://schemas.microsoft.com/office/drawing/2014/main" id="{E516319A-D825-4DB1-816E-30CF69685BA3}"/>
                </a:ext>
              </a:extLst>
            </p:cNvPr>
            <p:cNvGrpSpPr/>
            <p:nvPr/>
          </p:nvGrpSpPr>
          <p:grpSpPr>
            <a:xfrm>
              <a:off x="214639" y="4313177"/>
              <a:ext cx="888480" cy="558840"/>
              <a:chOff x="129839" y="4084261"/>
              <a:chExt cx="888480" cy="558840"/>
            </a:xfrm>
          </p:grpSpPr>
          <p:pic>
            <p:nvPicPr>
              <p:cNvPr id="77" name="Graphic 76" descr="House">
                <a:extLst>
                  <a:ext uri="{FF2B5EF4-FFF2-40B4-BE49-F238E27FC236}">
                    <a16:creationId xmlns:a16="http://schemas.microsoft.com/office/drawing/2014/main" id="{761BC52A-8EB4-478E-9517-0DD7F8F1A73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9479" y="4084261"/>
                <a:ext cx="558840" cy="558840"/>
              </a:xfrm>
              <a:prstGeom prst="rect">
                <a:avLst/>
              </a:prstGeom>
            </p:spPr>
          </p:pic>
          <p:pic>
            <p:nvPicPr>
              <p:cNvPr id="78" name="Graphic 77" descr="House">
                <a:extLst>
                  <a:ext uri="{FF2B5EF4-FFF2-40B4-BE49-F238E27FC236}">
                    <a16:creationId xmlns:a16="http://schemas.microsoft.com/office/drawing/2014/main" id="{8CB16C74-B291-42B0-8BB2-F2A1DC73A1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9839" y="4084261"/>
                <a:ext cx="558840" cy="558840"/>
              </a:xfrm>
              <a:prstGeom prst="rect">
                <a:avLst/>
              </a:prstGeom>
            </p:spPr>
          </p:pic>
        </p:grpSp>
        <p:sp>
          <p:nvSpPr>
            <p:cNvPr id="74" name="Rectangle 73">
              <a:extLst>
                <a:ext uri="{FF2B5EF4-FFF2-40B4-BE49-F238E27FC236}">
                  <a16:creationId xmlns:a16="http://schemas.microsoft.com/office/drawing/2014/main" id="{5CC58F1D-A113-42B1-B6BE-3D6E7756BE91}"/>
                </a:ext>
              </a:extLst>
            </p:cNvPr>
            <p:cNvSpPr/>
            <p:nvPr/>
          </p:nvSpPr>
          <p:spPr>
            <a:xfrm>
              <a:off x="1110173" y="4261467"/>
              <a:ext cx="1640991" cy="646331"/>
            </a:xfrm>
            <a:prstGeom prst="rect">
              <a:avLst/>
            </a:prstGeom>
          </p:spPr>
          <p:txBody>
            <a:bodyPr wrap="square">
              <a:spAutoFit/>
            </a:bodyPr>
            <a:lstStyle/>
            <a:p>
              <a:pPr lvl="1" fontAlgn="ctr"/>
              <a:r>
                <a:rPr lang="en-US" sz="2400" b="1" dirty="0"/>
                <a:t>915</a:t>
              </a:r>
            </a:p>
            <a:p>
              <a:pPr lvl="1" fontAlgn="ctr"/>
              <a:r>
                <a:rPr lang="en-US" sz="1200" dirty="0"/>
                <a:t>Renters</a:t>
              </a:r>
              <a:endParaRPr lang="en-US" sz="1200" b="1" dirty="0"/>
            </a:p>
          </p:txBody>
        </p:sp>
        <p:sp>
          <p:nvSpPr>
            <p:cNvPr id="75" name="Rectangle 74">
              <a:extLst>
                <a:ext uri="{FF2B5EF4-FFF2-40B4-BE49-F238E27FC236}">
                  <a16:creationId xmlns:a16="http://schemas.microsoft.com/office/drawing/2014/main" id="{AB30D0FD-4B70-4E57-91EA-E020B00343C5}"/>
                </a:ext>
              </a:extLst>
            </p:cNvPr>
            <p:cNvSpPr/>
            <p:nvPr/>
          </p:nvSpPr>
          <p:spPr>
            <a:xfrm>
              <a:off x="1108350" y="2775058"/>
              <a:ext cx="1823168" cy="630942"/>
            </a:xfrm>
            <a:prstGeom prst="rect">
              <a:avLst/>
            </a:prstGeom>
          </p:spPr>
          <p:txBody>
            <a:bodyPr wrap="square">
              <a:spAutoFit/>
            </a:bodyPr>
            <a:lstStyle/>
            <a:p>
              <a:pPr fontAlgn="ctr"/>
              <a:r>
                <a:rPr lang="en-US" sz="2400" b="1" dirty="0"/>
                <a:t>2,260</a:t>
              </a:r>
            </a:p>
            <a:p>
              <a:pPr fontAlgn="ctr"/>
              <a:r>
                <a:rPr lang="en-US" sz="1100" dirty="0"/>
                <a:t>Very Low income HHs</a:t>
              </a:r>
              <a:endParaRPr lang="en-US" sz="1200" dirty="0"/>
            </a:p>
          </p:txBody>
        </p:sp>
        <p:pic>
          <p:nvPicPr>
            <p:cNvPr id="76" name="Graphic 75" descr="Family with two children">
              <a:extLst>
                <a:ext uri="{FF2B5EF4-FFF2-40B4-BE49-F238E27FC236}">
                  <a16:creationId xmlns:a16="http://schemas.microsoft.com/office/drawing/2014/main" id="{C9344C8B-8EEA-45FB-AF79-B98354F909E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4642" y="2755288"/>
              <a:ext cx="650712" cy="650712"/>
            </a:xfrm>
            <a:prstGeom prst="rect">
              <a:avLst/>
            </a:prstGeom>
          </p:spPr>
        </p:pic>
      </p:grpSp>
      <p:sp>
        <p:nvSpPr>
          <p:cNvPr id="79" name="TextBox 78">
            <a:extLst>
              <a:ext uri="{FF2B5EF4-FFF2-40B4-BE49-F238E27FC236}">
                <a16:creationId xmlns:a16="http://schemas.microsoft.com/office/drawing/2014/main" id="{42C34D0A-0D0D-4BFE-AF88-1683392224C3}"/>
              </a:ext>
            </a:extLst>
          </p:cNvPr>
          <p:cNvSpPr txBox="1"/>
          <p:nvPr/>
        </p:nvSpPr>
        <p:spPr>
          <a:xfrm>
            <a:off x="67457" y="5322440"/>
            <a:ext cx="8829612" cy="907941"/>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sz="1600" dirty="0">
                <a:latin typeface="Segoe UI" panose="020B0502040204020203" pitchFamily="34" charset="0"/>
                <a:cs typeface="Segoe UI" panose="020B0502040204020203" pitchFamily="34" charset="0"/>
              </a:rPr>
              <a:t>There are </a:t>
            </a:r>
            <a:r>
              <a:rPr lang="en-US" sz="1600" b="1" dirty="0">
                <a:solidFill>
                  <a:schemeClr val="accent4"/>
                </a:solidFill>
                <a:latin typeface="Segoe UI" panose="020B0502040204020203" pitchFamily="34" charset="0"/>
                <a:cs typeface="Segoe UI" panose="020B0502040204020203" pitchFamily="34" charset="0"/>
              </a:rPr>
              <a:t>8,290 households in Middletown (43% of total) </a:t>
            </a:r>
            <a:r>
              <a:rPr lang="en-US" sz="1600" dirty="0">
                <a:latin typeface="Segoe UI" panose="020B0502040204020203" pitchFamily="34" charset="0"/>
                <a:cs typeface="Segoe UI" panose="020B0502040204020203" pitchFamily="34" charset="0"/>
              </a:rPr>
              <a:t>who meet the definition of low income (household income &lt;80% of AMI)</a:t>
            </a:r>
          </a:p>
          <a:p>
            <a:pPr marL="285750" indent="-285750">
              <a:spcAft>
                <a:spcPts val="600"/>
              </a:spcAft>
              <a:buClr>
                <a:schemeClr val="accent4"/>
              </a:buClr>
              <a:buFont typeface="Wingdings" panose="05000000000000000000" pitchFamily="2" charset="2"/>
              <a:buChar char="§"/>
            </a:pPr>
            <a:r>
              <a:rPr lang="en-US" sz="1600" dirty="0">
                <a:latin typeface="Segoe UI" panose="020B0502040204020203" pitchFamily="34" charset="0"/>
                <a:cs typeface="Segoe UI" panose="020B0502040204020203" pitchFamily="34" charset="0"/>
              </a:rPr>
              <a:t>A mix of homeowners and renters </a:t>
            </a:r>
          </a:p>
        </p:txBody>
      </p:sp>
      <p:sp>
        <p:nvSpPr>
          <p:cNvPr id="2" name="Slide Number Placeholder 1">
            <a:extLst>
              <a:ext uri="{FF2B5EF4-FFF2-40B4-BE49-F238E27FC236}">
                <a16:creationId xmlns:a16="http://schemas.microsoft.com/office/drawing/2014/main" id="{3889A7B1-DC62-4656-9700-EDF0F619F9B0}"/>
              </a:ext>
            </a:extLst>
          </p:cNvPr>
          <p:cNvSpPr>
            <a:spLocks noGrp="1"/>
          </p:cNvSpPr>
          <p:nvPr>
            <p:ph type="sldNum" sz="quarter" idx="4"/>
          </p:nvPr>
        </p:nvSpPr>
        <p:spPr>
          <a:xfrm>
            <a:off x="6939713" y="6378849"/>
            <a:ext cx="2039069" cy="365125"/>
          </a:xfrm>
        </p:spPr>
        <p:txBody>
          <a:bodyPr/>
          <a:lstStyle/>
          <a:p>
            <a:fld id="{48F63A3B-78C7-47BE-AE5E-E10140E04643}" type="slidenum">
              <a:rPr lang="en-US" smtClean="0"/>
              <a:t>38</a:t>
            </a:fld>
            <a:endParaRPr lang="en-US" dirty="0"/>
          </a:p>
        </p:txBody>
      </p:sp>
      <p:sp>
        <p:nvSpPr>
          <p:cNvPr id="57" name="TextBox 56">
            <a:extLst>
              <a:ext uri="{FF2B5EF4-FFF2-40B4-BE49-F238E27FC236}">
                <a16:creationId xmlns:a16="http://schemas.microsoft.com/office/drawing/2014/main" id="{640C306D-ABAB-4DE7-8196-111E68F80C20}"/>
              </a:ext>
            </a:extLst>
          </p:cNvPr>
          <p:cNvSpPr txBox="1"/>
          <p:nvPr/>
        </p:nvSpPr>
        <p:spPr>
          <a:xfrm>
            <a:off x="149357" y="1471636"/>
            <a:ext cx="2743200" cy="1031051"/>
          </a:xfrm>
          <a:prstGeom prst="rect">
            <a:avLst/>
          </a:prstGeom>
          <a:noFill/>
        </p:spPr>
        <p:txBody>
          <a:bodyPr wrap="square" rtlCol="0">
            <a:spAutoFit/>
          </a:bodyPr>
          <a:lstStyle/>
          <a:p>
            <a:pPr algn="ctr"/>
            <a:r>
              <a:rPr lang="en-US" b="1" dirty="0"/>
              <a:t>Low Income</a:t>
            </a:r>
          </a:p>
          <a:p>
            <a:pPr algn="ctr">
              <a:spcAft>
                <a:spcPts val="600"/>
              </a:spcAft>
            </a:pPr>
            <a:r>
              <a:rPr lang="en-US" sz="1400" b="1" dirty="0"/>
              <a:t>51% to 80% of AMI</a:t>
            </a:r>
          </a:p>
          <a:p>
            <a:pPr algn="ctr"/>
            <a:r>
              <a:rPr lang="en-US" sz="1200" dirty="0"/>
              <a:t>&lt;$55,950 for an individual</a:t>
            </a:r>
          </a:p>
          <a:p>
            <a:pPr algn="ctr"/>
            <a:r>
              <a:rPr lang="en-US" sz="1200" dirty="0"/>
              <a:t>&lt;$79,900 for a family of 4</a:t>
            </a:r>
          </a:p>
        </p:txBody>
      </p:sp>
      <p:sp>
        <p:nvSpPr>
          <p:cNvPr id="58" name="TextBox 57">
            <a:extLst>
              <a:ext uri="{FF2B5EF4-FFF2-40B4-BE49-F238E27FC236}">
                <a16:creationId xmlns:a16="http://schemas.microsoft.com/office/drawing/2014/main" id="{7E432F8C-70EF-452D-8C50-6FEC43567010}"/>
              </a:ext>
            </a:extLst>
          </p:cNvPr>
          <p:cNvSpPr txBox="1"/>
          <p:nvPr/>
        </p:nvSpPr>
        <p:spPr>
          <a:xfrm>
            <a:off x="3165521" y="1469677"/>
            <a:ext cx="2743200"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Very Low Income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31% to 50% of AMI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a:t>
            </a:r>
            <a:r>
              <a:rPr lang="en-US" sz="1200" dirty="0">
                <a:solidFill>
                  <a:prstClr val="black"/>
                </a:solidFill>
                <a:latin typeface="Calibri" panose="020F0502020204030204"/>
              </a:rPr>
              <a:t>36</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,550 for an 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a:t>
            </a:r>
            <a:r>
              <a:rPr lang="en-US" sz="1200" dirty="0">
                <a:solidFill>
                  <a:prstClr val="black"/>
                </a:solidFill>
                <a:latin typeface="Calibri" panose="020F0502020204030204"/>
              </a:rPr>
              <a:t>52,150</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for a family of 4</a:t>
            </a:r>
          </a:p>
        </p:txBody>
      </p:sp>
      <p:sp>
        <p:nvSpPr>
          <p:cNvPr id="59" name="TextBox 58">
            <a:extLst>
              <a:ext uri="{FF2B5EF4-FFF2-40B4-BE49-F238E27FC236}">
                <a16:creationId xmlns:a16="http://schemas.microsoft.com/office/drawing/2014/main" id="{02B2FF09-BCE2-4D90-AFC8-D598B0101D2D}"/>
              </a:ext>
            </a:extLst>
          </p:cNvPr>
          <p:cNvSpPr txBox="1"/>
          <p:nvPr/>
        </p:nvSpPr>
        <p:spPr>
          <a:xfrm>
            <a:off x="6213251" y="1469677"/>
            <a:ext cx="2743200"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Extremely Low Income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30% of less of AMI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&lt;$21,950 for an 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&lt;$31,300 for a family of 4</a:t>
            </a:r>
          </a:p>
        </p:txBody>
      </p:sp>
    </p:spTree>
    <p:extLst>
      <p:ext uri="{BB962C8B-B14F-4D97-AF65-F5344CB8AC3E}">
        <p14:creationId xmlns:p14="http://schemas.microsoft.com/office/powerpoint/2010/main" val="4153445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BB37C913-542D-4099-BF1F-B0202906C631}"/>
              </a:ext>
            </a:extLst>
          </p:cNvPr>
          <p:cNvSpPr/>
          <p:nvPr/>
        </p:nvSpPr>
        <p:spPr>
          <a:xfrm>
            <a:off x="3108960" y="1376323"/>
            <a:ext cx="2926080" cy="3592503"/>
          </a:xfrm>
          <a:prstGeom prst="roundRect">
            <a:avLst>
              <a:gd name="adj" fmla="val 5388"/>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Rectangle: Rounded Corners 19">
            <a:extLst>
              <a:ext uri="{FF2B5EF4-FFF2-40B4-BE49-F238E27FC236}">
                <a16:creationId xmlns:a16="http://schemas.microsoft.com/office/drawing/2014/main" id="{AEB460A0-3FA3-4026-9873-2AB2EED241C3}"/>
              </a:ext>
            </a:extLst>
          </p:cNvPr>
          <p:cNvSpPr/>
          <p:nvPr/>
        </p:nvSpPr>
        <p:spPr>
          <a:xfrm>
            <a:off x="92796" y="1376323"/>
            <a:ext cx="2926080" cy="3592503"/>
          </a:xfrm>
          <a:prstGeom prst="roundRect">
            <a:avLst>
              <a:gd name="adj" fmla="val 5388"/>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Rectangle: Rounded Corners 16">
            <a:extLst>
              <a:ext uri="{FF2B5EF4-FFF2-40B4-BE49-F238E27FC236}">
                <a16:creationId xmlns:a16="http://schemas.microsoft.com/office/drawing/2014/main" id="{635A17E0-0460-43BC-B029-F5D5115B59CA}"/>
              </a:ext>
            </a:extLst>
          </p:cNvPr>
          <p:cNvSpPr/>
          <p:nvPr/>
        </p:nvSpPr>
        <p:spPr>
          <a:xfrm>
            <a:off x="6155126" y="1376323"/>
            <a:ext cx="2926080" cy="3592503"/>
          </a:xfrm>
          <a:prstGeom prst="roundRect">
            <a:avLst>
              <a:gd name="adj" fmla="val 5388"/>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12700" y="25088"/>
            <a:ext cx="9131300" cy="838200"/>
          </a:xfrm>
        </p:spPr>
        <p:txBody>
          <a:bodyPr>
            <a:normAutofit/>
          </a:bodyPr>
          <a:lstStyle/>
          <a:p>
            <a:r>
              <a:rPr lang="en-US" sz="2800" dirty="0">
                <a:solidFill>
                  <a:srgbClr val="0091A0"/>
                </a:solidFill>
              </a:rPr>
              <a:t>Affordable housing: renter needs</a:t>
            </a:r>
          </a:p>
        </p:txBody>
      </p:sp>
      <p:sp>
        <p:nvSpPr>
          <p:cNvPr id="13" name="TextBox 12">
            <a:extLst>
              <a:ext uri="{FF2B5EF4-FFF2-40B4-BE49-F238E27FC236}">
                <a16:creationId xmlns:a16="http://schemas.microsoft.com/office/drawing/2014/main" id="{0C0FFBF9-9F47-4C12-8B74-789E95A994BE}"/>
              </a:ext>
            </a:extLst>
          </p:cNvPr>
          <p:cNvSpPr txBox="1"/>
          <p:nvPr/>
        </p:nvSpPr>
        <p:spPr>
          <a:xfrm>
            <a:off x="722241" y="863921"/>
            <a:ext cx="8128144" cy="369332"/>
          </a:xfrm>
          <a:prstGeom prst="rect">
            <a:avLst/>
          </a:prstGeom>
          <a:noFill/>
        </p:spPr>
        <p:txBody>
          <a:bodyPr wrap="square" rtlCol="0">
            <a:spAutoFit/>
          </a:bodyPr>
          <a:lstStyle/>
          <a:p>
            <a:pPr algn="ctr"/>
            <a:r>
              <a:rPr lang="en-US" b="1" u="sng" dirty="0">
                <a:latin typeface="Segoe UI" panose="020B0502040204020203" pitchFamily="34" charset="0"/>
                <a:cs typeface="Segoe UI" panose="020B0502040204020203" pitchFamily="34" charset="0"/>
              </a:rPr>
              <a:t>Maximum</a:t>
            </a:r>
            <a:r>
              <a:rPr lang="en-US" b="1" dirty="0">
                <a:latin typeface="Segoe UI" panose="020B0502040204020203" pitchFamily="34" charset="0"/>
                <a:cs typeface="Segoe UI" panose="020B0502040204020203" pitchFamily="34" charset="0"/>
              </a:rPr>
              <a:t> Monthly Costs for Low Income Renters</a:t>
            </a:r>
            <a:endParaRPr lang="en-US" b="1" baseline="30000" dirty="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99D87731-797A-4A0F-8889-AE7A295C3BF2}"/>
              </a:ext>
            </a:extLst>
          </p:cNvPr>
          <p:cNvSpPr/>
          <p:nvPr/>
        </p:nvSpPr>
        <p:spPr>
          <a:xfrm>
            <a:off x="7069526" y="2807329"/>
            <a:ext cx="1780859" cy="1723549"/>
          </a:xfrm>
          <a:prstGeom prst="rect">
            <a:avLst/>
          </a:prstGeom>
        </p:spPr>
        <p:txBody>
          <a:bodyPr wrap="square">
            <a:spAutoFit/>
          </a:bodyPr>
          <a:lstStyle/>
          <a:p>
            <a:pPr fontAlgn="ctr"/>
            <a:r>
              <a:rPr lang="en-US" sz="2000" b="1" dirty="0"/>
              <a:t>$485/month</a:t>
            </a:r>
          </a:p>
          <a:p>
            <a:pPr fontAlgn="ctr"/>
            <a:r>
              <a:rPr lang="en-US" sz="1200" dirty="0"/>
              <a:t>for an individual</a:t>
            </a:r>
            <a:endParaRPr lang="en-US" sz="1200" b="1" dirty="0"/>
          </a:p>
          <a:p>
            <a:pPr fontAlgn="ctr"/>
            <a:endParaRPr lang="en-US" b="1" dirty="0"/>
          </a:p>
          <a:p>
            <a:pPr fontAlgn="ctr"/>
            <a:endParaRPr lang="en-US" b="1" dirty="0"/>
          </a:p>
          <a:p>
            <a:pPr fontAlgn="ctr"/>
            <a:r>
              <a:rPr lang="en-US" sz="2000" b="1" dirty="0"/>
              <a:t>$692/month</a:t>
            </a:r>
          </a:p>
          <a:p>
            <a:pPr fontAlgn="ctr"/>
            <a:r>
              <a:rPr lang="en-US" sz="1200" dirty="0"/>
              <a:t>for a family of 4</a:t>
            </a:r>
            <a:r>
              <a:rPr lang="en-US" b="1" dirty="0"/>
              <a:t> </a:t>
            </a:r>
          </a:p>
        </p:txBody>
      </p:sp>
      <p:pic>
        <p:nvPicPr>
          <p:cNvPr id="16" name="Graphic 15" descr="Family with two children">
            <a:extLst>
              <a:ext uri="{FF2B5EF4-FFF2-40B4-BE49-F238E27FC236}">
                <a16:creationId xmlns:a16="http://schemas.microsoft.com/office/drawing/2014/main" id="{441B5619-5342-4556-A466-B96ACC9CFA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55126" y="3662183"/>
            <a:ext cx="914400" cy="914400"/>
          </a:xfrm>
          <a:prstGeom prst="rect">
            <a:avLst/>
          </a:prstGeom>
        </p:spPr>
      </p:pic>
      <p:pic>
        <p:nvPicPr>
          <p:cNvPr id="23" name="Graphic 22" descr="Woman">
            <a:extLst>
              <a:ext uri="{FF2B5EF4-FFF2-40B4-BE49-F238E27FC236}">
                <a16:creationId xmlns:a16="http://schemas.microsoft.com/office/drawing/2014/main" id="{0BCA0573-D85F-47E4-989D-5818C3437B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8784" y="2718527"/>
            <a:ext cx="727084" cy="727084"/>
          </a:xfrm>
          <a:prstGeom prst="rect">
            <a:avLst/>
          </a:prstGeom>
        </p:spPr>
      </p:pic>
      <p:sp>
        <p:nvSpPr>
          <p:cNvPr id="32" name="Rectangle 31">
            <a:extLst>
              <a:ext uri="{FF2B5EF4-FFF2-40B4-BE49-F238E27FC236}">
                <a16:creationId xmlns:a16="http://schemas.microsoft.com/office/drawing/2014/main" id="{5BC409D6-F4B2-41FE-9B53-BE816EE3248A}"/>
              </a:ext>
            </a:extLst>
          </p:cNvPr>
          <p:cNvSpPr/>
          <p:nvPr/>
        </p:nvSpPr>
        <p:spPr>
          <a:xfrm>
            <a:off x="4069080" y="2822717"/>
            <a:ext cx="1981200" cy="1723549"/>
          </a:xfrm>
          <a:prstGeom prst="rect">
            <a:avLst/>
          </a:prstGeom>
        </p:spPr>
        <p:txBody>
          <a:bodyPr wrap="square">
            <a:spAutoFit/>
          </a:bodyPr>
          <a:lstStyle/>
          <a:p>
            <a:pPr fontAlgn="ctr"/>
            <a:r>
              <a:rPr lang="en-US" sz="2000" b="1" dirty="0"/>
              <a:t>$808/month </a:t>
            </a:r>
          </a:p>
          <a:p>
            <a:pPr fontAlgn="ctr"/>
            <a:r>
              <a:rPr lang="en-US" sz="1200" dirty="0"/>
              <a:t>for an individual</a:t>
            </a:r>
            <a:endParaRPr lang="en-US" sz="1200" b="1" dirty="0"/>
          </a:p>
          <a:p>
            <a:pPr fontAlgn="ctr"/>
            <a:endParaRPr lang="en-US" b="1" dirty="0"/>
          </a:p>
          <a:p>
            <a:pPr fontAlgn="ctr"/>
            <a:endParaRPr lang="en-US" b="1" dirty="0"/>
          </a:p>
          <a:p>
            <a:pPr fontAlgn="ctr"/>
            <a:r>
              <a:rPr lang="en-US" sz="2000" b="1" dirty="0"/>
              <a:t>$1,152/month</a:t>
            </a:r>
          </a:p>
          <a:p>
            <a:pPr fontAlgn="ctr"/>
            <a:r>
              <a:rPr lang="en-US" sz="1200" dirty="0"/>
              <a:t>for a family of 4</a:t>
            </a:r>
            <a:r>
              <a:rPr lang="en-US" b="1" dirty="0"/>
              <a:t> </a:t>
            </a:r>
          </a:p>
        </p:txBody>
      </p:sp>
      <p:pic>
        <p:nvPicPr>
          <p:cNvPr id="33" name="Graphic 32" descr="Family with two children">
            <a:extLst>
              <a:ext uri="{FF2B5EF4-FFF2-40B4-BE49-F238E27FC236}">
                <a16:creationId xmlns:a16="http://schemas.microsoft.com/office/drawing/2014/main" id="{3BE77956-30B2-4DD4-9A35-B84237DA2F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5868" y="3662183"/>
            <a:ext cx="914400" cy="914400"/>
          </a:xfrm>
          <a:prstGeom prst="rect">
            <a:avLst/>
          </a:prstGeom>
        </p:spPr>
      </p:pic>
      <p:pic>
        <p:nvPicPr>
          <p:cNvPr id="34" name="Graphic 33" descr="Woman">
            <a:extLst>
              <a:ext uri="{FF2B5EF4-FFF2-40B4-BE49-F238E27FC236}">
                <a16:creationId xmlns:a16="http://schemas.microsoft.com/office/drawing/2014/main" id="{1AAD4057-D8AA-4187-97D2-2734A287D6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59526" y="2718527"/>
            <a:ext cx="727084" cy="727084"/>
          </a:xfrm>
          <a:prstGeom prst="rect">
            <a:avLst/>
          </a:prstGeom>
        </p:spPr>
      </p:pic>
      <p:sp>
        <p:nvSpPr>
          <p:cNvPr id="36" name="Rectangle 35">
            <a:extLst>
              <a:ext uri="{FF2B5EF4-FFF2-40B4-BE49-F238E27FC236}">
                <a16:creationId xmlns:a16="http://schemas.microsoft.com/office/drawing/2014/main" id="{31138FDB-47B3-4E39-9AD0-A8F962B2FFFD}"/>
              </a:ext>
            </a:extLst>
          </p:cNvPr>
          <p:cNvSpPr/>
          <p:nvPr/>
        </p:nvSpPr>
        <p:spPr>
          <a:xfrm>
            <a:off x="1034102" y="2807329"/>
            <a:ext cx="1981200" cy="1723549"/>
          </a:xfrm>
          <a:prstGeom prst="rect">
            <a:avLst/>
          </a:prstGeom>
        </p:spPr>
        <p:txBody>
          <a:bodyPr wrap="square">
            <a:spAutoFit/>
          </a:bodyPr>
          <a:lstStyle/>
          <a:p>
            <a:pPr fontAlgn="ctr"/>
            <a:r>
              <a:rPr lang="en-US" sz="2000" b="1" dirty="0"/>
              <a:t>$1,236/month</a:t>
            </a:r>
          </a:p>
          <a:p>
            <a:pPr fontAlgn="ctr"/>
            <a:r>
              <a:rPr lang="en-US" sz="1200" dirty="0"/>
              <a:t>for an individual</a:t>
            </a:r>
            <a:endParaRPr lang="en-US" sz="1200" b="1" dirty="0"/>
          </a:p>
          <a:p>
            <a:pPr fontAlgn="ctr"/>
            <a:endParaRPr lang="en-US" b="1" dirty="0"/>
          </a:p>
          <a:p>
            <a:pPr fontAlgn="ctr"/>
            <a:endParaRPr lang="en-US" b="1" dirty="0"/>
          </a:p>
          <a:p>
            <a:pPr fontAlgn="ctr"/>
            <a:r>
              <a:rPr lang="en-US" sz="2000" b="1" dirty="0"/>
              <a:t>$1,765/month</a:t>
            </a:r>
          </a:p>
          <a:p>
            <a:pPr fontAlgn="ctr"/>
            <a:r>
              <a:rPr lang="en-US" sz="1200" dirty="0"/>
              <a:t>for a family of 4</a:t>
            </a:r>
            <a:r>
              <a:rPr lang="en-US" b="1" dirty="0"/>
              <a:t> </a:t>
            </a:r>
          </a:p>
        </p:txBody>
      </p:sp>
      <p:pic>
        <p:nvPicPr>
          <p:cNvPr id="37" name="Graphic 36" descr="Family with two children">
            <a:extLst>
              <a:ext uri="{FF2B5EF4-FFF2-40B4-BE49-F238E27FC236}">
                <a16:creationId xmlns:a16="http://schemas.microsoft.com/office/drawing/2014/main" id="{53FA89F5-7DF8-4EE7-BB79-8AFAAA1165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9702" y="3662183"/>
            <a:ext cx="914400" cy="914400"/>
          </a:xfrm>
          <a:prstGeom prst="rect">
            <a:avLst/>
          </a:prstGeom>
        </p:spPr>
      </p:pic>
      <p:pic>
        <p:nvPicPr>
          <p:cNvPr id="38" name="Graphic 37" descr="Woman">
            <a:extLst>
              <a:ext uri="{FF2B5EF4-FFF2-40B4-BE49-F238E27FC236}">
                <a16:creationId xmlns:a16="http://schemas.microsoft.com/office/drawing/2014/main" id="{A26FC8F3-44FA-4590-BEB9-697414CD53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3360" y="2718527"/>
            <a:ext cx="727084" cy="727084"/>
          </a:xfrm>
          <a:prstGeom prst="rect">
            <a:avLst/>
          </a:prstGeom>
        </p:spPr>
      </p:pic>
      <p:sp>
        <p:nvSpPr>
          <p:cNvPr id="39" name="TextBox 38">
            <a:extLst>
              <a:ext uri="{FF2B5EF4-FFF2-40B4-BE49-F238E27FC236}">
                <a16:creationId xmlns:a16="http://schemas.microsoft.com/office/drawing/2014/main" id="{67F24607-2571-4697-A7B5-0848D4269ABE}"/>
              </a:ext>
            </a:extLst>
          </p:cNvPr>
          <p:cNvSpPr txBox="1"/>
          <p:nvPr/>
        </p:nvSpPr>
        <p:spPr>
          <a:xfrm>
            <a:off x="293615" y="5370342"/>
            <a:ext cx="8556770" cy="830997"/>
          </a:xfrm>
          <a:prstGeom prst="rect">
            <a:avLst/>
          </a:prstGeom>
          <a:noFill/>
        </p:spPr>
        <p:txBody>
          <a:bodyPr wrap="square" rtlCol="0">
            <a:spAutoFit/>
          </a:bodyPr>
          <a:lstStyle/>
          <a:p>
            <a:pPr>
              <a:buClr>
                <a:schemeClr val="accent1"/>
              </a:buClr>
            </a:pPr>
            <a:r>
              <a:rPr lang="en-US" sz="1600" b="1" u="sng" dirty="0">
                <a:latin typeface="Segoe UI" panose="020B0502040204020203" pitchFamily="34" charset="0"/>
                <a:cs typeface="Segoe UI" panose="020B0502040204020203" pitchFamily="34" charset="0"/>
              </a:rPr>
              <a:t>30% Rule: </a:t>
            </a:r>
            <a:r>
              <a:rPr lang="en-US" sz="1600" dirty="0">
                <a:latin typeface="Segoe UI" panose="020B0502040204020203" pitchFamily="34" charset="0"/>
                <a:cs typeface="Segoe UI" panose="020B0502040204020203" pitchFamily="34" charset="0"/>
              </a:rPr>
              <a:t>HUD recommends that households spend no more than 30% of their income on housing costs including rent or mortgage payments, property taxes, utilities, HOA fees, and maintenance costs</a:t>
            </a:r>
          </a:p>
        </p:txBody>
      </p:sp>
      <p:sp>
        <p:nvSpPr>
          <p:cNvPr id="40" name="Rectangle 39">
            <a:extLst>
              <a:ext uri="{FF2B5EF4-FFF2-40B4-BE49-F238E27FC236}">
                <a16:creationId xmlns:a16="http://schemas.microsoft.com/office/drawing/2014/main" id="{BA74F334-FC44-46DC-B9F6-6D39ECEAE7B6}"/>
              </a:ext>
            </a:extLst>
          </p:cNvPr>
          <p:cNvSpPr/>
          <p:nvPr/>
        </p:nvSpPr>
        <p:spPr>
          <a:xfrm>
            <a:off x="184236" y="5006993"/>
            <a:ext cx="8807094" cy="246221"/>
          </a:xfrm>
          <a:prstGeom prst="rect">
            <a:avLst/>
          </a:prstGeom>
        </p:spPr>
        <p:txBody>
          <a:bodyPr wrap="square">
            <a:spAutoFit/>
          </a:bodyPr>
          <a:lstStyle/>
          <a:p>
            <a:r>
              <a:rPr lang="en-US" sz="1000" i="1" dirty="0">
                <a:latin typeface="Calibri" panose="020F0502020204030204" pitchFamily="34" charset="0"/>
                <a:cs typeface="Calibri" panose="020F0502020204030204" pitchFamily="34" charset="0"/>
              </a:rPr>
              <a:t>Source: U.S. Department of Housing and Urban Development (HUD) Income Limits. Based on income limits for the Hartford, CT HUD Metro FMR Area</a:t>
            </a:r>
          </a:p>
        </p:txBody>
      </p:sp>
      <p:sp>
        <p:nvSpPr>
          <p:cNvPr id="22" name="Slide Number Placeholder 5">
            <a:extLst>
              <a:ext uri="{FF2B5EF4-FFF2-40B4-BE49-F238E27FC236}">
                <a16:creationId xmlns:a16="http://schemas.microsoft.com/office/drawing/2014/main" id="{D9BA21AA-C959-417C-B520-70C5A771EE0E}"/>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solidFill>
                  <a:schemeClr val="tx1"/>
                </a:solidFill>
              </a:rPr>
              <a:pPr/>
              <a:t>39</a:t>
            </a:fld>
            <a:endParaRPr lang="en-US" dirty="0">
              <a:solidFill>
                <a:schemeClr val="tx1"/>
              </a:solidFill>
            </a:endParaRPr>
          </a:p>
        </p:txBody>
      </p:sp>
      <p:sp>
        <p:nvSpPr>
          <p:cNvPr id="2" name="Slide Number Placeholder 1">
            <a:extLst>
              <a:ext uri="{FF2B5EF4-FFF2-40B4-BE49-F238E27FC236}">
                <a16:creationId xmlns:a16="http://schemas.microsoft.com/office/drawing/2014/main" id="{A2E1EC60-C4EB-4CCF-A310-55F40B30554A}"/>
              </a:ext>
            </a:extLst>
          </p:cNvPr>
          <p:cNvSpPr>
            <a:spLocks noGrp="1"/>
          </p:cNvSpPr>
          <p:nvPr>
            <p:ph type="sldNum" sz="quarter" idx="4"/>
          </p:nvPr>
        </p:nvSpPr>
        <p:spPr/>
        <p:txBody>
          <a:bodyPr/>
          <a:lstStyle/>
          <a:p>
            <a:fld id="{48F63A3B-78C7-47BE-AE5E-E10140E04643}" type="slidenum">
              <a:rPr lang="en-US" smtClean="0"/>
              <a:t>39</a:t>
            </a:fld>
            <a:endParaRPr lang="en-US" dirty="0"/>
          </a:p>
        </p:txBody>
      </p:sp>
      <p:sp>
        <p:nvSpPr>
          <p:cNvPr id="24" name="TextBox 23">
            <a:extLst>
              <a:ext uri="{FF2B5EF4-FFF2-40B4-BE49-F238E27FC236}">
                <a16:creationId xmlns:a16="http://schemas.microsoft.com/office/drawing/2014/main" id="{05F758C2-BC45-4118-AAC9-AFAD7B988768}"/>
              </a:ext>
            </a:extLst>
          </p:cNvPr>
          <p:cNvSpPr txBox="1"/>
          <p:nvPr/>
        </p:nvSpPr>
        <p:spPr>
          <a:xfrm>
            <a:off x="149357" y="1451316"/>
            <a:ext cx="2743200" cy="1031051"/>
          </a:xfrm>
          <a:prstGeom prst="rect">
            <a:avLst/>
          </a:prstGeom>
          <a:noFill/>
        </p:spPr>
        <p:txBody>
          <a:bodyPr wrap="square" rtlCol="0">
            <a:spAutoFit/>
          </a:bodyPr>
          <a:lstStyle/>
          <a:p>
            <a:pPr algn="ctr"/>
            <a:r>
              <a:rPr lang="en-US" b="1" dirty="0"/>
              <a:t>Low Income</a:t>
            </a:r>
          </a:p>
          <a:p>
            <a:pPr algn="ctr">
              <a:spcAft>
                <a:spcPts val="600"/>
              </a:spcAft>
            </a:pPr>
            <a:r>
              <a:rPr lang="en-US" sz="1400" b="1" dirty="0"/>
              <a:t>51% to 80% of AMI</a:t>
            </a:r>
          </a:p>
          <a:p>
            <a:pPr algn="ctr"/>
            <a:r>
              <a:rPr lang="en-US" sz="1200" dirty="0"/>
              <a:t>&lt;$55,950 for an individual</a:t>
            </a:r>
          </a:p>
          <a:p>
            <a:pPr algn="ctr"/>
            <a:r>
              <a:rPr lang="en-US" sz="1200" dirty="0"/>
              <a:t>&lt;$79,900 for a family of 4</a:t>
            </a:r>
          </a:p>
        </p:txBody>
      </p:sp>
      <p:sp>
        <p:nvSpPr>
          <p:cNvPr id="25" name="TextBox 24">
            <a:extLst>
              <a:ext uri="{FF2B5EF4-FFF2-40B4-BE49-F238E27FC236}">
                <a16:creationId xmlns:a16="http://schemas.microsoft.com/office/drawing/2014/main" id="{5E9957F6-BCA9-4878-8F5A-88FB5945909E}"/>
              </a:ext>
            </a:extLst>
          </p:cNvPr>
          <p:cNvSpPr txBox="1"/>
          <p:nvPr/>
        </p:nvSpPr>
        <p:spPr>
          <a:xfrm>
            <a:off x="3165521" y="1449357"/>
            <a:ext cx="2743200"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Very Low Income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31% to 50% of AMI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a:t>
            </a:r>
            <a:r>
              <a:rPr lang="en-US" sz="1200" dirty="0">
                <a:solidFill>
                  <a:prstClr val="black"/>
                </a:solidFill>
                <a:latin typeface="Calibri" panose="020F0502020204030204"/>
              </a:rPr>
              <a:t>36</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,550 for an 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a:t>
            </a:r>
            <a:r>
              <a:rPr lang="en-US" sz="1200" dirty="0">
                <a:solidFill>
                  <a:prstClr val="black"/>
                </a:solidFill>
                <a:latin typeface="Calibri" panose="020F0502020204030204"/>
              </a:rPr>
              <a:t>52,150</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for a family of 4</a:t>
            </a:r>
          </a:p>
        </p:txBody>
      </p:sp>
      <p:sp>
        <p:nvSpPr>
          <p:cNvPr id="26" name="TextBox 25">
            <a:extLst>
              <a:ext uri="{FF2B5EF4-FFF2-40B4-BE49-F238E27FC236}">
                <a16:creationId xmlns:a16="http://schemas.microsoft.com/office/drawing/2014/main" id="{9270F024-87A1-4052-9757-5BBA86E40365}"/>
              </a:ext>
            </a:extLst>
          </p:cNvPr>
          <p:cNvSpPr txBox="1"/>
          <p:nvPr/>
        </p:nvSpPr>
        <p:spPr>
          <a:xfrm>
            <a:off x="6213251" y="1449357"/>
            <a:ext cx="2743200"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Extremely Low Income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30% of less of AMI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&lt;$21,950 for an 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&lt;$31,300 for a family of 4</a:t>
            </a:r>
          </a:p>
        </p:txBody>
      </p:sp>
    </p:spTree>
    <p:extLst>
      <p:ext uri="{BB962C8B-B14F-4D97-AF65-F5344CB8AC3E}">
        <p14:creationId xmlns:p14="http://schemas.microsoft.com/office/powerpoint/2010/main" val="87616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1" y="278635"/>
            <a:ext cx="9144002" cy="523220"/>
          </a:xfrm>
          <a:prstGeom prst="rect">
            <a:avLst/>
          </a:prstGeom>
          <a:noFill/>
        </p:spPr>
        <p:txBody>
          <a:bodyPr wrap="square" rtlCol="0">
            <a:spAutoFit/>
          </a:bodyPr>
          <a:lstStyle/>
          <a:p>
            <a:pPr algn="ctr"/>
            <a:r>
              <a:rPr lang="en-US" sz="2800" b="1" cap="all" dirty="0">
                <a:solidFill>
                  <a:srgbClr val="0091A0"/>
                </a:solidFill>
                <a:latin typeface="Segoe UI" panose="020B0502040204020203" pitchFamily="34" charset="0"/>
                <a:cs typeface="Segoe UI" panose="020B0502040204020203" pitchFamily="34" charset="0"/>
              </a:rPr>
              <a:t>Tonight's Agenda</a:t>
            </a:r>
          </a:p>
        </p:txBody>
      </p:sp>
      <p:sp>
        <p:nvSpPr>
          <p:cNvPr id="4" name="Rectangle 3">
            <a:extLst>
              <a:ext uri="{FF2B5EF4-FFF2-40B4-BE49-F238E27FC236}">
                <a16:creationId xmlns:a16="http://schemas.microsoft.com/office/drawing/2014/main" id="{BEA2A378-6C25-4179-9B16-3F92702C68B8}"/>
              </a:ext>
            </a:extLst>
          </p:cNvPr>
          <p:cNvSpPr/>
          <p:nvPr/>
        </p:nvSpPr>
        <p:spPr>
          <a:xfrm>
            <a:off x="639192" y="1112387"/>
            <a:ext cx="7865616" cy="2831544"/>
          </a:xfrm>
          <a:prstGeom prst="rect">
            <a:avLst/>
          </a:prstGeom>
        </p:spPr>
        <p:txBody>
          <a:bodyPr wrap="square">
            <a:spAutoFit/>
          </a:bodyPr>
          <a:lstStyle/>
          <a:p>
            <a:pPr>
              <a:spcBef>
                <a:spcPts val="600"/>
              </a:spcBef>
              <a:spcAft>
                <a:spcPts val="600"/>
              </a:spcAft>
              <a:buClr>
                <a:schemeClr val="accent4"/>
              </a:buClr>
            </a:pPr>
            <a:r>
              <a:rPr lang="en-US" sz="2800" b="1" dirty="0">
                <a:solidFill>
                  <a:schemeClr val="accent1">
                    <a:lumMod val="75000"/>
                  </a:schemeClr>
                </a:solidFill>
                <a:latin typeface="Segoe UI" panose="020B0502040204020203" pitchFamily="34" charset="0"/>
                <a:cs typeface="Segoe UI" panose="020B0502040204020203" pitchFamily="34" charset="0"/>
              </a:rPr>
              <a:t>Your primary role tonight is to:</a:t>
            </a:r>
          </a:p>
          <a:p>
            <a:pPr marL="342900" indent="-342900">
              <a:spcBef>
                <a:spcPts val="600"/>
              </a:spcBef>
              <a:spcAft>
                <a:spcPts val="600"/>
              </a:spcAft>
              <a:buClr>
                <a:schemeClr val="accent4"/>
              </a:buClr>
              <a:buFont typeface="Wingdings" panose="05000000000000000000" pitchFamily="2" charset="2"/>
              <a:buChar char="§"/>
            </a:pPr>
            <a:r>
              <a:rPr lang="en-US" sz="2000" dirty="0">
                <a:solidFill>
                  <a:schemeClr val="accent1">
                    <a:lumMod val="75000"/>
                  </a:schemeClr>
                </a:solidFill>
                <a:latin typeface="Segoe UI" panose="020B0502040204020203" pitchFamily="34" charset="0"/>
                <a:cs typeface="Segoe UI" panose="020B0502040204020203" pitchFamily="34" charset="0"/>
              </a:rPr>
              <a:t>Learn more about affordable housing and why it is important to your community</a:t>
            </a:r>
          </a:p>
          <a:p>
            <a:pPr marL="342900" indent="-342900">
              <a:spcBef>
                <a:spcPts val="600"/>
              </a:spcBef>
              <a:spcAft>
                <a:spcPts val="600"/>
              </a:spcAft>
              <a:buClr>
                <a:schemeClr val="accent4"/>
              </a:buClr>
              <a:buFont typeface="Wingdings" panose="05000000000000000000" pitchFamily="2" charset="2"/>
              <a:buChar char="§"/>
            </a:pPr>
            <a:r>
              <a:rPr lang="en-US" sz="2000" dirty="0">
                <a:solidFill>
                  <a:schemeClr val="accent1">
                    <a:lumMod val="75000"/>
                  </a:schemeClr>
                </a:solidFill>
                <a:latin typeface="Segoe UI" panose="020B0502040204020203" pitchFamily="34" charset="0"/>
                <a:cs typeface="Segoe UI" panose="020B0502040204020203" pitchFamily="34" charset="0"/>
              </a:rPr>
              <a:t>Provide us with input on potential affordable housing strategies for your community</a:t>
            </a:r>
          </a:p>
          <a:p>
            <a:pPr marL="342900" indent="-342900">
              <a:spcBef>
                <a:spcPts val="600"/>
              </a:spcBef>
              <a:spcAft>
                <a:spcPts val="600"/>
              </a:spcAft>
              <a:buClr>
                <a:schemeClr val="accent4"/>
              </a:buClr>
              <a:buFont typeface="Wingdings" panose="05000000000000000000" pitchFamily="2" charset="2"/>
              <a:buChar char="§"/>
            </a:pPr>
            <a:r>
              <a:rPr lang="en-US" sz="2000" dirty="0">
                <a:solidFill>
                  <a:schemeClr val="accent1">
                    <a:lumMod val="75000"/>
                  </a:schemeClr>
                </a:solidFill>
                <a:latin typeface="Segoe UI" panose="020B0502040204020203" pitchFamily="34" charset="0"/>
                <a:cs typeface="Segoe UI" panose="020B0502040204020203" pitchFamily="34" charset="0"/>
              </a:rPr>
              <a:t>Ask questions you may have on the subject.  Please type them in the chat - questions will be answered at the end of the workshop</a:t>
            </a:r>
          </a:p>
        </p:txBody>
      </p:sp>
      <p:sp>
        <p:nvSpPr>
          <p:cNvPr id="5" name="TextBox 4">
            <a:extLst>
              <a:ext uri="{FF2B5EF4-FFF2-40B4-BE49-F238E27FC236}">
                <a16:creationId xmlns:a16="http://schemas.microsoft.com/office/drawing/2014/main" id="{A6E04358-6211-44D9-8AE4-C77487576AF0}"/>
              </a:ext>
            </a:extLst>
          </p:cNvPr>
          <p:cNvSpPr txBox="1"/>
          <p:nvPr/>
        </p:nvSpPr>
        <p:spPr>
          <a:xfrm>
            <a:off x="-1" y="4580878"/>
            <a:ext cx="8930935" cy="723275"/>
          </a:xfrm>
          <a:prstGeom prst="rect">
            <a:avLst/>
          </a:prstGeom>
          <a:noFill/>
        </p:spPr>
        <p:txBody>
          <a:bodyPr wrap="square" rtlCol="0">
            <a:spAutoFit/>
          </a:bodyPr>
          <a:lstStyle/>
          <a:p>
            <a:pPr lvl="1" algn="ctr">
              <a:spcBef>
                <a:spcPts val="600"/>
              </a:spcBef>
              <a:buClr>
                <a:schemeClr val="accent4"/>
              </a:buClr>
            </a:pPr>
            <a:r>
              <a:rPr lang="en-US" dirty="0">
                <a:solidFill>
                  <a:schemeClr val="accent1">
                    <a:lumMod val="75000"/>
                  </a:schemeClr>
                </a:solidFill>
                <a:latin typeface="Segoe UI" panose="020B0502040204020203" pitchFamily="34" charset="0"/>
                <a:cs typeface="Segoe UI" panose="020B0502040204020203" pitchFamily="34" charset="0"/>
              </a:rPr>
              <a:t>Live Polling will be conducted later so have your phone or  </a:t>
            </a:r>
          </a:p>
          <a:p>
            <a:pPr lvl="1" algn="ctr">
              <a:spcBef>
                <a:spcPts val="600"/>
              </a:spcBef>
              <a:buClr>
                <a:schemeClr val="accent4"/>
              </a:buClr>
            </a:pPr>
            <a:r>
              <a:rPr lang="en-US" dirty="0">
                <a:solidFill>
                  <a:schemeClr val="accent1">
                    <a:lumMod val="75000"/>
                  </a:schemeClr>
                </a:solidFill>
                <a:latin typeface="Segoe UI" panose="020B0502040204020203" pitchFamily="34" charset="0"/>
                <a:cs typeface="Segoe UI" panose="020B0502040204020203" pitchFamily="34" charset="0"/>
              </a:rPr>
              <a:t>a 2</a:t>
            </a:r>
            <a:r>
              <a:rPr lang="en-US" baseline="30000" dirty="0">
                <a:solidFill>
                  <a:schemeClr val="accent1">
                    <a:lumMod val="75000"/>
                  </a:schemeClr>
                </a:solidFill>
                <a:latin typeface="Segoe UI" panose="020B0502040204020203" pitchFamily="34" charset="0"/>
                <a:cs typeface="Segoe UI" panose="020B0502040204020203" pitchFamily="34" charset="0"/>
              </a:rPr>
              <a:t>nd</a:t>
            </a:r>
            <a:r>
              <a:rPr lang="en-US" dirty="0">
                <a:solidFill>
                  <a:schemeClr val="accent1">
                    <a:lumMod val="75000"/>
                  </a:schemeClr>
                </a:solidFill>
                <a:latin typeface="Segoe UI" panose="020B0502040204020203" pitchFamily="34" charset="0"/>
                <a:cs typeface="Segoe UI" panose="020B0502040204020203" pitchFamily="34" charset="0"/>
              </a:rPr>
              <a:t> web browser window open </a:t>
            </a:r>
            <a:endParaRPr lang="en-US" dirty="0">
              <a:solidFill>
                <a:schemeClr val="accent1">
                  <a:lumMod val="75000"/>
                </a:schemeClr>
              </a:solidFill>
            </a:endParaRPr>
          </a:p>
        </p:txBody>
      </p:sp>
    </p:spTree>
    <p:extLst>
      <p:ext uri="{BB962C8B-B14F-4D97-AF65-F5344CB8AC3E}">
        <p14:creationId xmlns:p14="http://schemas.microsoft.com/office/powerpoint/2010/main" val="170558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BB37C913-542D-4099-BF1F-B0202906C631}"/>
              </a:ext>
            </a:extLst>
          </p:cNvPr>
          <p:cNvSpPr/>
          <p:nvPr/>
        </p:nvSpPr>
        <p:spPr>
          <a:xfrm>
            <a:off x="3116327" y="1397430"/>
            <a:ext cx="2926080" cy="3444087"/>
          </a:xfrm>
          <a:prstGeom prst="roundRect">
            <a:avLst>
              <a:gd name="adj" fmla="val 5388"/>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Rectangle: Rounded Corners 19">
            <a:extLst>
              <a:ext uri="{FF2B5EF4-FFF2-40B4-BE49-F238E27FC236}">
                <a16:creationId xmlns:a16="http://schemas.microsoft.com/office/drawing/2014/main" id="{AEB460A0-3FA3-4026-9873-2AB2EED241C3}"/>
              </a:ext>
            </a:extLst>
          </p:cNvPr>
          <p:cNvSpPr/>
          <p:nvPr/>
        </p:nvSpPr>
        <p:spPr>
          <a:xfrm>
            <a:off x="99485" y="1339897"/>
            <a:ext cx="2926080" cy="3501620"/>
          </a:xfrm>
          <a:prstGeom prst="roundRect">
            <a:avLst>
              <a:gd name="adj" fmla="val 5388"/>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Rectangle: Rounded Corners 16">
            <a:extLst>
              <a:ext uri="{FF2B5EF4-FFF2-40B4-BE49-F238E27FC236}">
                <a16:creationId xmlns:a16="http://schemas.microsoft.com/office/drawing/2014/main" id="{635A17E0-0460-43BC-B029-F5D5115B59CA}"/>
              </a:ext>
            </a:extLst>
          </p:cNvPr>
          <p:cNvSpPr/>
          <p:nvPr/>
        </p:nvSpPr>
        <p:spPr>
          <a:xfrm>
            <a:off x="6108416" y="1397430"/>
            <a:ext cx="2926080" cy="3444087"/>
          </a:xfrm>
          <a:prstGeom prst="roundRect">
            <a:avLst>
              <a:gd name="adj" fmla="val 5388"/>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13717" y="0"/>
            <a:ext cx="9131300" cy="838200"/>
          </a:xfrm>
        </p:spPr>
        <p:txBody>
          <a:bodyPr>
            <a:normAutofit/>
          </a:bodyPr>
          <a:lstStyle/>
          <a:p>
            <a:r>
              <a:rPr lang="en-US" sz="2800" dirty="0">
                <a:solidFill>
                  <a:srgbClr val="0091A0"/>
                </a:solidFill>
              </a:rPr>
              <a:t>Affordable housing: homeowner needs</a:t>
            </a:r>
          </a:p>
        </p:txBody>
      </p:sp>
      <p:sp>
        <p:nvSpPr>
          <p:cNvPr id="13" name="TextBox 12">
            <a:extLst>
              <a:ext uri="{FF2B5EF4-FFF2-40B4-BE49-F238E27FC236}">
                <a16:creationId xmlns:a16="http://schemas.microsoft.com/office/drawing/2014/main" id="{0C0FFBF9-9F47-4C12-8B74-789E95A994BE}"/>
              </a:ext>
            </a:extLst>
          </p:cNvPr>
          <p:cNvSpPr txBox="1"/>
          <p:nvPr/>
        </p:nvSpPr>
        <p:spPr>
          <a:xfrm>
            <a:off x="729608" y="885028"/>
            <a:ext cx="8128144" cy="369332"/>
          </a:xfrm>
          <a:prstGeom prst="rect">
            <a:avLst/>
          </a:prstGeom>
          <a:noFill/>
        </p:spPr>
        <p:txBody>
          <a:bodyPr wrap="square" rtlCol="0">
            <a:spAutoFit/>
          </a:bodyPr>
          <a:lstStyle/>
          <a:p>
            <a:pPr algn="ctr"/>
            <a:r>
              <a:rPr lang="en-US" b="1" u="sng" dirty="0"/>
              <a:t>Maximum</a:t>
            </a:r>
            <a:r>
              <a:rPr lang="en-US" b="1" dirty="0"/>
              <a:t> </a:t>
            </a:r>
            <a:r>
              <a:rPr lang="en-US" b="1" dirty="0">
                <a:latin typeface="Segoe UI" panose="020B0502040204020203" pitchFamily="34" charset="0"/>
                <a:cs typeface="Segoe UI" panose="020B0502040204020203" pitchFamily="34" charset="0"/>
              </a:rPr>
              <a:t>Home</a:t>
            </a:r>
            <a:r>
              <a:rPr lang="en-US" b="1" dirty="0"/>
              <a:t> Value Affordable to Low Income Homeowners</a:t>
            </a:r>
            <a:endParaRPr lang="en-US" b="1" baseline="30000" dirty="0"/>
          </a:p>
        </p:txBody>
      </p:sp>
      <p:sp>
        <p:nvSpPr>
          <p:cNvPr id="14" name="Rectangle 13">
            <a:extLst>
              <a:ext uri="{FF2B5EF4-FFF2-40B4-BE49-F238E27FC236}">
                <a16:creationId xmlns:a16="http://schemas.microsoft.com/office/drawing/2014/main" id="{99D87731-797A-4A0F-8889-AE7A295C3BF2}"/>
              </a:ext>
            </a:extLst>
          </p:cNvPr>
          <p:cNvSpPr/>
          <p:nvPr/>
        </p:nvSpPr>
        <p:spPr>
          <a:xfrm>
            <a:off x="7340639" y="2687476"/>
            <a:ext cx="1556430" cy="1969770"/>
          </a:xfrm>
          <a:prstGeom prst="rect">
            <a:avLst/>
          </a:prstGeom>
        </p:spPr>
        <p:txBody>
          <a:bodyPr wrap="square">
            <a:spAutoFit/>
          </a:bodyPr>
          <a:lstStyle/>
          <a:p>
            <a:pPr fontAlgn="ctr"/>
            <a:r>
              <a:rPr lang="en-US" sz="2400" b="1" dirty="0"/>
              <a:t>$71,000</a:t>
            </a:r>
          </a:p>
          <a:p>
            <a:pPr fontAlgn="ctr"/>
            <a:r>
              <a:rPr lang="en-US" sz="1400" dirty="0"/>
              <a:t>for an individual</a:t>
            </a:r>
            <a:endParaRPr lang="en-US" sz="1400" b="1" dirty="0"/>
          </a:p>
          <a:p>
            <a:pPr fontAlgn="ctr"/>
            <a:endParaRPr lang="en-US" sz="2000" b="1" dirty="0"/>
          </a:p>
          <a:p>
            <a:pPr fontAlgn="ctr"/>
            <a:endParaRPr lang="en-US" sz="2000" b="1" dirty="0"/>
          </a:p>
          <a:p>
            <a:pPr fontAlgn="ctr"/>
            <a:r>
              <a:rPr lang="en-US" sz="2400" b="1" dirty="0"/>
              <a:t>$102,000</a:t>
            </a:r>
          </a:p>
          <a:p>
            <a:pPr fontAlgn="ctr"/>
            <a:r>
              <a:rPr lang="en-US" sz="1400" dirty="0"/>
              <a:t>for a family of 4</a:t>
            </a:r>
            <a:r>
              <a:rPr lang="en-US" sz="2000" b="1" dirty="0"/>
              <a:t> </a:t>
            </a:r>
          </a:p>
        </p:txBody>
      </p:sp>
      <p:pic>
        <p:nvPicPr>
          <p:cNvPr id="16" name="Graphic 15" descr="Family with two children">
            <a:extLst>
              <a:ext uri="{FF2B5EF4-FFF2-40B4-BE49-F238E27FC236}">
                <a16:creationId xmlns:a16="http://schemas.microsoft.com/office/drawing/2014/main" id="{441B5619-5342-4556-A466-B96ACC9CFA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24875" y="3672361"/>
            <a:ext cx="914400" cy="914400"/>
          </a:xfrm>
          <a:prstGeom prst="rect">
            <a:avLst/>
          </a:prstGeom>
        </p:spPr>
      </p:pic>
      <p:pic>
        <p:nvPicPr>
          <p:cNvPr id="23" name="Graphic 22" descr="Woman">
            <a:extLst>
              <a:ext uri="{FF2B5EF4-FFF2-40B4-BE49-F238E27FC236}">
                <a16:creationId xmlns:a16="http://schemas.microsoft.com/office/drawing/2014/main" id="{0BCA0573-D85F-47E4-989D-5818C3437B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57444" y="2739634"/>
            <a:ext cx="727084" cy="727084"/>
          </a:xfrm>
          <a:prstGeom prst="rect">
            <a:avLst/>
          </a:prstGeom>
        </p:spPr>
      </p:pic>
      <p:sp>
        <p:nvSpPr>
          <p:cNvPr id="32" name="Rectangle 31">
            <a:extLst>
              <a:ext uri="{FF2B5EF4-FFF2-40B4-BE49-F238E27FC236}">
                <a16:creationId xmlns:a16="http://schemas.microsoft.com/office/drawing/2014/main" id="{5BC409D6-F4B2-41FE-9B53-BE816EE3248A}"/>
              </a:ext>
            </a:extLst>
          </p:cNvPr>
          <p:cNvSpPr/>
          <p:nvPr/>
        </p:nvSpPr>
        <p:spPr>
          <a:xfrm>
            <a:off x="4405883" y="2677623"/>
            <a:ext cx="1423868" cy="1969770"/>
          </a:xfrm>
          <a:prstGeom prst="rect">
            <a:avLst/>
          </a:prstGeom>
        </p:spPr>
        <p:txBody>
          <a:bodyPr wrap="square">
            <a:spAutoFit/>
          </a:bodyPr>
          <a:lstStyle/>
          <a:p>
            <a:pPr fontAlgn="ctr"/>
            <a:r>
              <a:rPr lang="en-US" sz="2400" b="1" dirty="0"/>
              <a:t>$119,000</a:t>
            </a:r>
          </a:p>
          <a:p>
            <a:pPr fontAlgn="ctr"/>
            <a:r>
              <a:rPr lang="en-US" sz="1400" dirty="0"/>
              <a:t>for an individual</a:t>
            </a:r>
            <a:endParaRPr lang="en-US" sz="1400" b="1" dirty="0"/>
          </a:p>
          <a:p>
            <a:pPr fontAlgn="ctr"/>
            <a:endParaRPr lang="en-US" sz="2000" b="1" dirty="0"/>
          </a:p>
          <a:p>
            <a:pPr fontAlgn="ctr"/>
            <a:endParaRPr lang="en-US" sz="2000" b="1" dirty="0"/>
          </a:p>
          <a:p>
            <a:pPr fontAlgn="ctr"/>
            <a:r>
              <a:rPr lang="en-US" sz="2400" b="1" dirty="0"/>
              <a:t>$170,000</a:t>
            </a:r>
          </a:p>
          <a:p>
            <a:pPr fontAlgn="ctr"/>
            <a:r>
              <a:rPr lang="en-US" sz="1400" dirty="0"/>
              <a:t>for a family of 4</a:t>
            </a:r>
            <a:r>
              <a:rPr lang="en-US" sz="2000" b="1" dirty="0"/>
              <a:t> </a:t>
            </a:r>
          </a:p>
        </p:txBody>
      </p:sp>
      <p:pic>
        <p:nvPicPr>
          <p:cNvPr id="33" name="Graphic 32" descr="Family with two children">
            <a:extLst>
              <a:ext uri="{FF2B5EF4-FFF2-40B4-BE49-F238E27FC236}">
                <a16:creationId xmlns:a16="http://schemas.microsoft.com/office/drawing/2014/main" id="{3BE77956-30B2-4DD4-9A35-B84237DA2F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76045" y="3657337"/>
            <a:ext cx="914400" cy="914400"/>
          </a:xfrm>
          <a:prstGeom prst="rect">
            <a:avLst/>
          </a:prstGeom>
        </p:spPr>
      </p:pic>
      <p:pic>
        <p:nvPicPr>
          <p:cNvPr id="34" name="Graphic 33" descr="Woman">
            <a:extLst>
              <a:ext uri="{FF2B5EF4-FFF2-40B4-BE49-F238E27FC236}">
                <a16:creationId xmlns:a16="http://schemas.microsoft.com/office/drawing/2014/main" id="{1AAD4057-D8AA-4187-97D2-2734A287D6B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19675" y="2739634"/>
            <a:ext cx="727084" cy="727084"/>
          </a:xfrm>
          <a:prstGeom prst="rect">
            <a:avLst/>
          </a:prstGeom>
        </p:spPr>
      </p:pic>
      <p:sp>
        <p:nvSpPr>
          <p:cNvPr id="36" name="Rectangle 35">
            <a:extLst>
              <a:ext uri="{FF2B5EF4-FFF2-40B4-BE49-F238E27FC236}">
                <a16:creationId xmlns:a16="http://schemas.microsoft.com/office/drawing/2014/main" id="{31138FDB-47B3-4E39-9AD0-A8F962B2FFFD}"/>
              </a:ext>
            </a:extLst>
          </p:cNvPr>
          <p:cNvSpPr/>
          <p:nvPr/>
        </p:nvSpPr>
        <p:spPr>
          <a:xfrm>
            <a:off x="1397811" y="2654089"/>
            <a:ext cx="1383428" cy="1969770"/>
          </a:xfrm>
          <a:prstGeom prst="rect">
            <a:avLst/>
          </a:prstGeom>
        </p:spPr>
        <p:txBody>
          <a:bodyPr wrap="square">
            <a:spAutoFit/>
          </a:bodyPr>
          <a:lstStyle/>
          <a:p>
            <a:pPr fontAlgn="ctr"/>
            <a:r>
              <a:rPr lang="en-US" sz="2400" b="1" dirty="0"/>
              <a:t>$182,000</a:t>
            </a:r>
          </a:p>
          <a:p>
            <a:pPr fontAlgn="ctr"/>
            <a:r>
              <a:rPr lang="en-US" sz="1400" dirty="0"/>
              <a:t>for an individual</a:t>
            </a:r>
            <a:endParaRPr lang="en-US" sz="1400" b="1" dirty="0"/>
          </a:p>
          <a:p>
            <a:pPr fontAlgn="ctr"/>
            <a:endParaRPr lang="en-US" sz="2000" b="1" dirty="0"/>
          </a:p>
          <a:p>
            <a:pPr fontAlgn="ctr"/>
            <a:endParaRPr lang="en-US" sz="2000" b="1" dirty="0"/>
          </a:p>
          <a:p>
            <a:pPr fontAlgn="ctr"/>
            <a:r>
              <a:rPr lang="en-US" sz="2400" b="1" dirty="0"/>
              <a:t>$261,000</a:t>
            </a:r>
          </a:p>
          <a:p>
            <a:pPr fontAlgn="ctr"/>
            <a:r>
              <a:rPr lang="en-US" sz="1400" dirty="0"/>
              <a:t>for a family of 4</a:t>
            </a:r>
            <a:r>
              <a:rPr lang="en-US" sz="2000" b="1" dirty="0"/>
              <a:t> </a:t>
            </a:r>
          </a:p>
        </p:txBody>
      </p:sp>
      <p:pic>
        <p:nvPicPr>
          <p:cNvPr id="37" name="Graphic 36" descr="Family with two children">
            <a:extLst>
              <a:ext uri="{FF2B5EF4-FFF2-40B4-BE49-F238E27FC236}">
                <a16:creationId xmlns:a16="http://schemas.microsoft.com/office/drawing/2014/main" id="{53FA89F5-7DF8-4EE7-BB79-8AFAAA1165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0304" y="3683290"/>
            <a:ext cx="914400" cy="914400"/>
          </a:xfrm>
          <a:prstGeom prst="rect">
            <a:avLst/>
          </a:prstGeom>
        </p:spPr>
      </p:pic>
      <p:pic>
        <p:nvPicPr>
          <p:cNvPr id="38" name="Graphic 37" descr="Woman">
            <a:extLst>
              <a:ext uri="{FF2B5EF4-FFF2-40B4-BE49-F238E27FC236}">
                <a16:creationId xmlns:a16="http://schemas.microsoft.com/office/drawing/2014/main" id="{A26FC8F3-44FA-4590-BEB9-697414CD533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1000" y="2707000"/>
            <a:ext cx="727084" cy="727084"/>
          </a:xfrm>
          <a:prstGeom prst="rect">
            <a:avLst/>
          </a:prstGeom>
        </p:spPr>
      </p:pic>
      <p:sp>
        <p:nvSpPr>
          <p:cNvPr id="39" name="TextBox 38">
            <a:extLst>
              <a:ext uri="{FF2B5EF4-FFF2-40B4-BE49-F238E27FC236}">
                <a16:creationId xmlns:a16="http://schemas.microsoft.com/office/drawing/2014/main" id="{67F24607-2571-4697-A7B5-0848D4269ABE}"/>
              </a:ext>
            </a:extLst>
          </p:cNvPr>
          <p:cNvSpPr txBox="1"/>
          <p:nvPr/>
        </p:nvSpPr>
        <p:spPr>
          <a:xfrm>
            <a:off x="277832" y="5506134"/>
            <a:ext cx="8556770" cy="830997"/>
          </a:xfrm>
          <a:prstGeom prst="rect">
            <a:avLst/>
          </a:prstGeom>
          <a:noFill/>
        </p:spPr>
        <p:txBody>
          <a:bodyPr wrap="square" rtlCol="0">
            <a:spAutoFit/>
          </a:bodyPr>
          <a:lstStyle/>
          <a:p>
            <a:pPr>
              <a:buClr>
                <a:schemeClr val="accent1"/>
              </a:buClr>
            </a:pPr>
            <a:r>
              <a:rPr lang="en-US" sz="1600" b="1" u="sng" dirty="0">
                <a:latin typeface="Segoe UI" panose="020B0502040204020203" pitchFamily="34" charset="0"/>
                <a:cs typeface="Segoe UI" panose="020B0502040204020203" pitchFamily="34" charset="0"/>
              </a:rPr>
              <a:t>30% Rule: </a:t>
            </a:r>
            <a:r>
              <a:rPr lang="en-US" sz="1600" dirty="0">
                <a:latin typeface="Segoe UI" panose="020B0502040204020203" pitchFamily="34" charset="0"/>
                <a:cs typeface="Segoe UI" panose="020B0502040204020203" pitchFamily="34" charset="0"/>
              </a:rPr>
              <a:t>HUD recommends that households spend no more than 30% of their income on housing costs including rent or mortgage payments, property taxes, utilities, HOA fees, and maintenance costs</a:t>
            </a:r>
          </a:p>
        </p:txBody>
      </p:sp>
      <p:sp>
        <p:nvSpPr>
          <p:cNvPr id="40" name="Rectangle 39">
            <a:extLst>
              <a:ext uri="{FF2B5EF4-FFF2-40B4-BE49-F238E27FC236}">
                <a16:creationId xmlns:a16="http://schemas.microsoft.com/office/drawing/2014/main" id="{BA74F334-FC44-46DC-B9F6-6D39ECEAE7B6}"/>
              </a:ext>
            </a:extLst>
          </p:cNvPr>
          <p:cNvSpPr/>
          <p:nvPr/>
        </p:nvSpPr>
        <p:spPr>
          <a:xfrm>
            <a:off x="191603" y="4845759"/>
            <a:ext cx="8688282" cy="400110"/>
          </a:xfrm>
          <a:prstGeom prst="rect">
            <a:avLst/>
          </a:prstGeom>
        </p:spPr>
        <p:txBody>
          <a:bodyPr wrap="square">
            <a:spAutoFit/>
          </a:bodyPr>
          <a:lstStyle/>
          <a:p>
            <a:r>
              <a:rPr lang="en-US" sz="1000" i="1" dirty="0">
                <a:latin typeface="Calibri" panose="020F0502020204030204" pitchFamily="34" charset="0"/>
                <a:cs typeface="Calibri" panose="020F0502020204030204" pitchFamily="34" charset="0"/>
              </a:rPr>
              <a:t>Source: U.S. Department of Housing and Urban Development (HUD) Income Limits. Based on income limits for the Hartford, CT HUD Metro FMR Area Calculation assumes 20% down payment, 30-year mortgage at 5% interest, annual property tax payments, and 1.5% carrying costs for insurance and utilities </a:t>
            </a:r>
          </a:p>
        </p:txBody>
      </p:sp>
      <p:sp>
        <p:nvSpPr>
          <p:cNvPr id="22" name="Slide Number Placeholder 5">
            <a:extLst>
              <a:ext uri="{FF2B5EF4-FFF2-40B4-BE49-F238E27FC236}">
                <a16:creationId xmlns:a16="http://schemas.microsoft.com/office/drawing/2014/main" id="{55E0E6E4-F3DA-4F80-A471-5A9C5783824D}"/>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solidFill>
                  <a:schemeClr val="tx1"/>
                </a:solidFill>
              </a:rPr>
              <a:pPr/>
              <a:t>40</a:t>
            </a:fld>
            <a:endParaRPr lang="en-US" dirty="0">
              <a:solidFill>
                <a:schemeClr val="tx1"/>
              </a:solidFill>
            </a:endParaRPr>
          </a:p>
        </p:txBody>
      </p:sp>
      <p:sp>
        <p:nvSpPr>
          <p:cNvPr id="2" name="Slide Number Placeholder 1">
            <a:extLst>
              <a:ext uri="{FF2B5EF4-FFF2-40B4-BE49-F238E27FC236}">
                <a16:creationId xmlns:a16="http://schemas.microsoft.com/office/drawing/2014/main" id="{E72C4F14-3489-411E-90FD-0DE79750A2D9}"/>
              </a:ext>
            </a:extLst>
          </p:cNvPr>
          <p:cNvSpPr>
            <a:spLocks noGrp="1"/>
          </p:cNvSpPr>
          <p:nvPr>
            <p:ph type="sldNum" sz="quarter" idx="4"/>
          </p:nvPr>
        </p:nvSpPr>
        <p:spPr/>
        <p:txBody>
          <a:bodyPr/>
          <a:lstStyle/>
          <a:p>
            <a:fld id="{48F63A3B-78C7-47BE-AE5E-E10140E04643}" type="slidenum">
              <a:rPr lang="en-US" smtClean="0"/>
              <a:t>40</a:t>
            </a:fld>
            <a:endParaRPr lang="en-US" dirty="0"/>
          </a:p>
        </p:txBody>
      </p:sp>
      <p:sp>
        <p:nvSpPr>
          <p:cNvPr id="24" name="TextBox 23">
            <a:extLst>
              <a:ext uri="{FF2B5EF4-FFF2-40B4-BE49-F238E27FC236}">
                <a16:creationId xmlns:a16="http://schemas.microsoft.com/office/drawing/2014/main" id="{314021FD-88CF-4194-9BA5-B55DAF306889}"/>
              </a:ext>
            </a:extLst>
          </p:cNvPr>
          <p:cNvSpPr txBox="1"/>
          <p:nvPr/>
        </p:nvSpPr>
        <p:spPr>
          <a:xfrm>
            <a:off x="149357" y="1420836"/>
            <a:ext cx="2743200" cy="1031051"/>
          </a:xfrm>
          <a:prstGeom prst="rect">
            <a:avLst/>
          </a:prstGeom>
          <a:noFill/>
        </p:spPr>
        <p:txBody>
          <a:bodyPr wrap="square" rtlCol="0">
            <a:spAutoFit/>
          </a:bodyPr>
          <a:lstStyle/>
          <a:p>
            <a:pPr algn="ctr"/>
            <a:r>
              <a:rPr lang="en-US" b="1" dirty="0"/>
              <a:t>Low Income</a:t>
            </a:r>
          </a:p>
          <a:p>
            <a:pPr algn="ctr">
              <a:spcAft>
                <a:spcPts val="600"/>
              </a:spcAft>
            </a:pPr>
            <a:r>
              <a:rPr lang="en-US" sz="1400" b="1" dirty="0"/>
              <a:t>51% to 80% of AMI</a:t>
            </a:r>
          </a:p>
          <a:p>
            <a:pPr algn="ctr"/>
            <a:r>
              <a:rPr lang="en-US" sz="1200" dirty="0"/>
              <a:t>&lt;$55,950 for an individual</a:t>
            </a:r>
          </a:p>
          <a:p>
            <a:pPr algn="ctr"/>
            <a:r>
              <a:rPr lang="en-US" sz="1200" dirty="0"/>
              <a:t>&lt;$79,900 for a family of 4</a:t>
            </a:r>
          </a:p>
        </p:txBody>
      </p:sp>
      <p:sp>
        <p:nvSpPr>
          <p:cNvPr id="25" name="TextBox 24">
            <a:extLst>
              <a:ext uri="{FF2B5EF4-FFF2-40B4-BE49-F238E27FC236}">
                <a16:creationId xmlns:a16="http://schemas.microsoft.com/office/drawing/2014/main" id="{4DDD7985-EEBD-478F-9E29-4D4E1EE89A43}"/>
              </a:ext>
            </a:extLst>
          </p:cNvPr>
          <p:cNvSpPr txBox="1"/>
          <p:nvPr/>
        </p:nvSpPr>
        <p:spPr>
          <a:xfrm>
            <a:off x="3165521" y="1418877"/>
            <a:ext cx="2743200"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Very Low Income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31% to 50% of AMI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a:t>
            </a:r>
            <a:r>
              <a:rPr lang="en-US" sz="1200" dirty="0">
                <a:solidFill>
                  <a:prstClr val="black"/>
                </a:solidFill>
                <a:latin typeface="Calibri" panose="020F0502020204030204"/>
              </a:rPr>
              <a:t>36</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,550 for an 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a:t>
            </a:r>
            <a:r>
              <a:rPr lang="en-US" sz="1200" dirty="0">
                <a:solidFill>
                  <a:prstClr val="black"/>
                </a:solidFill>
                <a:latin typeface="Calibri" panose="020F0502020204030204"/>
              </a:rPr>
              <a:t>52,150</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for a family of 4</a:t>
            </a:r>
          </a:p>
        </p:txBody>
      </p:sp>
      <p:sp>
        <p:nvSpPr>
          <p:cNvPr id="26" name="TextBox 25">
            <a:extLst>
              <a:ext uri="{FF2B5EF4-FFF2-40B4-BE49-F238E27FC236}">
                <a16:creationId xmlns:a16="http://schemas.microsoft.com/office/drawing/2014/main" id="{903826E1-C9BC-451D-BACB-F8606A62057D}"/>
              </a:ext>
            </a:extLst>
          </p:cNvPr>
          <p:cNvSpPr txBox="1"/>
          <p:nvPr/>
        </p:nvSpPr>
        <p:spPr>
          <a:xfrm>
            <a:off x="6213251" y="1418877"/>
            <a:ext cx="2743200"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Extremely Low Income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30% of less of AMI</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&lt;$21,950 for an 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&lt;$31,300 for a family of 4</a:t>
            </a:r>
          </a:p>
        </p:txBody>
      </p:sp>
    </p:spTree>
    <p:extLst>
      <p:ext uri="{BB962C8B-B14F-4D97-AF65-F5344CB8AC3E}">
        <p14:creationId xmlns:p14="http://schemas.microsoft.com/office/powerpoint/2010/main" val="2554278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D5B3A8-D4AE-40EE-954F-19D684CC1AE4}"/>
              </a:ext>
            </a:extLst>
          </p:cNvPr>
          <p:cNvSpPr>
            <a:spLocks noGrp="1"/>
          </p:cNvSpPr>
          <p:nvPr>
            <p:ph type="body" sz="quarter" idx="35"/>
          </p:nvPr>
        </p:nvSpPr>
        <p:spPr>
          <a:xfrm>
            <a:off x="628650" y="0"/>
            <a:ext cx="7899400" cy="838200"/>
          </a:xfrm>
        </p:spPr>
        <p:txBody>
          <a:bodyPr>
            <a:normAutofit/>
          </a:bodyPr>
          <a:lstStyle/>
          <a:p>
            <a:r>
              <a:rPr lang="en-US" sz="2800" dirty="0">
                <a:solidFill>
                  <a:srgbClr val="0091A0"/>
                </a:solidFill>
              </a:rPr>
              <a:t>Cost Burden: Existing Conditions</a:t>
            </a:r>
          </a:p>
        </p:txBody>
      </p:sp>
      <p:sp>
        <p:nvSpPr>
          <p:cNvPr id="72" name="TextBox 71">
            <a:extLst>
              <a:ext uri="{FF2B5EF4-FFF2-40B4-BE49-F238E27FC236}">
                <a16:creationId xmlns:a16="http://schemas.microsoft.com/office/drawing/2014/main" id="{88873EDE-3228-41CA-B2D6-CCE3ACBC90A4}"/>
              </a:ext>
            </a:extLst>
          </p:cNvPr>
          <p:cNvSpPr txBox="1"/>
          <p:nvPr/>
        </p:nvSpPr>
        <p:spPr>
          <a:xfrm>
            <a:off x="246931" y="3429000"/>
            <a:ext cx="3507030" cy="2769989"/>
          </a:xfrm>
          <a:prstGeom prst="rect">
            <a:avLst/>
          </a:prstGeom>
          <a:noFill/>
        </p:spPr>
        <p:txBody>
          <a:bodyPr wrap="square" rtlCol="0">
            <a:spAutoFit/>
          </a:bodyPr>
          <a:lstStyle/>
          <a:p>
            <a:pPr marL="285750" indent="-285750">
              <a:spcAft>
                <a:spcPts val="1800"/>
              </a:spcAft>
              <a:buClr>
                <a:schemeClr val="accent4"/>
              </a:buClr>
              <a:buFont typeface="Wingdings" panose="05000000000000000000" pitchFamily="2" charset="2"/>
              <a:buChar char="§"/>
            </a:pPr>
            <a:r>
              <a:rPr lang="en-US" dirty="0">
                <a:latin typeface="Segoe UI" panose="020B0502040204020203" pitchFamily="34" charset="0"/>
                <a:cs typeface="Segoe UI" panose="020B0502040204020203" pitchFamily="34" charset="0"/>
              </a:rPr>
              <a:t>Senior households are more likely to experience cost burden (44%) followed closely by households under 35 years</a:t>
            </a:r>
          </a:p>
          <a:p>
            <a:pPr marL="285750" indent="-285750">
              <a:spcAft>
                <a:spcPts val="1800"/>
              </a:spcAft>
              <a:buClr>
                <a:schemeClr val="accent4"/>
              </a:buClr>
              <a:buFont typeface="Wingdings" panose="05000000000000000000" pitchFamily="2" charset="2"/>
              <a:buChar char="§"/>
            </a:pPr>
            <a:r>
              <a:rPr lang="en-US" dirty="0">
                <a:latin typeface="Segoe UI" panose="020B0502040204020203" pitchFamily="34" charset="0"/>
                <a:cs typeface="Segoe UI" panose="020B0502040204020203" pitchFamily="34" charset="0"/>
              </a:rPr>
              <a:t>Renters are much more likely to be cost-burdened compared to homeowners</a:t>
            </a:r>
          </a:p>
          <a:p>
            <a:pPr marL="285750" indent="-285750">
              <a:spcAft>
                <a:spcPts val="1800"/>
              </a:spcAft>
              <a:buClr>
                <a:schemeClr val="accent1"/>
              </a:buClr>
              <a:buFont typeface="Wingdings" panose="05000000000000000000" pitchFamily="2" charset="2"/>
              <a:buChar char="§"/>
            </a:pPr>
            <a:endParaRPr lang="en-US" dirty="0">
              <a:solidFill>
                <a:srgbClr val="FF0000"/>
              </a:solidFill>
              <a:latin typeface="Segoe UI" panose="020B0502040204020203" pitchFamily="34" charset="0"/>
              <a:cs typeface="Segoe UI" panose="020B0502040204020203" pitchFamily="34" charset="0"/>
            </a:endParaRPr>
          </a:p>
        </p:txBody>
      </p:sp>
      <p:sp>
        <p:nvSpPr>
          <p:cNvPr id="7" name="Slide Number Placeholder 5">
            <a:extLst>
              <a:ext uri="{FF2B5EF4-FFF2-40B4-BE49-F238E27FC236}">
                <a16:creationId xmlns:a16="http://schemas.microsoft.com/office/drawing/2014/main" id="{1FC00D71-EB2C-4186-BB63-BE34E3DC2AB7}"/>
              </a:ext>
            </a:extLst>
          </p:cNvPr>
          <p:cNvSpPr txBox="1">
            <a:spLocks/>
          </p:cNvSpPr>
          <p:nvPr/>
        </p:nvSpPr>
        <p:spPr>
          <a:xfrm>
            <a:off x="6858000" y="6355080"/>
            <a:ext cx="203906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solidFill>
                  <a:srgbClr val="FF0000"/>
                </a:solidFill>
              </a:rPr>
              <a:pPr/>
              <a:t>41</a:t>
            </a:fld>
            <a:endParaRPr lang="en-US" dirty="0">
              <a:solidFill>
                <a:srgbClr val="FF0000"/>
              </a:solidFill>
            </a:endParaRPr>
          </a:p>
        </p:txBody>
      </p:sp>
      <p:sp>
        <p:nvSpPr>
          <p:cNvPr id="2" name="Slide Number Placeholder 1">
            <a:extLst>
              <a:ext uri="{FF2B5EF4-FFF2-40B4-BE49-F238E27FC236}">
                <a16:creationId xmlns:a16="http://schemas.microsoft.com/office/drawing/2014/main" id="{378F21AD-2178-4A51-9E39-B9DF5C56A04C}"/>
              </a:ext>
            </a:extLst>
          </p:cNvPr>
          <p:cNvSpPr>
            <a:spLocks noGrp="1"/>
          </p:cNvSpPr>
          <p:nvPr>
            <p:ph type="sldNum" sz="quarter" idx="4"/>
          </p:nvPr>
        </p:nvSpPr>
        <p:spPr/>
        <p:txBody>
          <a:bodyPr/>
          <a:lstStyle/>
          <a:p>
            <a:fld id="{48F63A3B-78C7-47BE-AE5E-E10140E04643}" type="slidenum">
              <a:rPr lang="en-US" smtClean="0"/>
              <a:t>41</a:t>
            </a:fld>
            <a:endParaRPr lang="en-US" dirty="0"/>
          </a:p>
        </p:txBody>
      </p:sp>
      <p:graphicFrame>
        <p:nvGraphicFramePr>
          <p:cNvPr id="10" name="Chart 9">
            <a:extLst>
              <a:ext uri="{FF2B5EF4-FFF2-40B4-BE49-F238E27FC236}">
                <a16:creationId xmlns:a16="http://schemas.microsoft.com/office/drawing/2014/main" id="{BB7DC8AD-41FD-417D-9E77-258895A03E26}"/>
              </a:ext>
            </a:extLst>
          </p:cNvPr>
          <p:cNvGraphicFramePr>
            <a:graphicFrameLocks/>
          </p:cNvGraphicFramePr>
          <p:nvPr>
            <p:extLst>
              <p:ext uri="{D42A27DB-BD31-4B8C-83A1-F6EECF244321}">
                <p14:modId xmlns:p14="http://schemas.microsoft.com/office/powerpoint/2010/main" val="1895191510"/>
              </p:ext>
            </p:extLst>
          </p:nvPr>
        </p:nvGraphicFramePr>
        <p:xfrm>
          <a:off x="3672542" y="528549"/>
          <a:ext cx="5462941" cy="31515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90AFC1E0-B423-479D-8256-DA64CC27B15D}"/>
              </a:ext>
            </a:extLst>
          </p:cNvPr>
          <p:cNvGraphicFramePr>
            <a:graphicFrameLocks/>
          </p:cNvGraphicFramePr>
          <p:nvPr>
            <p:extLst>
              <p:ext uri="{D42A27DB-BD31-4B8C-83A1-F6EECF244321}">
                <p14:modId xmlns:p14="http://schemas.microsoft.com/office/powerpoint/2010/main" val="2884228869"/>
              </p:ext>
            </p:extLst>
          </p:nvPr>
        </p:nvGraphicFramePr>
        <p:xfrm>
          <a:off x="3959411" y="3767653"/>
          <a:ext cx="4833859" cy="295255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4B96B7B3-93E2-48F9-9C1A-2B5E3B5F1A26}"/>
              </a:ext>
            </a:extLst>
          </p:cNvPr>
          <p:cNvSpPr txBox="1"/>
          <p:nvPr/>
        </p:nvSpPr>
        <p:spPr>
          <a:xfrm>
            <a:off x="246931" y="1248792"/>
            <a:ext cx="3507030" cy="2108269"/>
          </a:xfrm>
          <a:prstGeom prst="rect">
            <a:avLst/>
          </a:prstGeom>
          <a:noFill/>
        </p:spPr>
        <p:txBody>
          <a:bodyPr wrap="square" rtlCol="0">
            <a:spAutoFit/>
          </a:bodyPr>
          <a:lstStyle/>
          <a:p>
            <a:pPr marL="285750" indent="-285750">
              <a:spcAft>
                <a:spcPts val="600"/>
              </a:spcAft>
              <a:buClr>
                <a:schemeClr val="accent4"/>
              </a:buClr>
              <a:buFont typeface="Wingdings" panose="05000000000000000000" pitchFamily="2" charset="2"/>
              <a:buChar char="§"/>
            </a:pPr>
            <a:r>
              <a:rPr lang="en-US" dirty="0">
                <a:latin typeface="Segoe UI" panose="020B0502040204020203" pitchFamily="34" charset="0"/>
                <a:cs typeface="Segoe UI" panose="020B0502040204020203" pitchFamily="34" charset="0"/>
              </a:rPr>
              <a:t>In 2018, about </a:t>
            </a:r>
            <a:r>
              <a:rPr lang="en-US" b="1" dirty="0">
                <a:solidFill>
                  <a:schemeClr val="accent4"/>
                </a:solidFill>
                <a:latin typeface="Segoe UI" panose="020B0502040204020203" pitchFamily="34" charset="0"/>
                <a:cs typeface="Segoe UI" panose="020B0502040204020203" pitchFamily="34" charset="0"/>
              </a:rPr>
              <a:t>62% of Middletown’s </a:t>
            </a:r>
            <a:r>
              <a:rPr lang="en-US" dirty="0">
                <a:latin typeface="Segoe UI" panose="020B0502040204020203" pitchFamily="34" charset="0"/>
                <a:cs typeface="Segoe UI" panose="020B0502040204020203" pitchFamily="34" charset="0"/>
              </a:rPr>
              <a:t>low-income households are cost-burdened</a:t>
            </a:r>
          </a:p>
          <a:p>
            <a:pPr marL="742950" lvl="1" indent="-285750">
              <a:spcAft>
                <a:spcPts val="600"/>
              </a:spcAft>
              <a:buClr>
                <a:schemeClr val="accent4"/>
              </a:buClr>
              <a:buFont typeface="Wingdings" panose="05000000000000000000" pitchFamily="2" charset="2"/>
              <a:buChar char="§"/>
            </a:pPr>
            <a:r>
              <a:rPr lang="en-US" dirty="0">
                <a:latin typeface="Segoe UI" panose="020B0502040204020203" pitchFamily="34" charset="0"/>
                <a:cs typeface="Segoe UI" panose="020B0502040204020203" pitchFamily="34" charset="0"/>
              </a:rPr>
              <a:t>Compares to 8% for households who are not considered low-income</a:t>
            </a:r>
          </a:p>
        </p:txBody>
      </p:sp>
    </p:spTree>
    <p:extLst>
      <p:ext uri="{BB962C8B-B14F-4D97-AF65-F5344CB8AC3E}">
        <p14:creationId xmlns:p14="http://schemas.microsoft.com/office/powerpoint/2010/main" val="1102619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8AC72-C047-4DE6-A243-1F02265743DB}"/>
              </a:ext>
            </a:extLst>
          </p:cNvPr>
          <p:cNvSpPr>
            <a:spLocks noGrp="1"/>
          </p:cNvSpPr>
          <p:nvPr>
            <p:ph idx="1"/>
          </p:nvPr>
        </p:nvSpPr>
        <p:spPr>
          <a:xfrm>
            <a:off x="425450" y="1035601"/>
            <a:ext cx="7886700" cy="1657496"/>
          </a:xfrm>
        </p:spPr>
        <p:txBody>
          <a:bodyPr>
            <a:normAutofit/>
          </a:bodyPr>
          <a:lstStyle/>
          <a:p>
            <a:pPr marL="228600" indent="-228600">
              <a:buClr>
                <a:schemeClr val="accent4"/>
              </a:buClr>
              <a:buFont typeface="Wingdings" panose="05000000000000000000" pitchFamily="2" charset="2"/>
              <a:buChar char="§"/>
            </a:pPr>
            <a:r>
              <a:rPr lang="en-US" sz="1800" dirty="0"/>
              <a:t>Operates 8 housing developments</a:t>
            </a:r>
          </a:p>
          <a:p>
            <a:pPr marL="228600" indent="-228600">
              <a:buClr>
                <a:schemeClr val="accent4"/>
              </a:buClr>
              <a:buFont typeface="Wingdings" panose="05000000000000000000" pitchFamily="2" charset="2"/>
              <a:buChar char="§"/>
            </a:pPr>
            <a:r>
              <a:rPr lang="en-US" sz="1800" dirty="0"/>
              <a:t>Units range from small units to 4-bedroom units</a:t>
            </a:r>
          </a:p>
          <a:p>
            <a:pPr marL="228600" indent="-228600">
              <a:buClr>
                <a:schemeClr val="accent4"/>
              </a:buClr>
              <a:buFont typeface="Wingdings" panose="05000000000000000000" pitchFamily="2" charset="2"/>
              <a:buChar char="§"/>
            </a:pPr>
            <a:r>
              <a:rPr lang="en-US" sz="1800" dirty="0"/>
              <a:t>Elderly and disabled communities</a:t>
            </a:r>
          </a:p>
          <a:p>
            <a:pPr marL="228600" indent="-228600">
              <a:buClr>
                <a:schemeClr val="accent4"/>
              </a:buClr>
              <a:buFont typeface="Wingdings" panose="05000000000000000000" pitchFamily="2" charset="2"/>
              <a:buChar char="§"/>
            </a:pPr>
            <a:r>
              <a:rPr lang="en-US" sz="1800" dirty="0"/>
              <a:t>Family-oriented communities </a:t>
            </a:r>
          </a:p>
        </p:txBody>
      </p:sp>
      <p:sp>
        <p:nvSpPr>
          <p:cNvPr id="3" name="Text Placeholder 2">
            <a:extLst>
              <a:ext uri="{FF2B5EF4-FFF2-40B4-BE49-F238E27FC236}">
                <a16:creationId xmlns:a16="http://schemas.microsoft.com/office/drawing/2014/main" id="{851698ED-39F6-4F46-9CEC-012E936EA17A}"/>
              </a:ext>
            </a:extLst>
          </p:cNvPr>
          <p:cNvSpPr>
            <a:spLocks noGrp="1"/>
          </p:cNvSpPr>
          <p:nvPr>
            <p:ph type="body" sz="quarter" idx="35"/>
          </p:nvPr>
        </p:nvSpPr>
        <p:spPr>
          <a:xfrm>
            <a:off x="622300" y="0"/>
            <a:ext cx="7899400" cy="838200"/>
          </a:xfrm>
        </p:spPr>
        <p:txBody>
          <a:bodyPr>
            <a:normAutofit/>
          </a:bodyPr>
          <a:lstStyle/>
          <a:p>
            <a:r>
              <a:rPr lang="en-US" sz="2800" dirty="0">
                <a:solidFill>
                  <a:schemeClr val="accent5"/>
                </a:solidFill>
              </a:rPr>
              <a:t>MIDDLETOWN HOUSING AUTHORITY</a:t>
            </a:r>
          </a:p>
        </p:txBody>
      </p:sp>
      <p:sp>
        <p:nvSpPr>
          <p:cNvPr id="4" name="Slide Number Placeholder 3">
            <a:extLst>
              <a:ext uri="{FF2B5EF4-FFF2-40B4-BE49-F238E27FC236}">
                <a16:creationId xmlns:a16="http://schemas.microsoft.com/office/drawing/2014/main" id="{41F34C39-0983-429B-A018-DFFCBDF9EA9C}"/>
              </a:ext>
            </a:extLst>
          </p:cNvPr>
          <p:cNvSpPr>
            <a:spLocks noGrp="1"/>
          </p:cNvSpPr>
          <p:nvPr>
            <p:ph type="sldNum" sz="quarter" idx="4"/>
          </p:nvPr>
        </p:nvSpPr>
        <p:spPr/>
        <p:txBody>
          <a:bodyPr/>
          <a:lstStyle/>
          <a:p>
            <a:fld id="{48F63A3B-78C7-47BE-AE5E-E10140E04643}" type="slidenum">
              <a:rPr lang="en-US" smtClean="0"/>
              <a:t>42</a:t>
            </a:fld>
            <a:endParaRPr lang="en-US" dirty="0"/>
          </a:p>
        </p:txBody>
      </p:sp>
      <p:pic>
        <p:nvPicPr>
          <p:cNvPr id="1026" name="Picture 2">
            <a:extLst>
              <a:ext uri="{FF2B5EF4-FFF2-40B4-BE49-F238E27FC236}">
                <a16:creationId xmlns:a16="http://schemas.microsoft.com/office/drawing/2014/main" id="{B2F66F64-54DA-4FAD-A4F0-B3957BD66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007" y="2833526"/>
            <a:ext cx="3550340" cy="2730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bona tower">
            <a:extLst>
              <a:ext uri="{FF2B5EF4-FFF2-40B4-BE49-F238E27FC236}">
                <a16:creationId xmlns:a16="http://schemas.microsoft.com/office/drawing/2014/main" id="{D9EDCF59-80F8-4131-911A-F3962E786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446" y="2833525"/>
            <a:ext cx="3047547" cy="2730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407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6F0F234-6E35-48BD-B403-DF72F0D88121}"/>
              </a:ext>
            </a:extLst>
          </p:cNvPr>
          <p:cNvGraphicFramePr>
            <a:graphicFrameLocks noGrp="1"/>
          </p:cNvGraphicFramePr>
          <p:nvPr>
            <p:extLst>
              <p:ext uri="{D42A27DB-BD31-4B8C-83A1-F6EECF244321}">
                <p14:modId xmlns:p14="http://schemas.microsoft.com/office/powerpoint/2010/main" val="1490025015"/>
              </p:ext>
            </p:extLst>
          </p:nvPr>
        </p:nvGraphicFramePr>
        <p:xfrm>
          <a:off x="596311" y="1392361"/>
          <a:ext cx="7956554" cy="2592821"/>
        </p:xfrm>
        <a:graphic>
          <a:graphicData uri="http://schemas.openxmlformats.org/drawingml/2006/table">
            <a:tbl>
              <a:tblPr firstRow="1" bandRow="1">
                <a:tableStyleId>{F5AB1C69-6EDB-4FF4-983F-18BD219EF322}</a:tableStyleId>
              </a:tblPr>
              <a:tblGrid>
                <a:gridCol w="1937196">
                  <a:extLst>
                    <a:ext uri="{9D8B030D-6E8A-4147-A177-3AD203B41FA5}">
                      <a16:colId xmlns:a16="http://schemas.microsoft.com/office/drawing/2014/main" val="2913178115"/>
                    </a:ext>
                  </a:extLst>
                </a:gridCol>
                <a:gridCol w="1421468">
                  <a:extLst>
                    <a:ext uri="{9D8B030D-6E8A-4147-A177-3AD203B41FA5}">
                      <a16:colId xmlns:a16="http://schemas.microsoft.com/office/drawing/2014/main" val="153772592"/>
                    </a:ext>
                  </a:extLst>
                </a:gridCol>
                <a:gridCol w="1415268">
                  <a:extLst>
                    <a:ext uri="{9D8B030D-6E8A-4147-A177-3AD203B41FA5}">
                      <a16:colId xmlns:a16="http://schemas.microsoft.com/office/drawing/2014/main" val="1982549382"/>
                    </a:ext>
                  </a:extLst>
                </a:gridCol>
                <a:gridCol w="1591311">
                  <a:extLst>
                    <a:ext uri="{9D8B030D-6E8A-4147-A177-3AD203B41FA5}">
                      <a16:colId xmlns:a16="http://schemas.microsoft.com/office/drawing/2014/main" val="1879231692"/>
                    </a:ext>
                  </a:extLst>
                </a:gridCol>
                <a:gridCol w="1591311">
                  <a:extLst>
                    <a:ext uri="{9D8B030D-6E8A-4147-A177-3AD203B41FA5}">
                      <a16:colId xmlns:a16="http://schemas.microsoft.com/office/drawing/2014/main" val="2400328395"/>
                    </a:ext>
                  </a:extLst>
                </a:gridCol>
              </a:tblGrid>
              <a:tr h="391223">
                <a:tc>
                  <a:txBody>
                    <a:bodyPr/>
                    <a:lstStyle/>
                    <a:p>
                      <a:endParaRPr lang="en-US" dirty="0"/>
                    </a:p>
                  </a:txBody>
                  <a:tcPr/>
                </a:tc>
                <a:tc gridSpan="2">
                  <a:txBody>
                    <a:bodyPr/>
                    <a:lstStyle/>
                    <a:p>
                      <a:pPr algn="ctr"/>
                      <a:r>
                        <a:rPr lang="en-US" sz="1600" dirty="0"/>
                        <a:t>Renter </a:t>
                      </a:r>
                    </a:p>
                  </a:txBody>
                  <a:tcPr/>
                </a:tc>
                <a:tc hMerge="1">
                  <a:txBody>
                    <a:bodyPr/>
                    <a:lstStyle/>
                    <a:p>
                      <a:pPr algn="ctr"/>
                      <a:endParaRPr lang="en-US" dirty="0"/>
                    </a:p>
                  </a:txBody>
                  <a:tcPr/>
                </a:tc>
                <a:tc gridSpan="2">
                  <a:txBody>
                    <a:bodyPr/>
                    <a:lstStyle/>
                    <a:p>
                      <a:pPr algn="ctr"/>
                      <a:r>
                        <a:rPr lang="en-US" sz="1600" dirty="0"/>
                        <a:t>Owner </a:t>
                      </a:r>
                    </a:p>
                  </a:txBody>
                  <a:tcPr/>
                </a:tc>
                <a:tc hMerge="1">
                  <a:txBody>
                    <a:bodyPr/>
                    <a:lstStyle/>
                    <a:p>
                      <a:pPr algn="ctr"/>
                      <a:endParaRPr lang="en-US" dirty="0"/>
                    </a:p>
                  </a:txBody>
                  <a:tcPr/>
                </a:tc>
                <a:extLst>
                  <a:ext uri="{0D108BD9-81ED-4DB2-BD59-A6C34878D82A}">
                    <a16:rowId xmlns:a16="http://schemas.microsoft.com/office/drawing/2014/main" val="3769489900"/>
                  </a:ext>
                </a:extLst>
              </a:tr>
              <a:tr h="675262">
                <a:tc>
                  <a:txBody>
                    <a:bodyPr/>
                    <a:lstStyle/>
                    <a:p>
                      <a:endParaRPr lang="en-US" dirty="0"/>
                    </a:p>
                  </a:txBody>
                  <a:tcPr anchor="ctr"/>
                </a:tc>
                <a:tc>
                  <a:txBody>
                    <a:bodyPr/>
                    <a:lstStyle/>
                    <a:p>
                      <a:pPr algn="ctr"/>
                      <a:r>
                        <a:rPr lang="en-US" sz="1600" b="1" dirty="0"/>
                        <a:t>Individual</a:t>
                      </a:r>
                    </a:p>
                  </a:txBody>
                  <a:tcPr anchor="ctr"/>
                </a:tc>
                <a:tc>
                  <a:txBody>
                    <a:bodyPr/>
                    <a:lstStyle/>
                    <a:p>
                      <a:pPr algn="ctr"/>
                      <a:r>
                        <a:rPr lang="en-US" sz="1600" b="1" dirty="0"/>
                        <a:t>Family of 4</a:t>
                      </a:r>
                    </a:p>
                  </a:txBody>
                  <a:tcPr anchor="ctr"/>
                </a:tc>
                <a:tc>
                  <a:txBody>
                    <a:bodyPr/>
                    <a:lstStyle/>
                    <a:p>
                      <a:pPr algn="ctr"/>
                      <a:r>
                        <a:rPr lang="en-US" sz="1600" b="1" dirty="0"/>
                        <a:t>Individual </a:t>
                      </a:r>
                    </a:p>
                  </a:txBody>
                  <a:tcPr anchor="ctr"/>
                </a:tc>
                <a:tc>
                  <a:txBody>
                    <a:bodyPr/>
                    <a:lstStyle/>
                    <a:p>
                      <a:pPr algn="ctr"/>
                      <a:r>
                        <a:rPr lang="en-US" sz="1600" b="1" dirty="0"/>
                        <a:t>Family of 4 </a:t>
                      </a:r>
                    </a:p>
                  </a:txBody>
                  <a:tcPr anchor="ctr"/>
                </a:tc>
                <a:extLst>
                  <a:ext uri="{0D108BD9-81ED-4DB2-BD59-A6C34878D82A}">
                    <a16:rowId xmlns:a16="http://schemas.microsoft.com/office/drawing/2014/main" val="3542396604"/>
                  </a:ext>
                </a:extLst>
              </a:tr>
              <a:tr h="506429">
                <a:tc>
                  <a:txBody>
                    <a:bodyPr/>
                    <a:lstStyle/>
                    <a:p>
                      <a:r>
                        <a:rPr lang="en-US" sz="1600" b="1" dirty="0"/>
                        <a:t>Low</a:t>
                      </a:r>
                    </a:p>
                  </a:txBody>
                  <a:tcPr anchor="ctr"/>
                </a:tc>
                <a:tc>
                  <a:txBody>
                    <a:bodyPr/>
                    <a:lstStyle/>
                    <a:p>
                      <a:pPr algn="ctr"/>
                      <a:r>
                        <a:rPr lang="en-US" sz="2400" b="1" dirty="0">
                          <a:solidFill>
                            <a:schemeClr val="accent4"/>
                          </a:solidFill>
                          <a:latin typeface="Segoe UI" panose="020B0502040204020203" pitchFamily="34" charset="0"/>
                          <a:cs typeface="Segoe UI" panose="020B0502040204020203" pitchFamily="34" charset="0"/>
                        </a:rPr>
                        <a:t>X</a:t>
                      </a:r>
                    </a:p>
                  </a:txBody>
                  <a:tcPr anchor="ctr"/>
                </a:tc>
                <a:tc>
                  <a:txBody>
                    <a:bodyPr/>
                    <a:lstStyle/>
                    <a:p>
                      <a:pPr algn="ctr"/>
                      <a:endParaRPr lang="en-US" sz="2400" b="1" dirty="0">
                        <a:solidFill>
                          <a:schemeClr val="accent4"/>
                        </a:solidFill>
                        <a:latin typeface="Segoe UI" panose="020B0502040204020203" pitchFamily="34" charset="0"/>
                        <a:cs typeface="Segoe UI" panose="020B0502040204020203" pitchFamily="34" charset="0"/>
                      </a:endParaRPr>
                    </a:p>
                  </a:txBody>
                  <a:tcPr anchor="ctr"/>
                </a:tc>
                <a:tc>
                  <a:txBody>
                    <a:bodyPr/>
                    <a:lstStyle/>
                    <a:p>
                      <a:pPr algn="ctr"/>
                      <a:endParaRPr lang="en-US" sz="2400" b="1" dirty="0">
                        <a:solidFill>
                          <a:schemeClr val="accent4"/>
                        </a:solidFill>
                        <a:latin typeface="Segoe UI" panose="020B0502040204020203" pitchFamily="34" charset="0"/>
                        <a:cs typeface="Segoe UI" panose="020B0502040204020203" pitchFamily="34" charset="0"/>
                      </a:endParaRPr>
                    </a:p>
                  </a:txBody>
                  <a:tcPr anchor="ctr"/>
                </a:tc>
                <a:tc>
                  <a:txBody>
                    <a:bodyPr/>
                    <a:lstStyle/>
                    <a:p>
                      <a:pPr algn="ctr"/>
                      <a:endParaRPr lang="en-US" sz="2400" b="1" dirty="0">
                        <a:solidFill>
                          <a:schemeClr val="accent4"/>
                        </a:solidFill>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3864907616"/>
                  </a:ext>
                </a:extLst>
              </a:tr>
              <a:tr h="515815">
                <a:tc>
                  <a:txBody>
                    <a:bodyPr/>
                    <a:lstStyle/>
                    <a:p>
                      <a:r>
                        <a:rPr lang="en-US" sz="1600" b="1" dirty="0"/>
                        <a:t>Very Low</a:t>
                      </a:r>
                    </a:p>
                  </a:txBody>
                  <a:tcPr anchor="ctr"/>
                </a:tc>
                <a:tc>
                  <a:txBody>
                    <a:bodyPr/>
                    <a:lstStyle/>
                    <a:p>
                      <a:pPr algn="ctr"/>
                      <a:r>
                        <a:rPr lang="en-US" sz="2400" b="1" dirty="0">
                          <a:solidFill>
                            <a:schemeClr val="accent4"/>
                          </a:solidFill>
                          <a:latin typeface="Segoe UI" panose="020B0502040204020203" pitchFamily="34" charset="0"/>
                          <a:cs typeface="Segoe UI" panose="020B0502040204020203" pitchFamily="34" charset="0"/>
                        </a:rPr>
                        <a:t>X</a:t>
                      </a:r>
                    </a:p>
                  </a:txBody>
                  <a:tcPr anchor="ctr"/>
                </a:tc>
                <a:tc>
                  <a:txBody>
                    <a:bodyPr/>
                    <a:lstStyle/>
                    <a:p>
                      <a:pPr algn="ctr"/>
                      <a:endParaRPr lang="en-US" sz="2400" b="1" dirty="0">
                        <a:solidFill>
                          <a:schemeClr val="accent4"/>
                        </a:solidFill>
                        <a:latin typeface="Segoe UI" panose="020B0502040204020203" pitchFamily="34" charset="0"/>
                        <a:cs typeface="Segoe UI" panose="020B0502040204020203" pitchFamily="34" charset="0"/>
                      </a:endParaRPr>
                    </a:p>
                  </a:txBody>
                  <a:tcPr anchor="ctr"/>
                </a:tc>
                <a:tc>
                  <a:txBody>
                    <a:bodyPr/>
                    <a:lstStyle/>
                    <a:p>
                      <a:pPr algn="ctr"/>
                      <a:r>
                        <a:rPr lang="en-US" sz="2400" b="1" dirty="0">
                          <a:solidFill>
                            <a:schemeClr val="accent4"/>
                          </a:solidFill>
                          <a:latin typeface="Segoe UI" panose="020B0502040204020203" pitchFamily="34" charset="0"/>
                          <a:cs typeface="Segoe UI" panose="020B0502040204020203" pitchFamily="34" charset="0"/>
                        </a:rPr>
                        <a:t>X</a:t>
                      </a:r>
                    </a:p>
                  </a:txBody>
                  <a:tcPr anchor="ctr"/>
                </a:tc>
                <a:tc>
                  <a:txBody>
                    <a:bodyPr/>
                    <a:lstStyle/>
                    <a:p>
                      <a:pPr algn="ctr"/>
                      <a:endParaRPr lang="en-US" sz="2400" b="1" dirty="0">
                        <a:solidFill>
                          <a:schemeClr val="accent4"/>
                        </a:solidFill>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1556618255"/>
                  </a:ext>
                </a:extLst>
              </a:tr>
              <a:tr h="504092">
                <a:tc>
                  <a:txBody>
                    <a:bodyPr/>
                    <a:lstStyle/>
                    <a:p>
                      <a:r>
                        <a:rPr lang="en-US" sz="1600" b="1" dirty="0"/>
                        <a:t>Extremely Low</a:t>
                      </a:r>
                    </a:p>
                  </a:txBody>
                  <a:tcPr anchor="ctr"/>
                </a:tc>
                <a:tc>
                  <a:txBody>
                    <a:bodyPr/>
                    <a:lstStyle/>
                    <a:p>
                      <a:pPr algn="ctr"/>
                      <a:r>
                        <a:rPr lang="en-US" sz="2400" b="1" dirty="0">
                          <a:solidFill>
                            <a:schemeClr val="accent4"/>
                          </a:solidFill>
                          <a:latin typeface="Segoe UI" panose="020B0502040204020203" pitchFamily="34" charset="0"/>
                          <a:cs typeface="Segoe UI" panose="020B0502040204020203" pitchFamily="34" charset="0"/>
                        </a:rPr>
                        <a:t>X</a:t>
                      </a:r>
                    </a:p>
                  </a:txBody>
                  <a:tcPr anchor="ctr"/>
                </a:tc>
                <a:tc>
                  <a:txBody>
                    <a:bodyPr/>
                    <a:lstStyle/>
                    <a:p>
                      <a:pPr algn="ctr"/>
                      <a:r>
                        <a:rPr lang="en-US" sz="2400" b="1" dirty="0">
                          <a:solidFill>
                            <a:schemeClr val="accent4"/>
                          </a:solidFill>
                          <a:latin typeface="Segoe UI" panose="020B0502040204020203" pitchFamily="34" charset="0"/>
                          <a:cs typeface="Segoe UI" panose="020B0502040204020203" pitchFamily="34" charset="0"/>
                        </a:rPr>
                        <a:t>X</a:t>
                      </a:r>
                    </a:p>
                  </a:txBody>
                  <a:tcPr anchor="ctr"/>
                </a:tc>
                <a:tc>
                  <a:txBody>
                    <a:bodyPr/>
                    <a:lstStyle/>
                    <a:p>
                      <a:pPr algn="ctr"/>
                      <a:r>
                        <a:rPr lang="en-US" sz="2400" b="1" dirty="0">
                          <a:solidFill>
                            <a:schemeClr val="accent4"/>
                          </a:solidFill>
                          <a:latin typeface="Segoe UI" panose="020B0502040204020203" pitchFamily="34" charset="0"/>
                          <a:cs typeface="Segoe UI" panose="020B0502040204020203" pitchFamily="34" charset="0"/>
                        </a:rPr>
                        <a:t>X</a:t>
                      </a:r>
                    </a:p>
                  </a:txBody>
                  <a:tcPr anchor="ctr"/>
                </a:tc>
                <a:tc>
                  <a:txBody>
                    <a:bodyPr/>
                    <a:lstStyle/>
                    <a:p>
                      <a:pPr algn="ctr"/>
                      <a:endParaRPr lang="en-US" sz="2400" b="1" dirty="0">
                        <a:solidFill>
                          <a:schemeClr val="accent4"/>
                        </a:solidFill>
                        <a:latin typeface="Segoe UI" panose="020B0502040204020203" pitchFamily="34" charset="0"/>
                        <a:cs typeface="Segoe UI" panose="020B0502040204020203" pitchFamily="34" charset="0"/>
                      </a:endParaRPr>
                    </a:p>
                  </a:txBody>
                  <a:tcPr anchor="ctr"/>
                </a:tc>
                <a:extLst>
                  <a:ext uri="{0D108BD9-81ED-4DB2-BD59-A6C34878D82A}">
                    <a16:rowId xmlns:a16="http://schemas.microsoft.com/office/drawing/2014/main" val="2018280434"/>
                  </a:ext>
                </a:extLst>
              </a:tr>
            </a:tbl>
          </a:graphicData>
        </a:graphic>
      </p:graphicFrame>
      <p:sp>
        <p:nvSpPr>
          <p:cNvPr id="6" name="TextBox 5">
            <a:extLst>
              <a:ext uri="{FF2B5EF4-FFF2-40B4-BE49-F238E27FC236}">
                <a16:creationId xmlns:a16="http://schemas.microsoft.com/office/drawing/2014/main" id="{00C94FD9-F6FD-462B-904E-A1C7B2E49FA0}"/>
              </a:ext>
            </a:extLst>
          </p:cNvPr>
          <p:cNvSpPr txBox="1"/>
          <p:nvPr/>
        </p:nvSpPr>
        <p:spPr>
          <a:xfrm>
            <a:off x="524119" y="847431"/>
            <a:ext cx="80830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F01865"/>
              </a:buClr>
              <a:buSzTx/>
              <a:buFontTx/>
              <a:buNone/>
              <a:tabLst/>
              <a:defRPr/>
            </a:pPr>
            <a:r>
              <a:rPr lang="en-US" b="1" dirty="0">
                <a:solidFill>
                  <a:schemeClr val="accent4"/>
                </a:solidFill>
                <a:latin typeface="Segoe UI" panose="020B0502040204020203" pitchFamily="34" charset="0"/>
                <a:cs typeface="Segoe UI" panose="020B0502040204020203" pitchFamily="34" charset="0"/>
              </a:rPr>
              <a:t>Affordable Housing Supply - </a:t>
            </a:r>
            <a:r>
              <a:rPr kumimoji="0" lang="en-US" sz="1800" b="1" i="0" u="none" strike="noStrike" kern="1200" cap="none" spc="0" normalizeH="0" baseline="0" noProof="0" dirty="0">
                <a:ln>
                  <a:noFill/>
                </a:ln>
                <a:solidFill>
                  <a:schemeClr val="accent4"/>
                </a:solidFill>
                <a:effectLst/>
                <a:uLnTx/>
                <a:uFillTx/>
                <a:latin typeface="Segoe UI" panose="020B0502040204020203" pitchFamily="34" charset="0"/>
                <a:ea typeface="+mn-ea"/>
                <a:cs typeface="Segoe UI" panose="020B0502040204020203" pitchFamily="34" charset="0"/>
              </a:rPr>
              <a:t>Affordable Housing Demand = Housing Gap</a:t>
            </a:r>
          </a:p>
        </p:txBody>
      </p:sp>
      <p:sp>
        <p:nvSpPr>
          <p:cNvPr id="7" name="Text Placeholder 2">
            <a:extLst>
              <a:ext uri="{FF2B5EF4-FFF2-40B4-BE49-F238E27FC236}">
                <a16:creationId xmlns:a16="http://schemas.microsoft.com/office/drawing/2014/main" id="{35AA93F1-F57D-4832-9742-A789395F084B}"/>
              </a:ext>
            </a:extLst>
          </p:cNvPr>
          <p:cNvSpPr>
            <a:spLocks noGrp="1"/>
          </p:cNvSpPr>
          <p:nvPr>
            <p:ph type="body" sz="quarter" idx="35"/>
          </p:nvPr>
        </p:nvSpPr>
        <p:spPr>
          <a:xfrm>
            <a:off x="-12700" y="168275"/>
            <a:ext cx="9156700" cy="584023"/>
          </a:xfrm>
        </p:spPr>
        <p:txBody>
          <a:bodyPr>
            <a:normAutofit/>
          </a:bodyPr>
          <a:lstStyle/>
          <a:p>
            <a:pPr>
              <a:buClr>
                <a:schemeClr val="accent4"/>
              </a:buClr>
            </a:pPr>
            <a:r>
              <a:rPr lang="en-US" sz="2800" dirty="0">
                <a:solidFill>
                  <a:schemeClr val="accent5"/>
                </a:solidFill>
              </a:rPr>
              <a:t>Affordable Housing gap Analysis</a:t>
            </a:r>
          </a:p>
        </p:txBody>
      </p:sp>
      <p:sp>
        <p:nvSpPr>
          <p:cNvPr id="11" name="TextBox 10">
            <a:extLst>
              <a:ext uri="{FF2B5EF4-FFF2-40B4-BE49-F238E27FC236}">
                <a16:creationId xmlns:a16="http://schemas.microsoft.com/office/drawing/2014/main" id="{6079BE0E-9C97-4536-BEE6-6FF6DB4168B3}"/>
              </a:ext>
            </a:extLst>
          </p:cNvPr>
          <p:cNvSpPr txBox="1"/>
          <p:nvPr/>
        </p:nvSpPr>
        <p:spPr>
          <a:xfrm>
            <a:off x="2391869" y="4037669"/>
            <a:ext cx="7459100" cy="246221"/>
          </a:xfrm>
          <a:prstGeom prst="rect">
            <a:avLst/>
          </a:prstGeom>
          <a:noFill/>
        </p:spPr>
        <p:txBody>
          <a:bodyPr wrap="square">
            <a:spAutoFit/>
          </a:bodyPr>
          <a:lstStyle/>
          <a:p>
            <a:r>
              <a:rPr lang="en-US" sz="1000" i="1" dirty="0"/>
              <a:t>Source: HUD Income Limits; </a:t>
            </a:r>
            <a:r>
              <a:rPr lang="en-US" sz="1000" i="1" dirty="0">
                <a:solidFill>
                  <a:srgbClr val="000000"/>
                </a:solidFill>
                <a:cs typeface="Calibri" panose="020F0502020204030204" pitchFamily="34" charset="0"/>
              </a:rPr>
              <a:t>Comprehensive Housing Affordability Survey (CHAS): 2014-2018; ACS Five-Year Estimates B25063</a:t>
            </a:r>
            <a:endParaRPr lang="en-US" sz="1000" i="1" dirty="0"/>
          </a:p>
        </p:txBody>
      </p:sp>
      <p:sp>
        <p:nvSpPr>
          <p:cNvPr id="12" name="TextBox 11">
            <a:extLst>
              <a:ext uri="{FF2B5EF4-FFF2-40B4-BE49-F238E27FC236}">
                <a16:creationId xmlns:a16="http://schemas.microsoft.com/office/drawing/2014/main" id="{19269AE7-0CDF-4DE5-BA31-F7467E70B1A5}"/>
              </a:ext>
            </a:extLst>
          </p:cNvPr>
          <p:cNvSpPr txBox="1"/>
          <p:nvPr/>
        </p:nvSpPr>
        <p:spPr>
          <a:xfrm>
            <a:off x="343291" y="4423875"/>
            <a:ext cx="8263890" cy="1285545"/>
          </a:xfrm>
          <a:prstGeom prst="rect">
            <a:avLst/>
          </a:prstGeom>
          <a:noFill/>
        </p:spPr>
        <p:txBody>
          <a:bodyPr wrap="square" rtlCol="0">
            <a:spAutoFit/>
          </a:bodyPr>
          <a:lstStyle/>
          <a:p>
            <a:pPr marL="285750" indent="-285750">
              <a:lnSpc>
                <a:spcPct val="109000"/>
              </a:lnSpc>
              <a:buClr>
                <a:schemeClr val="accent1"/>
              </a:buClr>
              <a:buFont typeface="Wingdings" panose="05000000000000000000" pitchFamily="2" charset="2"/>
              <a:buChar char="§"/>
            </a:pPr>
            <a:r>
              <a:rPr lang="en-US" dirty="0"/>
              <a:t>In Middletown, there are numerous populations that have a housing surplus</a:t>
            </a:r>
          </a:p>
          <a:p>
            <a:pPr marL="285750" indent="-285750">
              <a:lnSpc>
                <a:spcPct val="109000"/>
              </a:lnSpc>
              <a:buClr>
                <a:schemeClr val="accent1"/>
              </a:buClr>
              <a:buFont typeface="Wingdings" panose="05000000000000000000" pitchFamily="2" charset="2"/>
              <a:buChar char="§"/>
            </a:pPr>
            <a:r>
              <a:rPr lang="en-US" dirty="0"/>
              <a:t>A housing gap exists for individuals across almost all categories – points to lack of small sized units</a:t>
            </a:r>
          </a:p>
          <a:p>
            <a:pPr marL="285750" indent="-285750">
              <a:lnSpc>
                <a:spcPct val="109000"/>
              </a:lnSpc>
              <a:buClr>
                <a:schemeClr val="accent1"/>
              </a:buClr>
              <a:buFont typeface="Wingdings" panose="05000000000000000000" pitchFamily="2" charset="2"/>
              <a:buChar char="§"/>
            </a:pPr>
            <a:r>
              <a:rPr lang="en-US" dirty="0"/>
              <a:t>A housing gap exists for extremely low income families looking for rentals </a:t>
            </a:r>
          </a:p>
        </p:txBody>
      </p:sp>
    </p:spTree>
    <p:extLst>
      <p:ext uri="{BB962C8B-B14F-4D97-AF65-F5344CB8AC3E}">
        <p14:creationId xmlns:p14="http://schemas.microsoft.com/office/powerpoint/2010/main" val="1979136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32500-D1D8-4DEF-9A88-270F03066F35}"/>
              </a:ext>
            </a:extLst>
          </p:cNvPr>
          <p:cNvSpPr>
            <a:spLocks noGrp="1"/>
          </p:cNvSpPr>
          <p:nvPr>
            <p:ph idx="1"/>
          </p:nvPr>
        </p:nvSpPr>
        <p:spPr>
          <a:xfrm>
            <a:off x="364148" y="864326"/>
            <a:ext cx="8415704" cy="4527062"/>
          </a:xfrm>
        </p:spPr>
        <p:txBody>
          <a:bodyPr/>
          <a:lstStyle/>
          <a:p>
            <a:pPr>
              <a:lnSpc>
                <a:spcPct val="109000"/>
              </a:lnSpc>
              <a:spcBef>
                <a:spcPts val="600"/>
              </a:spcBef>
              <a:buClr>
                <a:schemeClr val="accent1"/>
              </a:buClr>
              <a:buFont typeface="Wingdings" panose="05000000000000000000" pitchFamily="2" charset="2"/>
              <a:buChar char="§"/>
            </a:pPr>
            <a:r>
              <a:rPr lang="en-US" dirty="0"/>
              <a:t>Remain </a:t>
            </a:r>
            <a:r>
              <a:rPr lang="en-US" b="1" dirty="0">
                <a:solidFill>
                  <a:schemeClr val="accent1"/>
                </a:solidFill>
              </a:rPr>
              <a:t>competitive</a:t>
            </a:r>
            <a:r>
              <a:rPr lang="en-US" dirty="0"/>
              <a:t> in the ever-changing housing market </a:t>
            </a:r>
          </a:p>
          <a:p>
            <a:pPr>
              <a:lnSpc>
                <a:spcPct val="109000"/>
              </a:lnSpc>
              <a:spcBef>
                <a:spcPts val="600"/>
              </a:spcBef>
              <a:buClr>
                <a:schemeClr val="accent1"/>
              </a:buClr>
              <a:buFont typeface="Wingdings" panose="05000000000000000000" pitchFamily="2" charset="2"/>
              <a:buChar char="§"/>
            </a:pPr>
            <a:r>
              <a:rPr lang="en-US" dirty="0"/>
              <a:t>Provide a housing stock for workers in order to </a:t>
            </a:r>
            <a:r>
              <a:rPr lang="en-US" b="1" dirty="0">
                <a:solidFill>
                  <a:schemeClr val="accent1"/>
                </a:solidFill>
              </a:rPr>
              <a:t>retain and attract jobs</a:t>
            </a:r>
          </a:p>
          <a:p>
            <a:pPr>
              <a:lnSpc>
                <a:spcPct val="109000"/>
              </a:lnSpc>
              <a:spcBef>
                <a:spcPts val="600"/>
              </a:spcBef>
              <a:buClr>
                <a:schemeClr val="accent1"/>
              </a:buClr>
              <a:buFont typeface="Wingdings" panose="05000000000000000000" pitchFamily="2" charset="2"/>
              <a:buChar char="§"/>
            </a:pPr>
            <a:r>
              <a:rPr lang="en-US" dirty="0"/>
              <a:t>Create </a:t>
            </a:r>
            <a:r>
              <a:rPr lang="en-US" b="1" dirty="0">
                <a:solidFill>
                  <a:schemeClr val="accent1"/>
                </a:solidFill>
              </a:rPr>
              <a:t>economic prosperity, </a:t>
            </a:r>
            <a:r>
              <a:rPr lang="en-US" dirty="0"/>
              <a:t>generational wealth and upward mobility</a:t>
            </a:r>
          </a:p>
          <a:p>
            <a:pPr>
              <a:lnSpc>
                <a:spcPct val="109000"/>
              </a:lnSpc>
              <a:spcBef>
                <a:spcPts val="600"/>
              </a:spcBef>
              <a:buClr>
                <a:schemeClr val="accent1"/>
              </a:buClr>
              <a:buFont typeface="Wingdings" panose="05000000000000000000" pitchFamily="2" charset="2"/>
              <a:buChar char="§"/>
            </a:pPr>
            <a:r>
              <a:rPr lang="en-US" dirty="0"/>
              <a:t>Diverse communities are more </a:t>
            </a:r>
            <a:r>
              <a:rPr lang="en-US" b="1" dirty="0">
                <a:solidFill>
                  <a:schemeClr val="accent1"/>
                </a:solidFill>
              </a:rPr>
              <a:t>resilient </a:t>
            </a:r>
            <a:r>
              <a:rPr lang="en-US" dirty="0"/>
              <a:t>to change and disturbance </a:t>
            </a:r>
          </a:p>
          <a:p>
            <a:pPr>
              <a:lnSpc>
                <a:spcPct val="109000"/>
              </a:lnSpc>
              <a:spcBef>
                <a:spcPts val="600"/>
              </a:spcBef>
              <a:buClr>
                <a:schemeClr val="accent1"/>
              </a:buClr>
              <a:buFont typeface="Wingdings" panose="05000000000000000000" pitchFamily="2" charset="2"/>
              <a:buChar char="§"/>
            </a:pPr>
            <a:r>
              <a:rPr lang="en-US" dirty="0"/>
              <a:t>Establish the </a:t>
            </a:r>
            <a:r>
              <a:rPr lang="en-US" b="1" dirty="0">
                <a:solidFill>
                  <a:schemeClr val="accent1"/>
                </a:solidFill>
              </a:rPr>
              <a:t>next generation </a:t>
            </a:r>
            <a:r>
              <a:rPr lang="en-US" dirty="0"/>
              <a:t>of homebuyers – older generation needs younger generation to purchase their homes</a:t>
            </a:r>
          </a:p>
          <a:p>
            <a:pPr>
              <a:lnSpc>
                <a:spcPct val="109000"/>
              </a:lnSpc>
              <a:spcBef>
                <a:spcPts val="600"/>
              </a:spcBef>
              <a:buClr>
                <a:schemeClr val="accent1"/>
              </a:buClr>
              <a:buFont typeface="Wingdings" panose="05000000000000000000" pitchFamily="2" charset="2"/>
              <a:buChar char="§"/>
            </a:pPr>
            <a:r>
              <a:rPr lang="en-US" dirty="0"/>
              <a:t>Attracting a wide variety of residents through a diverse offering of housing types is important to the </a:t>
            </a:r>
            <a:r>
              <a:rPr lang="en-US" b="1" dirty="0">
                <a:solidFill>
                  <a:schemeClr val="accent1"/>
                </a:solidFill>
              </a:rPr>
              <a:t>vitality</a:t>
            </a:r>
            <a:r>
              <a:rPr lang="en-US" dirty="0"/>
              <a:t> of communities. </a:t>
            </a:r>
          </a:p>
          <a:p>
            <a:pPr>
              <a:lnSpc>
                <a:spcPct val="109000"/>
              </a:lnSpc>
              <a:spcBef>
                <a:spcPts val="600"/>
              </a:spcBef>
              <a:buClr>
                <a:schemeClr val="accent1"/>
              </a:buClr>
              <a:buFont typeface="Wingdings" panose="05000000000000000000" pitchFamily="2" charset="2"/>
              <a:buChar char="§"/>
            </a:pPr>
            <a:r>
              <a:rPr lang="en-US" dirty="0"/>
              <a:t>Housing market needs to remain strong to support home values which have </a:t>
            </a:r>
            <a:r>
              <a:rPr lang="en-US" b="1" dirty="0">
                <a:solidFill>
                  <a:schemeClr val="accent1"/>
                </a:solidFill>
              </a:rPr>
              <a:t>implications</a:t>
            </a:r>
            <a:r>
              <a:rPr lang="en-US" dirty="0"/>
              <a:t> on City’s grand list, mill rate and </a:t>
            </a:r>
            <a:r>
              <a:rPr lang="en-US" b="1" dirty="0">
                <a:solidFill>
                  <a:schemeClr val="accent1"/>
                </a:solidFill>
              </a:rPr>
              <a:t>tax burden </a:t>
            </a:r>
          </a:p>
          <a:p>
            <a:pPr>
              <a:buClr>
                <a:schemeClr val="accent1"/>
              </a:buClr>
              <a:buFont typeface="Wingdings" panose="05000000000000000000" pitchFamily="2" charset="2"/>
              <a:buChar char="§"/>
            </a:pPr>
            <a:endParaRPr lang="en-US" dirty="0"/>
          </a:p>
          <a:p>
            <a:pPr>
              <a:buClr>
                <a:schemeClr val="accent1"/>
              </a:buClr>
              <a:buFont typeface="Wingdings" panose="05000000000000000000" pitchFamily="2" charset="2"/>
              <a:buChar char="§"/>
            </a:pPr>
            <a:endParaRPr lang="en-US" dirty="0">
              <a:highlight>
                <a:srgbClr val="FFFF00"/>
              </a:highlight>
            </a:endParaRPr>
          </a:p>
          <a:p>
            <a:pPr lvl="1"/>
            <a:endParaRPr lang="en-US" dirty="0">
              <a:highlight>
                <a:srgbClr val="FFFF00"/>
              </a:highlight>
            </a:endParaRPr>
          </a:p>
          <a:p>
            <a:pPr lvl="1"/>
            <a:endParaRPr lang="en-US" dirty="0"/>
          </a:p>
        </p:txBody>
      </p:sp>
      <p:sp>
        <p:nvSpPr>
          <p:cNvPr id="3" name="Text Placeholder 2">
            <a:extLst>
              <a:ext uri="{FF2B5EF4-FFF2-40B4-BE49-F238E27FC236}">
                <a16:creationId xmlns:a16="http://schemas.microsoft.com/office/drawing/2014/main" id="{6B911DF4-023F-4524-81A2-6724C4E9E86E}"/>
              </a:ext>
            </a:extLst>
          </p:cNvPr>
          <p:cNvSpPr>
            <a:spLocks noGrp="1"/>
          </p:cNvSpPr>
          <p:nvPr>
            <p:ph type="body" sz="quarter" idx="35"/>
          </p:nvPr>
        </p:nvSpPr>
        <p:spPr>
          <a:xfrm>
            <a:off x="0" y="26126"/>
            <a:ext cx="9144000" cy="838200"/>
          </a:xfrm>
        </p:spPr>
        <p:txBody>
          <a:bodyPr>
            <a:normAutofit/>
          </a:bodyPr>
          <a:lstStyle/>
          <a:p>
            <a:r>
              <a:rPr lang="en-US" sz="2800" dirty="0">
                <a:solidFill>
                  <a:schemeClr val="accent5"/>
                </a:solidFill>
              </a:rPr>
              <a:t>Why pursue housing strategies?</a:t>
            </a:r>
          </a:p>
        </p:txBody>
      </p:sp>
      <p:pic>
        <p:nvPicPr>
          <p:cNvPr id="5" name="Picture 4">
            <a:extLst>
              <a:ext uri="{FF2B5EF4-FFF2-40B4-BE49-F238E27FC236}">
                <a16:creationId xmlns:a16="http://schemas.microsoft.com/office/drawing/2014/main" id="{4A1512C9-696C-4577-8CF1-399194D62953}"/>
              </a:ext>
            </a:extLst>
          </p:cNvPr>
          <p:cNvPicPr>
            <a:picLocks noChangeAspect="1"/>
          </p:cNvPicPr>
          <p:nvPr/>
        </p:nvPicPr>
        <p:blipFill>
          <a:blip r:embed="rId2"/>
          <a:stretch>
            <a:fillRect/>
          </a:stretch>
        </p:blipFill>
        <p:spPr>
          <a:xfrm>
            <a:off x="1077687" y="4835688"/>
            <a:ext cx="1864143" cy="1864143"/>
          </a:xfrm>
          <a:prstGeom prst="rect">
            <a:avLst/>
          </a:prstGeom>
        </p:spPr>
      </p:pic>
      <p:pic>
        <p:nvPicPr>
          <p:cNvPr id="7" name="Picture 6">
            <a:extLst>
              <a:ext uri="{FF2B5EF4-FFF2-40B4-BE49-F238E27FC236}">
                <a16:creationId xmlns:a16="http://schemas.microsoft.com/office/drawing/2014/main" id="{D6CA6829-B404-4637-95D3-8C2B91421EE1}"/>
              </a:ext>
            </a:extLst>
          </p:cNvPr>
          <p:cNvPicPr>
            <a:picLocks noChangeAspect="1"/>
          </p:cNvPicPr>
          <p:nvPr/>
        </p:nvPicPr>
        <p:blipFill>
          <a:blip r:embed="rId3"/>
          <a:stretch>
            <a:fillRect/>
          </a:stretch>
        </p:blipFill>
        <p:spPr>
          <a:xfrm>
            <a:off x="6021976" y="4655494"/>
            <a:ext cx="2044337" cy="2044337"/>
          </a:xfrm>
          <a:prstGeom prst="rect">
            <a:avLst/>
          </a:prstGeom>
        </p:spPr>
      </p:pic>
    </p:spTree>
    <p:extLst>
      <p:ext uri="{BB962C8B-B14F-4D97-AF65-F5344CB8AC3E}">
        <p14:creationId xmlns:p14="http://schemas.microsoft.com/office/powerpoint/2010/main" val="3450251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7E85419-36FD-4BDC-B15D-C658D1641104}"/>
              </a:ext>
            </a:extLst>
          </p:cNvPr>
          <p:cNvSpPr>
            <a:spLocks noGrp="1"/>
          </p:cNvSpPr>
          <p:nvPr>
            <p:ph type="body" sz="quarter" idx="35"/>
          </p:nvPr>
        </p:nvSpPr>
        <p:spPr>
          <a:xfrm>
            <a:off x="0" y="3885"/>
            <a:ext cx="9144000" cy="838200"/>
          </a:xfrm>
        </p:spPr>
        <p:txBody>
          <a:bodyPr>
            <a:normAutofit/>
          </a:bodyPr>
          <a:lstStyle/>
          <a:p>
            <a:r>
              <a:rPr lang="en-US" sz="2800" dirty="0">
                <a:solidFill>
                  <a:schemeClr val="accent5"/>
                </a:solidFill>
              </a:rPr>
              <a:t>Overview of potential strategies </a:t>
            </a:r>
          </a:p>
        </p:txBody>
      </p:sp>
      <p:sp>
        <p:nvSpPr>
          <p:cNvPr id="3" name="Rectangle 2">
            <a:extLst>
              <a:ext uri="{FF2B5EF4-FFF2-40B4-BE49-F238E27FC236}">
                <a16:creationId xmlns:a16="http://schemas.microsoft.com/office/drawing/2014/main" id="{2BAD06E2-462D-4446-8B9A-756B55C373E2}"/>
              </a:ext>
            </a:extLst>
          </p:cNvPr>
          <p:cNvSpPr/>
          <p:nvPr/>
        </p:nvSpPr>
        <p:spPr>
          <a:xfrm>
            <a:off x="712613" y="995083"/>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Accessory Dwelling Units</a:t>
            </a:r>
          </a:p>
          <a:p>
            <a:pPr algn="ctr"/>
            <a:r>
              <a:rPr lang="en-US" dirty="0"/>
              <a:t>(ADUs)</a:t>
            </a:r>
          </a:p>
        </p:txBody>
      </p:sp>
      <p:sp>
        <p:nvSpPr>
          <p:cNvPr id="7" name="Rectangle 6">
            <a:extLst>
              <a:ext uri="{FF2B5EF4-FFF2-40B4-BE49-F238E27FC236}">
                <a16:creationId xmlns:a16="http://schemas.microsoft.com/office/drawing/2014/main" id="{52EC6AE3-3E4D-4268-B6E1-5A73679F6802}"/>
              </a:ext>
            </a:extLst>
          </p:cNvPr>
          <p:cNvSpPr/>
          <p:nvPr/>
        </p:nvSpPr>
        <p:spPr>
          <a:xfrm>
            <a:off x="2684939" y="995083"/>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Middle Housing</a:t>
            </a:r>
          </a:p>
        </p:txBody>
      </p:sp>
      <p:sp>
        <p:nvSpPr>
          <p:cNvPr id="8" name="Rectangle 7">
            <a:extLst>
              <a:ext uri="{FF2B5EF4-FFF2-40B4-BE49-F238E27FC236}">
                <a16:creationId xmlns:a16="http://schemas.microsoft.com/office/drawing/2014/main" id="{5BBBB704-F068-4E06-86B5-3885AE3A1877}"/>
              </a:ext>
            </a:extLst>
          </p:cNvPr>
          <p:cNvSpPr/>
          <p:nvPr/>
        </p:nvSpPr>
        <p:spPr>
          <a:xfrm>
            <a:off x="4657265" y="995083"/>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CHFA Mortgages and Education</a:t>
            </a:r>
          </a:p>
        </p:txBody>
      </p:sp>
      <p:sp>
        <p:nvSpPr>
          <p:cNvPr id="9" name="Rectangle 8">
            <a:extLst>
              <a:ext uri="{FF2B5EF4-FFF2-40B4-BE49-F238E27FC236}">
                <a16:creationId xmlns:a16="http://schemas.microsoft.com/office/drawing/2014/main" id="{4AFFAB10-B6E0-4C50-9A25-570E258D13D5}"/>
              </a:ext>
            </a:extLst>
          </p:cNvPr>
          <p:cNvSpPr/>
          <p:nvPr/>
        </p:nvSpPr>
        <p:spPr>
          <a:xfrm>
            <a:off x="6629591" y="995083"/>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Rehabilitation and </a:t>
            </a:r>
          </a:p>
          <a:p>
            <a:pPr algn="ctr"/>
            <a:r>
              <a:rPr lang="en-US" dirty="0"/>
              <a:t>Preservation </a:t>
            </a:r>
          </a:p>
        </p:txBody>
      </p:sp>
      <p:sp>
        <p:nvSpPr>
          <p:cNvPr id="10" name="Rectangle 9">
            <a:extLst>
              <a:ext uri="{FF2B5EF4-FFF2-40B4-BE49-F238E27FC236}">
                <a16:creationId xmlns:a16="http://schemas.microsoft.com/office/drawing/2014/main" id="{F474F878-3B3D-408A-AEFF-E3F917E0827E}"/>
              </a:ext>
            </a:extLst>
          </p:cNvPr>
          <p:cNvSpPr/>
          <p:nvPr/>
        </p:nvSpPr>
        <p:spPr>
          <a:xfrm>
            <a:off x="712612" y="2899360"/>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Adaptive Reuse </a:t>
            </a:r>
          </a:p>
        </p:txBody>
      </p:sp>
      <p:sp>
        <p:nvSpPr>
          <p:cNvPr id="11" name="Rectangle 10">
            <a:extLst>
              <a:ext uri="{FF2B5EF4-FFF2-40B4-BE49-F238E27FC236}">
                <a16:creationId xmlns:a16="http://schemas.microsoft.com/office/drawing/2014/main" id="{16507D45-D09C-4FB1-940C-1012065405E5}"/>
              </a:ext>
            </a:extLst>
          </p:cNvPr>
          <p:cNvSpPr/>
          <p:nvPr/>
        </p:nvSpPr>
        <p:spPr>
          <a:xfrm>
            <a:off x="2684939" y="2899360"/>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Micro-units </a:t>
            </a:r>
          </a:p>
        </p:txBody>
      </p:sp>
      <p:sp>
        <p:nvSpPr>
          <p:cNvPr id="12" name="Rectangle 11">
            <a:extLst>
              <a:ext uri="{FF2B5EF4-FFF2-40B4-BE49-F238E27FC236}">
                <a16:creationId xmlns:a16="http://schemas.microsoft.com/office/drawing/2014/main" id="{E7546E0F-A074-4B73-9E20-F9D98ED6585C}"/>
              </a:ext>
            </a:extLst>
          </p:cNvPr>
          <p:cNvSpPr/>
          <p:nvPr/>
        </p:nvSpPr>
        <p:spPr>
          <a:xfrm>
            <a:off x="4657265" y="2899360"/>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Housing Trust Funds </a:t>
            </a:r>
          </a:p>
        </p:txBody>
      </p:sp>
      <p:sp>
        <p:nvSpPr>
          <p:cNvPr id="13" name="Rectangle 12">
            <a:extLst>
              <a:ext uri="{FF2B5EF4-FFF2-40B4-BE49-F238E27FC236}">
                <a16:creationId xmlns:a16="http://schemas.microsoft.com/office/drawing/2014/main" id="{96D35AD7-9382-470A-9F84-71595223949D}"/>
              </a:ext>
            </a:extLst>
          </p:cNvPr>
          <p:cNvSpPr/>
          <p:nvPr/>
        </p:nvSpPr>
        <p:spPr>
          <a:xfrm>
            <a:off x="6629591" y="2899360"/>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Financial Incentives </a:t>
            </a:r>
          </a:p>
        </p:txBody>
      </p:sp>
      <p:sp>
        <p:nvSpPr>
          <p:cNvPr id="16" name="Rectangle 15">
            <a:extLst>
              <a:ext uri="{FF2B5EF4-FFF2-40B4-BE49-F238E27FC236}">
                <a16:creationId xmlns:a16="http://schemas.microsoft.com/office/drawing/2014/main" id="{0177A7E7-D429-411B-A7B8-84D629E64840}"/>
              </a:ext>
            </a:extLst>
          </p:cNvPr>
          <p:cNvSpPr/>
          <p:nvPr/>
        </p:nvSpPr>
        <p:spPr>
          <a:xfrm>
            <a:off x="712612" y="4819142"/>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Inclusionary Zoning</a:t>
            </a:r>
          </a:p>
        </p:txBody>
      </p:sp>
      <p:sp>
        <p:nvSpPr>
          <p:cNvPr id="19" name="Rectangle 18">
            <a:extLst>
              <a:ext uri="{FF2B5EF4-FFF2-40B4-BE49-F238E27FC236}">
                <a16:creationId xmlns:a16="http://schemas.microsoft.com/office/drawing/2014/main" id="{186994C7-7B31-4DF1-B792-FED54D058379}"/>
              </a:ext>
            </a:extLst>
          </p:cNvPr>
          <p:cNvSpPr/>
          <p:nvPr/>
        </p:nvSpPr>
        <p:spPr>
          <a:xfrm>
            <a:off x="6629591" y="4819142"/>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Leverage Municipal Land </a:t>
            </a:r>
          </a:p>
        </p:txBody>
      </p:sp>
      <p:sp>
        <p:nvSpPr>
          <p:cNvPr id="2" name="Rectangle 1">
            <a:extLst>
              <a:ext uri="{FF2B5EF4-FFF2-40B4-BE49-F238E27FC236}">
                <a16:creationId xmlns:a16="http://schemas.microsoft.com/office/drawing/2014/main" id="{9574E3D3-7C53-44C2-978C-7AC82C542380}"/>
              </a:ext>
            </a:extLst>
          </p:cNvPr>
          <p:cNvSpPr/>
          <p:nvPr/>
        </p:nvSpPr>
        <p:spPr>
          <a:xfrm>
            <a:off x="3358339" y="5626250"/>
            <a:ext cx="2698216" cy="122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B9889C-874F-449E-8429-18835D94A0A2}"/>
              </a:ext>
            </a:extLst>
          </p:cNvPr>
          <p:cNvSpPr/>
          <p:nvPr/>
        </p:nvSpPr>
        <p:spPr>
          <a:xfrm>
            <a:off x="2684939" y="4819142"/>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Housing Overlay Zones </a:t>
            </a:r>
          </a:p>
        </p:txBody>
      </p:sp>
      <p:sp>
        <p:nvSpPr>
          <p:cNvPr id="18" name="Rectangle 17">
            <a:extLst>
              <a:ext uri="{FF2B5EF4-FFF2-40B4-BE49-F238E27FC236}">
                <a16:creationId xmlns:a16="http://schemas.microsoft.com/office/drawing/2014/main" id="{1FC38977-4477-4DE4-886E-7149B56FAD7E}"/>
              </a:ext>
            </a:extLst>
          </p:cNvPr>
          <p:cNvSpPr/>
          <p:nvPr/>
        </p:nvSpPr>
        <p:spPr>
          <a:xfrm>
            <a:off x="4657265" y="4819142"/>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Lower parking requirements </a:t>
            </a:r>
          </a:p>
        </p:txBody>
      </p:sp>
    </p:spTree>
    <p:extLst>
      <p:ext uri="{BB962C8B-B14F-4D97-AF65-F5344CB8AC3E}">
        <p14:creationId xmlns:p14="http://schemas.microsoft.com/office/powerpoint/2010/main" val="3001510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7E85419-36FD-4BDC-B15D-C658D1641104}"/>
              </a:ext>
            </a:extLst>
          </p:cNvPr>
          <p:cNvSpPr>
            <a:spLocks noGrp="1"/>
          </p:cNvSpPr>
          <p:nvPr>
            <p:ph type="body" sz="quarter" idx="35"/>
          </p:nvPr>
        </p:nvSpPr>
        <p:spPr>
          <a:xfrm>
            <a:off x="0" y="3885"/>
            <a:ext cx="9144000" cy="838200"/>
          </a:xfrm>
        </p:spPr>
        <p:txBody>
          <a:bodyPr>
            <a:normAutofit/>
          </a:bodyPr>
          <a:lstStyle/>
          <a:p>
            <a:r>
              <a:rPr lang="en-US" sz="2800" dirty="0">
                <a:solidFill>
                  <a:schemeClr val="accent5"/>
                </a:solidFill>
              </a:rPr>
              <a:t>Overview of potential strategies </a:t>
            </a:r>
          </a:p>
        </p:txBody>
      </p:sp>
      <p:sp>
        <p:nvSpPr>
          <p:cNvPr id="3" name="Rectangle 2">
            <a:extLst>
              <a:ext uri="{FF2B5EF4-FFF2-40B4-BE49-F238E27FC236}">
                <a16:creationId xmlns:a16="http://schemas.microsoft.com/office/drawing/2014/main" id="{2BAD06E2-462D-4446-8B9A-756B55C373E2}"/>
              </a:ext>
            </a:extLst>
          </p:cNvPr>
          <p:cNvSpPr/>
          <p:nvPr/>
        </p:nvSpPr>
        <p:spPr>
          <a:xfrm>
            <a:off x="712613" y="995083"/>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Accessory Dwelling Units</a:t>
            </a:r>
          </a:p>
          <a:p>
            <a:pPr algn="ctr"/>
            <a:r>
              <a:rPr lang="en-US" dirty="0"/>
              <a:t>(ADUs)</a:t>
            </a:r>
          </a:p>
        </p:txBody>
      </p:sp>
      <p:sp>
        <p:nvSpPr>
          <p:cNvPr id="7" name="Rectangle 6">
            <a:extLst>
              <a:ext uri="{FF2B5EF4-FFF2-40B4-BE49-F238E27FC236}">
                <a16:creationId xmlns:a16="http://schemas.microsoft.com/office/drawing/2014/main" id="{52EC6AE3-3E4D-4268-B6E1-5A73679F6802}"/>
              </a:ext>
            </a:extLst>
          </p:cNvPr>
          <p:cNvSpPr/>
          <p:nvPr/>
        </p:nvSpPr>
        <p:spPr>
          <a:xfrm>
            <a:off x="2684939" y="995083"/>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Middle Housing</a:t>
            </a:r>
          </a:p>
        </p:txBody>
      </p:sp>
      <p:sp>
        <p:nvSpPr>
          <p:cNvPr id="8" name="Rectangle 7">
            <a:extLst>
              <a:ext uri="{FF2B5EF4-FFF2-40B4-BE49-F238E27FC236}">
                <a16:creationId xmlns:a16="http://schemas.microsoft.com/office/drawing/2014/main" id="{5BBBB704-F068-4E06-86B5-3885AE3A1877}"/>
              </a:ext>
            </a:extLst>
          </p:cNvPr>
          <p:cNvSpPr/>
          <p:nvPr/>
        </p:nvSpPr>
        <p:spPr>
          <a:xfrm>
            <a:off x="4657265" y="995083"/>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CHFA Mortgages and Education</a:t>
            </a:r>
          </a:p>
        </p:txBody>
      </p:sp>
      <p:sp>
        <p:nvSpPr>
          <p:cNvPr id="9" name="Rectangle 8">
            <a:extLst>
              <a:ext uri="{FF2B5EF4-FFF2-40B4-BE49-F238E27FC236}">
                <a16:creationId xmlns:a16="http://schemas.microsoft.com/office/drawing/2014/main" id="{4AFFAB10-B6E0-4C50-9A25-570E258D13D5}"/>
              </a:ext>
            </a:extLst>
          </p:cNvPr>
          <p:cNvSpPr/>
          <p:nvPr/>
        </p:nvSpPr>
        <p:spPr>
          <a:xfrm>
            <a:off x="6629591" y="995083"/>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Rehabilitation and </a:t>
            </a:r>
          </a:p>
          <a:p>
            <a:pPr algn="ctr"/>
            <a:r>
              <a:rPr lang="en-US" dirty="0"/>
              <a:t>Preservation </a:t>
            </a:r>
          </a:p>
        </p:txBody>
      </p:sp>
      <p:sp>
        <p:nvSpPr>
          <p:cNvPr id="10" name="Rectangle 9">
            <a:extLst>
              <a:ext uri="{FF2B5EF4-FFF2-40B4-BE49-F238E27FC236}">
                <a16:creationId xmlns:a16="http://schemas.microsoft.com/office/drawing/2014/main" id="{F474F878-3B3D-408A-AEFF-E3F917E0827E}"/>
              </a:ext>
            </a:extLst>
          </p:cNvPr>
          <p:cNvSpPr/>
          <p:nvPr/>
        </p:nvSpPr>
        <p:spPr>
          <a:xfrm>
            <a:off x="712612" y="2899360"/>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Adaptive Reuse </a:t>
            </a:r>
          </a:p>
        </p:txBody>
      </p:sp>
      <p:sp>
        <p:nvSpPr>
          <p:cNvPr id="11" name="Rectangle 10">
            <a:extLst>
              <a:ext uri="{FF2B5EF4-FFF2-40B4-BE49-F238E27FC236}">
                <a16:creationId xmlns:a16="http://schemas.microsoft.com/office/drawing/2014/main" id="{16507D45-D09C-4FB1-940C-1012065405E5}"/>
              </a:ext>
            </a:extLst>
          </p:cNvPr>
          <p:cNvSpPr/>
          <p:nvPr/>
        </p:nvSpPr>
        <p:spPr>
          <a:xfrm>
            <a:off x="2684939" y="2899360"/>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Micro-units </a:t>
            </a:r>
          </a:p>
        </p:txBody>
      </p:sp>
      <p:sp>
        <p:nvSpPr>
          <p:cNvPr id="12" name="Rectangle 11">
            <a:extLst>
              <a:ext uri="{FF2B5EF4-FFF2-40B4-BE49-F238E27FC236}">
                <a16:creationId xmlns:a16="http://schemas.microsoft.com/office/drawing/2014/main" id="{E7546E0F-A074-4B73-9E20-F9D98ED6585C}"/>
              </a:ext>
            </a:extLst>
          </p:cNvPr>
          <p:cNvSpPr/>
          <p:nvPr/>
        </p:nvSpPr>
        <p:spPr>
          <a:xfrm>
            <a:off x="4657265" y="2899360"/>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Housing Trust Funds </a:t>
            </a:r>
          </a:p>
        </p:txBody>
      </p:sp>
      <p:sp>
        <p:nvSpPr>
          <p:cNvPr id="13" name="Rectangle 12">
            <a:extLst>
              <a:ext uri="{FF2B5EF4-FFF2-40B4-BE49-F238E27FC236}">
                <a16:creationId xmlns:a16="http://schemas.microsoft.com/office/drawing/2014/main" id="{96D35AD7-9382-470A-9F84-71595223949D}"/>
              </a:ext>
            </a:extLst>
          </p:cNvPr>
          <p:cNvSpPr/>
          <p:nvPr/>
        </p:nvSpPr>
        <p:spPr>
          <a:xfrm>
            <a:off x="6629591" y="2899360"/>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Financial Incentives </a:t>
            </a:r>
          </a:p>
        </p:txBody>
      </p:sp>
      <p:sp>
        <p:nvSpPr>
          <p:cNvPr id="16" name="Rectangle 15">
            <a:extLst>
              <a:ext uri="{FF2B5EF4-FFF2-40B4-BE49-F238E27FC236}">
                <a16:creationId xmlns:a16="http://schemas.microsoft.com/office/drawing/2014/main" id="{0177A7E7-D429-411B-A7B8-84D629E64840}"/>
              </a:ext>
            </a:extLst>
          </p:cNvPr>
          <p:cNvSpPr/>
          <p:nvPr/>
        </p:nvSpPr>
        <p:spPr>
          <a:xfrm>
            <a:off x="712612" y="4819142"/>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Inclusionary Zoning</a:t>
            </a:r>
          </a:p>
        </p:txBody>
      </p:sp>
      <p:sp>
        <p:nvSpPr>
          <p:cNvPr id="19" name="Rectangle 18">
            <a:extLst>
              <a:ext uri="{FF2B5EF4-FFF2-40B4-BE49-F238E27FC236}">
                <a16:creationId xmlns:a16="http://schemas.microsoft.com/office/drawing/2014/main" id="{186994C7-7B31-4DF1-B792-FED54D058379}"/>
              </a:ext>
            </a:extLst>
          </p:cNvPr>
          <p:cNvSpPr/>
          <p:nvPr/>
        </p:nvSpPr>
        <p:spPr>
          <a:xfrm>
            <a:off x="6629591" y="4819142"/>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Leverage Municipal Land </a:t>
            </a:r>
          </a:p>
        </p:txBody>
      </p:sp>
      <p:sp>
        <p:nvSpPr>
          <p:cNvPr id="2" name="Rectangle 1">
            <a:extLst>
              <a:ext uri="{FF2B5EF4-FFF2-40B4-BE49-F238E27FC236}">
                <a16:creationId xmlns:a16="http://schemas.microsoft.com/office/drawing/2014/main" id="{9574E3D3-7C53-44C2-978C-7AC82C542380}"/>
              </a:ext>
            </a:extLst>
          </p:cNvPr>
          <p:cNvSpPr/>
          <p:nvPr/>
        </p:nvSpPr>
        <p:spPr>
          <a:xfrm>
            <a:off x="3358339" y="5626250"/>
            <a:ext cx="2698216" cy="122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B9889C-874F-449E-8429-18835D94A0A2}"/>
              </a:ext>
            </a:extLst>
          </p:cNvPr>
          <p:cNvSpPr/>
          <p:nvPr/>
        </p:nvSpPr>
        <p:spPr>
          <a:xfrm>
            <a:off x="2684939" y="4819142"/>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Housing Overlay Zones </a:t>
            </a:r>
          </a:p>
        </p:txBody>
      </p:sp>
      <p:sp>
        <p:nvSpPr>
          <p:cNvPr id="18" name="Rectangle 17">
            <a:extLst>
              <a:ext uri="{FF2B5EF4-FFF2-40B4-BE49-F238E27FC236}">
                <a16:creationId xmlns:a16="http://schemas.microsoft.com/office/drawing/2014/main" id="{1FC38977-4477-4DE4-886E-7149B56FAD7E}"/>
              </a:ext>
            </a:extLst>
          </p:cNvPr>
          <p:cNvSpPr/>
          <p:nvPr/>
        </p:nvSpPr>
        <p:spPr>
          <a:xfrm>
            <a:off x="4657265" y="4819142"/>
            <a:ext cx="1762301" cy="1699882"/>
          </a:xfrm>
          <a:prstGeom prst="rect">
            <a:avLst/>
          </a:prstGeom>
          <a:solidFill>
            <a:schemeClr val="accent1"/>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Lower parking requirements </a:t>
            </a:r>
          </a:p>
        </p:txBody>
      </p:sp>
    </p:spTree>
    <p:extLst>
      <p:ext uri="{BB962C8B-B14F-4D97-AF65-F5344CB8AC3E}">
        <p14:creationId xmlns:p14="http://schemas.microsoft.com/office/powerpoint/2010/main" val="3170257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7E85419-36FD-4BDC-B15D-C658D1641104}"/>
              </a:ext>
            </a:extLst>
          </p:cNvPr>
          <p:cNvSpPr>
            <a:spLocks noGrp="1"/>
          </p:cNvSpPr>
          <p:nvPr>
            <p:ph type="body" sz="quarter" idx="35"/>
          </p:nvPr>
        </p:nvSpPr>
        <p:spPr>
          <a:xfrm>
            <a:off x="0" y="3885"/>
            <a:ext cx="9144000" cy="838200"/>
          </a:xfrm>
        </p:spPr>
        <p:txBody>
          <a:bodyPr>
            <a:normAutofit/>
          </a:bodyPr>
          <a:lstStyle/>
          <a:p>
            <a:r>
              <a:rPr lang="en-US" sz="2800" dirty="0">
                <a:solidFill>
                  <a:schemeClr val="accent5"/>
                </a:solidFill>
              </a:rPr>
              <a:t>Overview of potential strategies </a:t>
            </a:r>
          </a:p>
        </p:txBody>
      </p:sp>
      <p:sp>
        <p:nvSpPr>
          <p:cNvPr id="3" name="Rectangle 2">
            <a:extLst>
              <a:ext uri="{FF2B5EF4-FFF2-40B4-BE49-F238E27FC236}">
                <a16:creationId xmlns:a16="http://schemas.microsoft.com/office/drawing/2014/main" id="{2BAD06E2-462D-4446-8B9A-756B55C373E2}"/>
              </a:ext>
            </a:extLst>
          </p:cNvPr>
          <p:cNvSpPr/>
          <p:nvPr/>
        </p:nvSpPr>
        <p:spPr>
          <a:xfrm>
            <a:off x="712613" y="995083"/>
            <a:ext cx="1762301" cy="1699882"/>
          </a:xfrm>
          <a:prstGeom prst="rect">
            <a:avLst/>
          </a:prstGeom>
          <a:solidFill>
            <a:schemeClr val="accent5"/>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latin typeface="Segoe UI" panose="020B0502040204020203" pitchFamily="34" charset="0"/>
              <a:cs typeface="Segoe UI" panose="020B0502040204020203" pitchFamily="34" charset="0"/>
            </a:endParaRPr>
          </a:p>
          <a:p>
            <a:pPr algn="ctr"/>
            <a:r>
              <a:rPr lang="en-US" dirty="0">
                <a:latin typeface="Segoe UI" panose="020B0502040204020203" pitchFamily="34" charset="0"/>
                <a:cs typeface="Segoe UI" panose="020B0502040204020203" pitchFamily="34" charset="0"/>
              </a:rPr>
              <a:t>Encourage low-impact development</a:t>
            </a:r>
          </a:p>
          <a:p>
            <a:pPr algn="ctr"/>
            <a:endParaRPr lang="en-US" sz="1600" dirty="0">
              <a:solidFill>
                <a:schemeClr val="accent4"/>
              </a:solidFill>
              <a:latin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52EC6AE3-3E4D-4268-B6E1-5A73679F6802}"/>
              </a:ext>
            </a:extLst>
          </p:cNvPr>
          <p:cNvSpPr/>
          <p:nvPr/>
        </p:nvSpPr>
        <p:spPr>
          <a:xfrm>
            <a:off x="2684939" y="995083"/>
            <a:ext cx="1762301" cy="1699882"/>
          </a:xfrm>
          <a:prstGeom prst="rect">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Create </a:t>
            </a:r>
          </a:p>
          <a:p>
            <a:pPr algn="ctr"/>
            <a:r>
              <a:rPr lang="en-US" dirty="0">
                <a:solidFill>
                  <a:schemeClr val="bg1"/>
                </a:solidFill>
                <a:latin typeface="Segoe UI" panose="020B0502040204020203" pitchFamily="34" charset="0"/>
                <a:cs typeface="Segoe UI" panose="020B0502040204020203" pitchFamily="34" charset="0"/>
              </a:rPr>
              <a:t>walkable neighborhoods</a:t>
            </a:r>
          </a:p>
        </p:txBody>
      </p:sp>
      <p:sp>
        <p:nvSpPr>
          <p:cNvPr id="8" name="Rectangle 7">
            <a:extLst>
              <a:ext uri="{FF2B5EF4-FFF2-40B4-BE49-F238E27FC236}">
                <a16:creationId xmlns:a16="http://schemas.microsoft.com/office/drawing/2014/main" id="{5BBBB704-F068-4E06-86B5-3885AE3A1877}"/>
              </a:ext>
            </a:extLst>
          </p:cNvPr>
          <p:cNvSpPr/>
          <p:nvPr/>
        </p:nvSpPr>
        <p:spPr>
          <a:xfrm>
            <a:off x="4657265" y="995083"/>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CHFA Mortgages and Education</a:t>
            </a:r>
          </a:p>
        </p:txBody>
      </p:sp>
      <p:sp>
        <p:nvSpPr>
          <p:cNvPr id="9" name="Rectangle 8">
            <a:extLst>
              <a:ext uri="{FF2B5EF4-FFF2-40B4-BE49-F238E27FC236}">
                <a16:creationId xmlns:a16="http://schemas.microsoft.com/office/drawing/2014/main" id="{4AFFAB10-B6E0-4C50-9A25-570E258D13D5}"/>
              </a:ext>
            </a:extLst>
          </p:cNvPr>
          <p:cNvSpPr/>
          <p:nvPr/>
        </p:nvSpPr>
        <p:spPr>
          <a:xfrm>
            <a:off x="6629591" y="995083"/>
            <a:ext cx="1762301" cy="1699882"/>
          </a:xfrm>
          <a:prstGeom prst="rect">
            <a:avLst/>
          </a:prstGeom>
          <a:solidFill>
            <a:schemeClr val="accent2"/>
          </a:solid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Segoe UI" panose="020B0502040204020203" pitchFamily="34" charset="0"/>
                <a:cs typeface="Segoe UI" panose="020B0502040204020203" pitchFamily="34" charset="0"/>
              </a:rPr>
              <a:t>Protect unique character of neighborhoods</a:t>
            </a:r>
            <a:endParaRPr lang="en-US" dirty="0">
              <a:solidFill>
                <a:schemeClr val="accent4"/>
              </a:solidFill>
              <a:latin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F474F878-3B3D-408A-AEFF-E3F917E0827E}"/>
              </a:ext>
            </a:extLst>
          </p:cNvPr>
          <p:cNvSpPr/>
          <p:nvPr/>
        </p:nvSpPr>
        <p:spPr>
          <a:xfrm>
            <a:off x="712612" y="2899360"/>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Adaptive Reuse </a:t>
            </a:r>
          </a:p>
        </p:txBody>
      </p:sp>
      <p:sp>
        <p:nvSpPr>
          <p:cNvPr id="11" name="Rectangle 10">
            <a:extLst>
              <a:ext uri="{FF2B5EF4-FFF2-40B4-BE49-F238E27FC236}">
                <a16:creationId xmlns:a16="http://schemas.microsoft.com/office/drawing/2014/main" id="{16507D45-D09C-4FB1-940C-1012065405E5}"/>
              </a:ext>
            </a:extLst>
          </p:cNvPr>
          <p:cNvSpPr/>
          <p:nvPr/>
        </p:nvSpPr>
        <p:spPr>
          <a:xfrm>
            <a:off x="2684939" y="2899360"/>
            <a:ext cx="1762301" cy="1699882"/>
          </a:xfrm>
          <a:prstGeom prst="rect">
            <a:avLst/>
          </a:prstGeom>
          <a:solidFill>
            <a:schemeClr val="accent6"/>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Encourage Compact Building Design  </a:t>
            </a:r>
          </a:p>
        </p:txBody>
      </p:sp>
      <p:sp>
        <p:nvSpPr>
          <p:cNvPr id="12" name="Rectangle 11">
            <a:extLst>
              <a:ext uri="{FF2B5EF4-FFF2-40B4-BE49-F238E27FC236}">
                <a16:creationId xmlns:a16="http://schemas.microsoft.com/office/drawing/2014/main" id="{E7546E0F-A074-4B73-9E20-F9D98ED6585C}"/>
              </a:ext>
            </a:extLst>
          </p:cNvPr>
          <p:cNvSpPr/>
          <p:nvPr/>
        </p:nvSpPr>
        <p:spPr>
          <a:xfrm>
            <a:off x="4657265" y="2899360"/>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Housing Trust Funds </a:t>
            </a:r>
          </a:p>
        </p:txBody>
      </p:sp>
      <p:sp>
        <p:nvSpPr>
          <p:cNvPr id="13" name="Rectangle 12">
            <a:extLst>
              <a:ext uri="{FF2B5EF4-FFF2-40B4-BE49-F238E27FC236}">
                <a16:creationId xmlns:a16="http://schemas.microsoft.com/office/drawing/2014/main" id="{96D35AD7-9382-470A-9F84-71595223949D}"/>
              </a:ext>
            </a:extLst>
          </p:cNvPr>
          <p:cNvSpPr/>
          <p:nvPr/>
        </p:nvSpPr>
        <p:spPr>
          <a:xfrm>
            <a:off x="6629591" y="2899360"/>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Financial Incentives </a:t>
            </a:r>
          </a:p>
        </p:txBody>
      </p:sp>
      <p:sp>
        <p:nvSpPr>
          <p:cNvPr id="16" name="Rectangle 15">
            <a:extLst>
              <a:ext uri="{FF2B5EF4-FFF2-40B4-BE49-F238E27FC236}">
                <a16:creationId xmlns:a16="http://schemas.microsoft.com/office/drawing/2014/main" id="{0177A7E7-D429-411B-A7B8-84D629E64840}"/>
              </a:ext>
            </a:extLst>
          </p:cNvPr>
          <p:cNvSpPr/>
          <p:nvPr/>
        </p:nvSpPr>
        <p:spPr>
          <a:xfrm>
            <a:off x="712612" y="4819142"/>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Inclusionary Zoning</a:t>
            </a:r>
          </a:p>
        </p:txBody>
      </p:sp>
      <p:sp>
        <p:nvSpPr>
          <p:cNvPr id="19" name="Rectangle 18">
            <a:extLst>
              <a:ext uri="{FF2B5EF4-FFF2-40B4-BE49-F238E27FC236}">
                <a16:creationId xmlns:a16="http://schemas.microsoft.com/office/drawing/2014/main" id="{186994C7-7B31-4DF1-B792-FED54D058379}"/>
              </a:ext>
            </a:extLst>
          </p:cNvPr>
          <p:cNvSpPr/>
          <p:nvPr/>
        </p:nvSpPr>
        <p:spPr>
          <a:xfrm>
            <a:off x="6629591" y="4819142"/>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Leverage Municipal Land </a:t>
            </a:r>
          </a:p>
        </p:txBody>
      </p:sp>
      <p:sp>
        <p:nvSpPr>
          <p:cNvPr id="2" name="Rectangle 1">
            <a:extLst>
              <a:ext uri="{FF2B5EF4-FFF2-40B4-BE49-F238E27FC236}">
                <a16:creationId xmlns:a16="http://schemas.microsoft.com/office/drawing/2014/main" id="{9574E3D3-7C53-44C2-978C-7AC82C542380}"/>
              </a:ext>
            </a:extLst>
          </p:cNvPr>
          <p:cNvSpPr/>
          <p:nvPr/>
        </p:nvSpPr>
        <p:spPr>
          <a:xfrm>
            <a:off x="3358339" y="5626250"/>
            <a:ext cx="2698216" cy="122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B9889C-874F-449E-8429-18835D94A0A2}"/>
              </a:ext>
            </a:extLst>
          </p:cNvPr>
          <p:cNvSpPr/>
          <p:nvPr/>
        </p:nvSpPr>
        <p:spPr>
          <a:xfrm>
            <a:off x="2684939" y="4819142"/>
            <a:ext cx="1762301" cy="1699882"/>
          </a:xfrm>
          <a:prstGeom prst="rect">
            <a:avLst/>
          </a:prstGeom>
          <a:solidFill>
            <a:schemeClr val="accent1">
              <a:alpha val="24000"/>
            </a:schemeClr>
          </a:solidFill>
          <a:ln w="25400">
            <a:solidFill>
              <a:schemeClr val="accent1">
                <a:shade val="50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Housing Overlay Zones </a:t>
            </a:r>
          </a:p>
        </p:txBody>
      </p:sp>
      <p:sp>
        <p:nvSpPr>
          <p:cNvPr id="18" name="Rectangle 17">
            <a:extLst>
              <a:ext uri="{FF2B5EF4-FFF2-40B4-BE49-F238E27FC236}">
                <a16:creationId xmlns:a16="http://schemas.microsoft.com/office/drawing/2014/main" id="{1FC38977-4477-4DE4-886E-7149B56FAD7E}"/>
              </a:ext>
            </a:extLst>
          </p:cNvPr>
          <p:cNvSpPr/>
          <p:nvPr/>
        </p:nvSpPr>
        <p:spPr>
          <a:xfrm>
            <a:off x="4657265" y="4819142"/>
            <a:ext cx="1762301" cy="1699882"/>
          </a:xfrm>
          <a:prstGeom prst="rect">
            <a:avLst/>
          </a:prstGeom>
          <a:solidFill>
            <a:schemeClr val="tx2"/>
          </a:solidFill>
          <a:ln w="254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Create a range of housing choices</a:t>
            </a:r>
          </a:p>
        </p:txBody>
      </p:sp>
    </p:spTree>
    <p:extLst>
      <p:ext uri="{BB962C8B-B14F-4D97-AF65-F5344CB8AC3E}">
        <p14:creationId xmlns:p14="http://schemas.microsoft.com/office/powerpoint/2010/main" val="2125286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1563329" y="2255100"/>
            <a:ext cx="6017342" cy="1323439"/>
          </a:xfrm>
          <a:prstGeom prst="rect">
            <a:avLst/>
          </a:prstGeom>
          <a:noFill/>
        </p:spPr>
        <p:txBody>
          <a:bodyPr wrap="square" rtlCol="0">
            <a:spAutoFit/>
          </a:bodyPr>
          <a:lstStyle/>
          <a:p>
            <a:pPr algn="ctr"/>
            <a:r>
              <a:rPr lang="en-US" sz="4000" b="1" dirty="0">
                <a:solidFill>
                  <a:srgbClr val="0091A0"/>
                </a:solidFill>
                <a:latin typeface="Segoe UI" panose="020B0502040204020203" pitchFamily="34" charset="0"/>
                <a:cs typeface="Segoe UI" panose="020B0502040204020203" pitchFamily="34" charset="0"/>
              </a:rPr>
              <a:t>POTENTIAL STRATEGIES + LIVE POLLING</a:t>
            </a:r>
          </a:p>
        </p:txBody>
      </p:sp>
    </p:spTree>
    <p:extLst>
      <p:ext uri="{BB962C8B-B14F-4D97-AF65-F5344CB8AC3E}">
        <p14:creationId xmlns:p14="http://schemas.microsoft.com/office/powerpoint/2010/main" val="304318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1" y="281031"/>
            <a:ext cx="9144002" cy="523220"/>
          </a:xfrm>
          <a:prstGeom prst="rect">
            <a:avLst/>
          </a:prstGeom>
          <a:noFill/>
        </p:spPr>
        <p:txBody>
          <a:bodyPr wrap="square" rtlCol="0">
            <a:spAutoFit/>
          </a:bodyPr>
          <a:lstStyle/>
          <a:p>
            <a:pPr algn="ctr"/>
            <a:r>
              <a:rPr lang="en-US" sz="2800" b="1" cap="all" dirty="0">
                <a:solidFill>
                  <a:srgbClr val="0091A0"/>
                </a:solidFill>
                <a:latin typeface="Segoe UI" panose="020B0502040204020203" pitchFamily="34" charset="0"/>
                <a:cs typeface="Segoe UI" panose="020B0502040204020203" pitchFamily="34" charset="0"/>
              </a:rPr>
              <a:t>Audience Polling Intro</a:t>
            </a:r>
          </a:p>
        </p:txBody>
      </p:sp>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pPr>
            <a:endParaRPr lang="en-US" dirty="0">
              <a:latin typeface="Segoe UI" panose="020B0502040204020203" pitchFamily="34" charset="0"/>
              <a:cs typeface="Segoe UI" panose="020B0502040204020203" pitchFamily="34" charset="0"/>
            </a:endParaRPr>
          </a:p>
        </p:txBody>
      </p:sp>
      <p:sp>
        <p:nvSpPr>
          <p:cNvPr id="5" name="Text Placeholder 2">
            <a:extLst>
              <a:ext uri="{FF2B5EF4-FFF2-40B4-BE49-F238E27FC236}">
                <a16:creationId xmlns:a16="http://schemas.microsoft.com/office/drawing/2014/main" id="{27AAAD83-D3F4-411A-AAF8-5FEC245BB0A4}"/>
              </a:ext>
            </a:extLst>
          </p:cNvPr>
          <p:cNvSpPr txBox="1">
            <a:spLocks/>
          </p:cNvSpPr>
          <p:nvPr/>
        </p:nvSpPr>
        <p:spPr>
          <a:xfrm>
            <a:off x="807440" y="1527128"/>
            <a:ext cx="7529119" cy="333638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600"/>
              </a:spcBef>
              <a:spcAft>
                <a:spcPts val="300"/>
              </a:spcAft>
              <a:buFont typeface="Arial" panose="020B0604020202020204" pitchFamily="34" charset="0"/>
              <a:buNone/>
            </a:pPr>
            <a:r>
              <a:rPr lang="en-US" i="1" dirty="0">
                <a:solidFill>
                  <a:schemeClr val="accent1"/>
                </a:solidFill>
                <a:highlight>
                  <a:srgbClr val="FFFFFF"/>
                </a:highlight>
                <a:latin typeface="Segoe UI" panose="020B0502040204020203" pitchFamily="34" charset="0"/>
                <a:cs typeface="Segoe UI" panose="020B0502040204020203" pitchFamily="34" charset="0"/>
              </a:rPr>
              <a:t>We are going to use interactive polling during this workshop. </a:t>
            </a:r>
            <a:br>
              <a:rPr lang="en-US" i="1" dirty="0">
                <a:solidFill>
                  <a:schemeClr val="accent1"/>
                </a:solidFill>
                <a:highlight>
                  <a:srgbClr val="FFFFFF"/>
                </a:highlight>
                <a:latin typeface="Segoe UI" panose="020B0502040204020203" pitchFamily="34" charset="0"/>
                <a:cs typeface="Segoe UI" panose="020B0502040204020203" pitchFamily="34" charset="0"/>
              </a:rPr>
            </a:br>
            <a:r>
              <a:rPr lang="en-US" i="1" dirty="0">
                <a:solidFill>
                  <a:schemeClr val="accent1"/>
                </a:solidFill>
                <a:highlight>
                  <a:srgbClr val="FFFFFF"/>
                </a:highlight>
                <a:latin typeface="Segoe UI" panose="020B0502040204020203" pitchFamily="34" charset="0"/>
                <a:cs typeface="Segoe UI" panose="020B0502040204020203" pitchFamily="34" charset="0"/>
              </a:rPr>
              <a:t>You will need access to a phone, a tablet or an additional webpage in your browser. </a:t>
            </a:r>
          </a:p>
          <a:p>
            <a:pPr marL="0" indent="0" algn="ctr">
              <a:lnSpc>
                <a:spcPct val="100000"/>
              </a:lnSpc>
              <a:spcBef>
                <a:spcPts val="600"/>
              </a:spcBef>
              <a:spcAft>
                <a:spcPts val="300"/>
              </a:spcAft>
              <a:buFont typeface="Arial" panose="020B0604020202020204" pitchFamily="34" charset="0"/>
              <a:buNone/>
            </a:pPr>
            <a:br>
              <a:rPr lang="en-US" i="1" dirty="0">
                <a:solidFill>
                  <a:schemeClr val="accent1"/>
                </a:solidFill>
                <a:highlight>
                  <a:srgbClr val="FFFFFF"/>
                </a:highlight>
                <a:latin typeface="Segoe UI" panose="020B0502040204020203" pitchFamily="34" charset="0"/>
                <a:cs typeface="Segoe UI" panose="020B0502040204020203" pitchFamily="34" charset="0"/>
              </a:rPr>
            </a:br>
            <a:r>
              <a:rPr lang="en-US" i="1" dirty="0">
                <a:solidFill>
                  <a:schemeClr val="accent1"/>
                </a:solidFill>
                <a:highlight>
                  <a:srgbClr val="FFFFFF"/>
                </a:highlight>
                <a:latin typeface="Segoe UI" panose="020B0502040204020203" pitchFamily="34" charset="0"/>
                <a:cs typeface="Segoe UI" panose="020B0502040204020203" pitchFamily="34" charset="0"/>
              </a:rPr>
              <a:t>Let's get started!</a:t>
            </a:r>
            <a:endParaRPr lang="en-US" sz="2000" dirty="0">
              <a:solidFill>
                <a:schemeClr val="accent1"/>
              </a:solidFill>
              <a:highlight>
                <a:srgbClr val="FFFFFF"/>
              </a:highlight>
            </a:endParaRPr>
          </a:p>
          <a:p>
            <a:pPr marL="0" indent="0">
              <a:lnSpc>
                <a:spcPct val="100000"/>
              </a:lnSpc>
              <a:spcBef>
                <a:spcPts val="600"/>
              </a:spcBef>
              <a:spcAft>
                <a:spcPts val="300"/>
              </a:spcAft>
              <a:buFont typeface="Arial" panose="020B0604020202020204" pitchFamily="34" charset="0"/>
              <a:buNone/>
            </a:pPr>
            <a:endParaRPr lang="en-US" sz="3000" b="1" dirty="0"/>
          </a:p>
          <a:p>
            <a:pPr marL="0" indent="0" algn="ctr">
              <a:lnSpc>
                <a:spcPct val="100000"/>
              </a:lnSpc>
              <a:spcBef>
                <a:spcPts val="600"/>
              </a:spcBef>
              <a:spcAft>
                <a:spcPts val="300"/>
              </a:spcAft>
              <a:buFont typeface="Arial" panose="020B0604020202020204" pitchFamily="34" charset="0"/>
              <a:buNone/>
            </a:pPr>
            <a:r>
              <a:rPr lang="en-US" sz="4000" b="1" dirty="0">
                <a:latin typeface="Segoe UI" panose="020B0502040204020203" pitchFamily="34" charset="0"/>
                <a:cs typeface="Segoe UI" panose="020B0502040204020203" pitchFamily="34" charset="0"/>
              </a:rPr>
              <a:t>Go to </a:t>
            </a:r>
            <a:r>
              <a:rPr lang="en-US" sz="4000" b="1" dirty="0">
                <a:solidFill>
                  <a:schemeClr val="accent2"/>
                </a:solidFill>
                <a:latin typeface="Segoe UI" panose="020B0502040204020203" pitchFamily="34" charset="0"/>
                <a:cs typeface="Segoe UI" panose="020B0502040204020203" pitchFamily="34" charset="0"/>
              </a:rPr>
              <a:t>pollev.com/slr2021</a:t>
            </a:r>
          </a:p>
        </p:txBody>
      </p:sp>
      <p:sp>
        <p:nvSpPr>
          <p:cNvPr id="6" name="Slide Number Placeholder 5">
            <a:extLst>
              <a:ext uri="{FF2B5EF4-FFF2-40B4-BE49-F238E27FC236}">
                <a16:creationId xmlns:a16="http://schemas.microsoft.com/office/drawing/2014/main" id="{987B240A-6632-42F2-9381-77C3412FDC04}"/>
              </a:ext>
            </a:extLst>
          </p:cNvPr>
          <p:cNvSpPr>
            <a:spLocks noGrp="1"/>
          </p:cNvSpPr>
          <p:nvPr>
            <p:ph type="sldNum" sz="quarter" idx="4294967295"/>
          </p:nvPr>
        </p:nvSpPr>
        <p:spPr>
          <a:xfrm>
            <a:off x="7105650" y="6354763"/>
            <a:ext cx="20383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49</a:t>
            </a:fld>
            <a:endParaRPr lang="en-US" dirty="0"/>
          </a:p>
        </p:txBody>
      </p:sp>
    </p:spTree>
    <p:extLst>
      <p:ext uri="{BB962C8B-B14F-4D97-AF65-F5344CB8AC3E}">
        <p14:creationId xmlns:p14="http://schemas.microsoft.com/office/powerpoint/2010/main" val="288960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901816" y="2352387"/>
            <a:ext cx="7340367" cy="707886"/>
          </a:xfrm>
          <a:prstGeom prst="rect">
            <a:avLst/>
          </a:prstGeom>
          <a:noFill/>
        </p:spPr>
        <p:txBody>
          <a:bodyPr wrap="square" rtlCol="0">
            <a:spAutoFit/>
          </a:bodyPr>
          <a:lstStyle/>
          <a:p>
            <a:pPr algn="ctr"/>
            <a:r>
              <a:rPr lang="en-US" sz="4000" b="1" cap="all" dirty="0">
                <a:solidFill>
                  <a:srgbClr val="0091A0"/>
                </a:solidFill>
                <a:latin typeface="Segoe UI" panose="020B0502040204020203" pitchFamily="34" charset="0"/>
                <a:cs typeface="Segoe UI" panose="020B0502040204020203" pitchFamily="34" charset="0"/>
              </a:rPr>
              <a:t>Introduction</a:t>
            </a:r>
          </a:p>
        </p:txBody>
      </p:sp>
    </p:spTree>
    <p:extLst>
      <p:ext uri="{BB962C8B-B14F-4D97-AF65-F5344CB8AC3E}">
        <p14:creationId xmlns:p14="http://schemas.microsoft.com/office/powerpoint/2010/main" val="2785168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6C3847-03C8-489F-8BD7-F256812D3A7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F086C0DF-4C30-48A3-8591-7D53549C6313}"/>
              </a:ext>
            </a:extLst>
          </p:cNvPr>
          <p:cNvSpPr>
            <a:spLocks noGrp="1"/>
          </p:cNvSpPr>
          <p:nvPr>
            <p:ph type="sldNum" sz="quarter" idx="12"/>
          </p:nvPr>
        </p:nvSpPr>
        <p:spPr/>
        <p:txBody>
          <a:bodyPr/>
          <a:lstStyle/>
          <a:p>
            <a:fld id="{48F63A3B-78C7-47BE-AE5E-E10140E04643}" type="slidenum">
              <a:rPr lang="en-US" smtClean="0"/>
              <a:t>50</a:t>
            </a:fld>
            <a:endParaRPr lang="en-US" dirty="0"/>
          </a:p>
        </p:txBody>
      </p:sp>
    </p:spTree>
    <p:extLst>
      <p:ext uri="{BB962C8B-B14F-4D97-AF65-F5344CB8AC3E}">
        <p14:creationId xmlns:p14="http://schemas.microsoft.com/office/powerpoint/2010/main" val="3379226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FAA6B-FE9A-4F22-8037-FE3DE943CA4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A766C069-B6E4-4EC8-B1E4-58ADEC47E462}"/>
              </a:ext>
            </a:extLst>
          </p:cNvPr>
          <p:cNvSpPr>
            <a:spLocks noGrp="1"/>
          </p:cNvSpPr>
          <p:nvPr>
            <p:ph type="sldNum" sz="quarter" idx="12"/>
          </p:nvPr>
        </p:nvSpPr>
        <p:spPr/>
        <p:txBody>
          <a:bodyPr/>
          <a:lstStyle/>
          <a:p>
            <a:fld id="{48F63A3B-78C7-47BE-AE5E-E10140E04643}" type="slidenum">
              <a:rPr lang="en-US" smtClean="0"/>
              <a:t>51</a:t>
            </a:fld>
            <a:endParaRPr lang="en-US" dirty="0"/>
          </a:p>
        </p:txBody>
      </p:sp>
    </p:spTree>
    <p:extLst>
      <p:ext uri="{BB962C8B-B14F-4D97-AF65-F5344CB8AC3E}">
        <p14:creationId xmlns:p14="http://schemas.microsoft.com/office/powerpoint/2010/main" val="42472461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920DBF-8F42-4DC8-8720-769B39210A4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E37BDAB7-8550-4D3E-8968-819A6287566E}"/>
              </a:ext>
            </a:extLst>
          </p:cNvPr>
          <p:cNvSpPr>
            <a:spLocks noGrp="1"/>
          </p:cNvSpPr>
          <p:nvPr>
            <p:ph type="sldNum" sz="quarter" idx="12"/>
          </p:nvPr>
        </p:nvSpPr>
        <p:spPr/>
        <p:txBody>
          <a:bodyPr/>
          <a:lstStyle/>
          <a:p>
            <a:fld id="{48F63A3B-78C7-47BE-AE5E-E10140E04643}" type="slidenum">
              <a:rPr lang="en-US" smtClean="0"/>
              <a:t>52</a:t>
            </a:fld>
            <a:endParaRPr lang="en-US" dirty="0"/>
          </a:p>
        </p:txBody>
      </p:sp>
    </p:spTree>
    <p:extLst>
      <p:ext uri="{BB962C8B-B14F-4D97-AF65-F5344CB8AC3E}">
        <p14:creationId xmlns:p14="http://schemas.microsoft.com/office/powerpoint/2010/main" val="458897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17E830-7908-4DE8-A9BE-A346A746917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3C03D21A-CEB1-45BE-8B74-9EA03F777CFC}"/>
              </a:ext>
            </a:extLst>
          </p:cNvPr>
          <p:cNvSpPr>
            <a:spLocks noGrp="1"/>
          </p:cNvSpPr>
          <p:nvPr>
            <p:ph type="sldNum" sz="quarter" idx="12"/>
          </p:nvPr>
        </p:nvSpPr>
        <p:spPr/>
        <p:txBody>
          <a:bodyPr/>
          <a:lstStyle/>
          <a:p>
            <a:fld id="{48F63A3B-78C7-47BE-AE5E-E10140E04643}" type="slidenum">
              <a:rPr lang="en-US" smtClean="0"/>
              <a:t>53</a:t>
            </a:fld>
            <a:endParaRPr lang="en-US" dirty="0"/>
          </a:p>
        </p:txBody>
      </p:sp>
    </p:spTree>
    <p:extLst>
      <p:ext uri="{BB962C8B-B14F-4D97-AF65-F5344CB8AC3E}">
        <p14:creationId xmlns:p14="http://schemas.microsoft.com/office/powerpoint/2010/main" val="25563492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1" y="267723"/>
            <a:ext cx="9144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0091A0"/>
                </a:solidFill>
                <a:effectLst/>
                <a:uLnTx/>
                <a:uFillTx/>
                <a:latin typeface="Segoe UI" panose="020B0502040204020203" pitchFamily="34" charset="0"/>
                <a:ea typeface="+mn-ea"/>
                <a:cs typeface="Segoe UI" panose="020B0502040204020203" pitchFamily="34" charset="0"/>
              </a:rPr>
              <a:t>Potential Strategies</a:t>
            </a:r>
          </a:p>
        </p:txBody>
      </p:sp>
      <p:sp>
        <p:nvSpPr>
          <p:cNvPr id="8" name="Content Placeholder 1">
            <a:extLst>
              <a:ext uri="{FF2B5EF4-FFF2-40B4-BE49-F238E27FC236}">
                <a16:creationId xmlns:a16="http://schemas.microsoft.com/office/drawing/2014/main" id="{06D87D2A-465D-4CE5-8DC8-B29EA9F8B278}"/>
              </a:ext>
            </a:extLst>
          </p:cNvPr>
          <p:cNvSpPr txBox="1">
            <a:spLocks/>
          </p:cNvSpPr>
          <p:nvPr/>
        </p:nvSpPr>
        <p:spPr>
          <a:xfrm>
            <a:off x="346904" y="1298826"/>
            <a:ext cx="6667354" cy="409188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9000"/>
              </a:lnSpc>
              <a:spcBef>
                <a:spcPts val="600"/>
              </a:spcBef>
              <a:spcAft>
                <a:spcPts val="600"/>
              </a:spcAft>
              <a:buClr>
                <a:schemeClr val="accent4"/>
              </a:buClr>
              <a:buSzPct val="110000"/>
              <a:buFont typeface="+mj-lt"/>
              <a:buAutoNum type="arabicParenR"/>
              <a:tabLst/>
              <a:defRPr/>
            </a:pPr>
            <a:r>
              <a:rPr kumimoji="0" lang="en-US" sz="2000" i="0" u="none" strike="noStrike" kern="1200" cap="none" spc="0" normalizeH="0" baseline="0" noProof="0" dirty="0">
                <a:ln>
                  <a:noFill/>
                </a:ln>
                <a:solidFill>
                  <a:srgbClr val="21242C"/>
                </a:solidFill>
                <a:effectLst/>
                <a:uLnTx/>
                <a:uFillTx/>
                <a:latin typeface="Segoe UI"/>
                <a:ea typeface="+mn-ea"/>
                <a:cs typeface="+mn-cs"/>
              </a:rPr>
              <a:t>Update regulations for and expand knowledge of </a:t>
            </a:r>
            <a:r>
              <a:rPr lang="en-US" b="1" dirty="0">
                <a:solidFill>
                  <a:schemeClr val="accent1"/>
                </a:solidFill>
                <a:latin typeface="Segoe UI"/>
              </a:rPr>
              <a:t>Accessory Dwelling Units (ADUs) </a:t>
            </a:r>
          </a:p>
          <a:p>
            <a:pPr marL="457200" marR="0" lvl="0" indent="-457200" algn="l" defTabSz="914400" rtl="0" eaLnBrk="1" fontAlgn="auto" latinLnBrk="0" hangingPunct="1">
              <a:lnSpc>
                <a:spcPct val="109000"/>
              </a:lnSpc>
              <a:spcBef>
                <a:spcPts val="600"/>
              </a:spcBef>
              <a:spcAft>
                <a:spcPts val="600"/>
              </a:spcAft>
              <a:buClr>
                <a:schemeClr val="accent4"/>
              </a:buClr>
              <a:buSzPct val="110000"/>
              <a:buFont typeface="+mj-lt"/>
              <a:buAutoNum type="arabicParenR"/>
              <a:tabLst/>
              <a:defRPr/>
            </a:pPr>
            <a:r>
              <a:rPr lang="en-US" dirty="0">
                <a:solidFill>
                  <a:srgbClr val="21242C"/>
                </a:solidFill>
                <a:latin typeface="Segoe UI"/>
              </a:rPr>
              <a:t>Encourage </a:t>
            </a:r>
            <a:r>
              <a:rPr lang="en-US" b="1" dirty="0">
                <a:solidFill>
                  <a:schemeClr val="accent1"/>
                </a:solidFill>
                <a:latin typeface="Segoe UI"/>
              </a:rPr>
              <a:t>Middle Housing </a:t>
            </a:r>
            <a:r>
              <a:rPr lang="en-US" dirty="0">
                <a:solidFill>
                  <a:srgbClr val="21242C"/>
                </a:solidFill>
                <a:latin typeface="Segoe UI"/>
              </a:rPr>
              <a:t>unit types to increase housing diversity in village centers  </a:t>
            </a:r>
          </a:p>
          <a:p>
            <a:pPr marL="457200" marR="0" lvl="0" indent="-457200" algn="l" defTabSz="914400" rtl="0" eaLnBrk="1" fontAlgn="auto" latinLnBrk="0" hangingPunct="1">
              <a:lnSpc>
                <a:spcPct val="109000"/>
              </a:lnSpc>
              <a:spcBef>
                <a:spcPts val="600"/>
              </a:spcBef>
              <a:spcAft>
                <a:spcPts val="600"/>
              </a:spcAft>
              <a:buClr>
                <a:schemeClr val="accent4"/>
              </a:buClr>
              <a:buSzPct val="110000"/>
              <a:buFont typeface="+mj-lt"/>
              <a:buAutoNum type="arabicParenR"/>
              <a:tabLst/>
              <a:defRPr/>
            </a:pPr>
            <a:r>
              <a:rPr lang="en-US" dirty="0">
                <a:solidFill>
                  <a:srgbClr val="21242C"/>
                </a:solidFill>
                <a:latin typeface="Segoe UI"/>
              </a:rPr>
              <a:t>Explore </a:t>
            </a:r>
            <a:r>
              <a:rPr lang="en-US" b="1" dirty="0">
                <a:solidFill>
                  <a:schemeClr val="accent1"/>
                </a:solidFill>
                <a:latin typeface="Segoe UI"/>
              </a:rPr>
              <a:t>micro-unit</a:t>
            </a:r>
            <a:r>
              <a:rPr lang="en-US" dirty="0">
                <a:solidFill>
                  <a:srgbClr val="21242C"/>
                </a:solidFill>
                <a:latin typeface="Segoe UI"/>
              </a:rPr>
              <a:t> concepts to create opportunities for individual households</a:t>
            </a:r>
          </a:p>
          <a:p>
            <a:pPr marL="457200" indent="-457200">
              <a:lnSpc>
                <a:spcPct val="109000"/>
              </a:lnSpc>
              <a:spcBef>
                <a:spcPts val="600"/>
              </a:spcBef>
              <a:spcAft>
                <a:spcPts val="600"/>
              </a:spcAft>
              <a:buClr>
                <a:schemeClr val="accent4"/>
              </a:buClr>
              <a:buSzPct val="110000"/>
              <a:buFont typeface="+mj-lt"/>
              <a:buAutoNum type="arabicParenR"/>
              <a:defRPr/>
            </a:pPr>
            <a:r>
              <a:rPr lang="en-US" dirty="0">
                <a:solidFill>
                  <a:srgbClr val="21242C"/>
                </a:solidFill>
                <a:latin typeface="Segoe UI"/>
              </a:rPr>
              <a:t>Consider revisions to </a:t>
            </a:r>
            <a:r>
              <a:rPr lang="en-US" b="1" dirty="0">
                <a:solidFill>
                  <a:schemeClr val="accent1"/>
                </a:solidFill>
                <a:latin typeface="Segoe UI"/>
              </a:rPr>
              <a:t>parking requirements </a:t>
            </a:r>
            <a:r>
              <a:rPr lang="en-US" dirty="0">
                <a:solidFill>
                  <a:srgbClr val="21242C"/>
                </a:solidFill>
                <a:latin typeface="Segoe UI"/>
              </a:rPr>
              <a:t>to facilitate new types of housing units </a:t>
            </a:r>
          </a:p>
          <a:p>
            <a:pPr marL="457200" indent="-457200">
              <a:lnSpc>
                <a:spcPct val="109000"/>
              </a:lnSpc>
              <a:spcBef>
                <a:spcPts val="600"/>
              </a:spcBef>
              <a:spcAft>
                <a:spcPts val="600"/>
              </a:spcAft>
              <a:buClr>
                <a:schemeClr val="accent4"/>
              </a:buClr>
              <a:buSzPct val="110000"/>
              <a:buFont typeface="+mj-lt"/>
              <a:buAutoNum type="arabicParenR"/>
              <a:defRPr/>
            </a:pPr>
            <a:r>
              <a:rPr lang="en-US" dirty="0">
                <a:solidFill>
                  <a:srgbClr val="21242C"/>
                </a:solidFill>
                <a:latin typeface="Segoe UI"/>
              </a:rPr>
              <a:t>Promote the </a:t>
            </a:r>
            <a:r>
              <a:rPr lang="en-US" b="1" dirty="0">
                <a:solidFill>
                  <a:schemeClr val="accent1"/>
                </a:solidFill>
                <a:latin typeface="Segoe UI"/>
              </a:rPr>
              <a:t>preservation and rehabilitation </a:t>
            </a:r>
            <a:r>
              <a:rPr lang="en-US" dirty="0">
                <a:solidFill>
                  <a:srgbClr val="21242C"/>
                </a:solidFill>
                <a:latin typeface="Segoe UI"/>
              </a:rPr>
              <a:t>of existing, older naturally occurring affordable housing stock </a:t>
            </a:r>
          </a:p>
          <a:p>
            <a:pPr marL="0" marR="0" lvl="0" indent="0" algn="l" defTabSz="914400" rtl="0" eaLnBrk="1" fontAlgn="auto" latinLnBrk="0" hangingPunct="1">
              <a:lnSpc>
                <a:spcPct val="109000"/>
              </a:lnSpc>
              <a:spcBef>
                <a:spcPts val="600"/>
              </a:spcBef>
              <a:spcAft>
                <a:spcPts val="600"/>
              </a:spcAft>
              <a:buClr>
                <a:srgbClr val="CC0066"/>
              </a:buClr>
              <a:buSzTx/>
              <a:buNone/>
              <a:tabLst/>
              <a:defRPr/>
            </a:pPr>
            <a:endParaRPr kumimoji="0" lang="en-US" sz="2000" b="0" i="0" u="none" strike="noStrike" kern="1200" cap="none" spc="0" normalizeH="0" baseline="0" noProof="0" dirty="0">
              <a:ln>
                <a:noFill/>
              </a:ln>
              <a:solidFill>
                <a:srgbClr val="21242C"/>
              </a:solidFill>
              <a:effectLst/>
              <a:uLnTx/>
              <a:uFillTx/>
              <a:latin typeface="Segoe UI"/>
              <a:ea typeface="+mn-ea"/>
              <a:cs typeface="+mn-cs"/>
            </a:endParaRPr>
          </a:p>
        </p:txBody>
      </p:sp>
      <p:sp>
        <p:nvSpPr>
          <p:cNvPr id="5" name="Slide Number Placeholder 5">
            <a:extLst>
              <a:ext uri="{FF2B5EF4-FFF2-40B4-BE49-F238E27FC236}">
                <a16:creationId xmlns:a16="http://schemas.microsoft.com/office/drawing/2014/main" id="{5DBA1CFB-4E10-472A-9433-460C27AC30AA}"/>
              </a:ext>
            </a:extLst>
          </p:cNvPr>
          <p:cNvSpPr>
            <a:spLocks noGrp="1"/>
          </p:cNvSpPr>
          <p:nvPr>
            <p:ph type="sldNum" sz="quarter" idx="12"/>
          </p:nvPr>
        </p:nvSpPr>
        <p:spPr>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01ED213-E3C7-48DF-B82B-C387BD5A922B}"/>
              </a:ext>
            </a:extLst>
          </p:cNvPr>
          <p:cNvPicPr>
            <a:picLocks noChangeAspect="1"/>
          </p:cNvPicPr>
          <p:nvPr/>
        </p:nvPicPr>
        <p:blipFill>
          <a:blip r:embed="rId3"/>
          <a:stretch>
            <a:fillRect/>
          </a:stretch>
        </p:blipFill>
        <p:spPr>
          <a:xfrm>
            <a:off x="6457950" y="1756586"/>
            <a:ext cx="2941195" cy="2941195"/>
          </a:xfrm>
          <a:prstGeom prst="rect">
            <a:avLst/>
          </a:prstGeom>
        </p:spPr>
      </p:pic>
    </p:spTree>
    <p:extLst>
      <p:ext uri="{BB962C8B-B14F-4D97-AF65-F5344CB8AC3E}">
        <p14:creationId xmlns:p14="http://schemas.microsoft.com/office/powerpoint/2010/main" val="78360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2" y="227140"/>
            <a:ext cx="9144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0091A0"/>
                </a:solidFill>
                <a:effectLst/>
                <a:uLnTx/>
                <a:uFillTx/>
                <a:latin typeface="Segoe UI" panose="020B0502040204020203" pitchFamily="34" charset="0"/>
                <a:ea typeface="+mn-ea"/>
                <a:cs typeface="Segoe UI" panose="020B0502040204020203" pitchFamily="34" charset="0"/>
              </a:rPr>
              <a:t>STRATEGY #1: Accessory Dwelling Units</a:t>
            </a:r>
          </a:p>
        </p:txBody>
      </p:sp>
      <p:sp>
        <p:nvSpPr>
          <p:cNvPr id="6" name="Slide Number Placeholder 5">
            <a:extLst>
              <a:ext uri="{FF2B5EF4-FFF2-40B4-BE49-F238E27FC236}">
                <a16:creationId xmlns:a16="http://schemas.microsoft.com/office/drawing/2014/main" id="{7ED71581-2A0E-451A-AF47-663CBBE845DC}"/>
              </a:ext>
            </a:extLst>
          </p:cNvPr>
          <p:cNvSpPr>
            <a:spLocks noGrp="1"/>
          </p:cNvSpPr>
          <p:nvPr>
            <p:ph type="sldNum" sz="quarter" idx="4294967295"/>
          </p:nvPr>
        </p:nvSpPr>
        <p:spPr>
          <a:xfrm>
            <a:off x="7105650" y="6354763"/>
            <a:ext cx="203835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02E484CA-B325-4DFF-8B25-25AA5F6BA23F}"/>
              </a:ext>
            </a:extLst>
          </p:cNvPr>
          <p:cNvSpPr/>
          <p:nvPr/>
        </p:nvSpPr>
        <p:spPr>
          <a:xfrm>
            <a:off x="3333750" y="6354763"/>
            <a:ext cx="2476500" cy="503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028" name="Picture 4" descr="Image of different types of Accessory Dwelling Units">
            <a:extLst>
              <a:ext uri="{FF2B5EF4-FFF2-40B4-BE49-F238E27FC236}">
                <a16:creationId xmlns:a16="http://schemas.microsoft.com/office/drawing/2014/main" id="{DC60F87B-C944-4CF9-924D-4A04435FBE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82" b="13162"/>
          <a:stretch/>
        </p:blipFill>
        <p:spPr bwMode="auto">
          <a:xfrm>
            <a:off x="2054616" y="4091834"/>
            <a:ext cx="5351294" cy="232420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a:extLst>
              <a:ext uri="{FF2B5EF4-FFF2-40B4-BE49-F238E27FC236}">
                <a16:creationId xmlns:a16="http://schemas.microsoft.com/office/drawing/2014/main" id="{06D87D2A-465D-4CE5-8DC8-B29EA9F8B278}"/>
              </a:ext>
            </a:extLst>
          </p:cNvPr>
          <p:cNvSpPr txBox="1">
            <a:spLocks/>
          </p:cNvSpPr>
          <p:nvPr/>
        </p:nvSpPr>
        <p:spPr>
          <a:xfrm>
            <a:off x="465016" y="930711"/>
            <a:ext cx="8514861" cy="25942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CC0066"/>
              </a:buClr>
              <a:buSzTx/>
              <a:buFont typeface="Arial" panose="020B0604020202020204" pitchFamily="34" charset="0"/>
              <a:buNone/>
              <a:tabLst/>
              <a:defRPr/>
            </a:pPr>
            <a:r>
              <a:rPr kumimoji="0" lang="en-US" sz="2000" b="1" i="0" u="none" strike="noStrike" kern="1200" cap="none" spc="0" normalizeH="0" baseline="0" noProof="0" dirty="0">
                <a:ln>
                  <a:noFill/>
                </a:ln>
                <a:solidFill>
                  <a:srgbClr val="FF0066"/>
                </a:solidFill>
                <a:effectLst/>
                <a:uLnTx/>
                <a:uFillTx/>
                <a:latin typeface="Segoe UI"/>
                <a:ea typeface="+mn-ea"/>
                <a:cs typeface="+mn-cs"/>
              </a:rPr>
              <a:t>What is this strategy?</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ADUs are small dwellings on the same property as a single-family home. </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ADUs can provide </a:t>
            </a:r>
            <a:r>
              <a:rPr lang="en-US" dirty="0">
                <a:solidFill>
                  <a:srgbClr val="21242C"/>
                </a:solidFill>
                <a:latin typeface="Segoe UI"/>
              </a:rPr>
              <a:t>naturally </a:t>
            </a:r>
            <a:r>
              <a:rPr kumimoji="0" lang="en-US" sz="2000" b="0" i="0" u="none" strike="noStrike" kern="1200" cap="none" spc="0" normalizeH="0" baseline="0" noProof="0" dirty="0">
                <a:ln>
                  <a:noFill/>
                </a:ln>
                <a:solidFill>
                  <a:srgbClr val="21242C"/>
                </a:solidFill>
                <a:effectLst/>
                <a:uLnTx/>
                <a:uFillTx/>
                <a:latin typeface="Segoe UI"/>
                <a:ea typeface="+mn-ea"/>
                <a:cs typeface="+mn-cs"/>
              </a:rPr>
              <a:t>affordable housing options and can provide homeowners with additional income, which can reduce overall costs.</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Deed restriction requirements can ensure that these meet </a:t>
            </a:r>
            <a:r>
              <a:rPr lang="en-US" dirty="0">
                <a:solidFill>
                  <a:srgbClr val="21242C"/>
                </a:solidFill>
                <a:latin typeface="Segoe UI"/>
              </a:rPr>
              <a:t>State</a:t>
            </a:r>
            <a:r>
              <a:rPr kumimoji="0" lang="en-US" sz="2000" b="0" i="0" u="none" strike="noStrike" kern="1200" cap="none" spc="0" normalizeH="0" baseline="0" noProof="0" dirty="0">
                <a:ln>
                  <a:noFill/>
                </a:ln>
                <a:solidFill>
                  <a:srgbClr val="21242C"/>
                </a:solidFill>
                <a:effectLst/>
                <a:uLnTx/>
                <a:uFillTx/>
                <a:latin typeface="Segoe UI"/>
                <a:ea typeface="+mn-ea"/>
                <a:cs typeface="+mn-cs"/>
              </a:rPr>
              <a:t> definition of "affordable.“</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PA 21-29 requirements </a:t>
            </a:r>
            <a:endParaRPr kumimoji="0" lang="en-US" sz="2000" b="0" i="1" u="none" strike="noStrike" kern="1200" cap="none" spc="0" normalizeH="0" baseline="0" noProof="0" dirty="0">
              <a:ln>
                <a:noFill/>
              </a:ln>
              <a:solidFill>
                <a:srgbClr val="21242C"/>
              </a:solidFill>
              <a:effectLst/>
              <a:uLnTx/>
              <a:uFillTx/>
              <a:latin typeface="Segoe UI"/>
              <a:ea typeface="+mn-ea"/>
              <a:cs typeface="+mn-cs"/>
            </a:endParaRPr>
          </a:p>
        </p:txBody>
      </p:sp>
    </p:spTree>
    <p:extLst>
      <p:ext uri="{BB962C8B-B14F-4D97-AF65-F5344CB8AC3E}">
        <p14:creationId xmlns:p14="http://schemas.microsoft.com/office/powerpoint/2010/main" val="217156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a:pPr>
            <a:endParaRPr kumimoji="0" lang="en-US" sz="2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8" name="Content Placeholder 1">
            <a:extLst>
              <a:ext uri="{FF2B5EF4-FFF2-40B4-BE49-F238E27FC236}">
                <a16:creationId xmlns:a16="http://schemas.microsoft.com/office/drawing/2014/main" id="{06D87D2A-465D-4CE5-8DC8-B29EA9F8B278}"/>
              </a:ext>
            </a:extLst>
          </p:cNvPr>
          <p:cNvSpPr txBox="1">
            <a:spLocks/>
          </p:cNvSpPr>
          <p:nvPr/>
        </p:nvSpPr>
        <p:spPr>
          <a:xfrm>
            <a:off x="402978" y="957014"/>
            <a:ext cx="8338042" cy="54286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
                <a:srgbClr val="00C1D5"/>
              </a:buClr>
              <a:buSzTx/>
              <a:buFont typeface="Arial" panose="020B0604020202020204" pitchFamily="34" charset="0"/>
              <a:buNone/>
              <a:tabLst/>
              <a:defRPr/>
            </a:pPr>
            <a:r>
              <a:rPr kumimoji="0" lang="en-US" sz="2000" b="1" i="0" u="none" strike="noStrike" kern="1200" cap="none" spc="0" normalizeH="0" baseline="0" noProof="0" dirty="0">
                <a:ln>
                  <a:noFill/>
                </a:ln>
                <a:solidFill>
                  <a:srgbClr val="FF0066"/>
                </a:solidFill>
                <a:effectLst/>
                <a:uLnTx/>
                <a:uFillTx/>
                <a:latin typeface="Segoe UI"/>
                <a:ea typeface="+mn-ea"/>
                <a:cs typeface="+mn-cs"/>
              </a:rPr>
              <a:t>Case Study: </a:t>
            </a:r>
            <a:r>
              <a:rPr kumimoji="0" lang="en-US" sz="2000" b="1" i="0" u="none" strike="noStrike" kern="1200" cap="none" spc="0" normalizeH="0" baseline="0" noProof="0" dirty="0">
                <a:ln>
                  <a:noFill/>
                </a:ln>
                <a:solidFill>
                  <a:schemeClr val="accent3"/>
                </a:solidFill>
                <a:effectLst/>
                <a:uLnTx/>
                <a:uFillTx/>
                <a:latin typeface="Segoe UI"/>
                <a:ea typeface="+mn-ea"/>
                <a:cs typeface="+mn-cs"/>
              </a:rPr>
              <a:t>Town of Mansfield Zoning Regulations</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Permitted with Zoning Permit in single-family residential zones.</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ADU can be detached or attached.</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ADU or principal dwelling must be owner-occupied for &gt;6 months/yr. </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Size limits of 1,000 square feet or 50% of the area of the principal dwelling, whichever is less.</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Must have separate kitchen, bathroom, and entrance from main dwelling. If attached to the main dwelling, entrance can't be located on the front façade. </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Maximum occupancy requirements.</a:t>
            </a:r>
          </a:p>
          <a:p>
            <a:pPr marL="228600" marR="0" lvl="0" indent="-228600" algn="l" defTabSz="914400" rtl="0" eaLnBrk="1" fontAlgn="auto" latinLnBrk="0" hangingPunct="1">
              <a:lnSpc>
                <a:spcPct val="100000"/>
              </a:lnSpc>
              <a:spcBef>
                <a:spcPts val="600"/>
              </a:spcBef>
              <a:spcAft>
                <a:spcPts val="600"/>
              </a:spcAft>
              <a:buClr>
                <a:srgbClr val="FF0066"/>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Certification with Town Planner required every 5 years.</a:t>
            </a:r>
          </a:p>
          <a:p>
            <a:pPr marL="228600" marR="0" lvl="0" indent="-228600" algn="l" defTabSz="914400" rtl="0" eaLnBrk="1" fontAlgn="auto" latinLnBrk="0" hangingPunct="1">
              <a:lnSpc>
                <a:spcPct val="100000"/>
              </a:lnSpc>
              <a:spcBef>
                <a:spcPts val="1000"/>
              </a:spcBef>
              <a:spcAft>
                <a:spcPts val="1200"/>
              </a:spcAft>
              <a:buClr>
                <a:srgbClr val="00C1D5"/>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1242C"/>
              </a:solidFill>
              <a:effectLst/>
              <a:uLnTx/>
              <a:uFillTx/>
              <a:latin typeface="Segoe UI"/>
              <a:ea typeface="+mn-ea"/>
              <a:cs typeface="+mn-cs"/>
            </a:endParaRPr>
          </a:p>
          <a:p>
            <a:pPr marL="228600" marR="0" lvl="0" indent="-228600" algn="l" defTabSz="914400" rtl="0" eaLnBrk="1" fontAlgn="auto" latinLnBrk="0" hangingPunct="1">
              <a:lnSpc>
                <a:spcPct val="100000"/>
              </a:lnSpc>
              <a:spcBef>
                <a:spcPts val="1000"/>
              </a:spcBef>
              <a:spcAft>
                <a:spcPts val="1200"/>
              </a:spcAft>
              <a:buClr>
                <a:srgbClr val="00C1D5"/>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1242C"/>
              </a:solidFill>
              <a:effectLst/>
              <a:uLnTx/>
              <a:uFillTx/>
              <a:latin typeface="Segoe UI"/>
              <a:ea typeface="+mn-ea"/>
              <a:cs typeface="+mn-cs"/>
            </a:endParaRPr>
          </a:p>
        </p:txBody>
      </p:sp>
      <p:sp>
        <p:nvSpPr>
          <p:cNvPr id="5" name="Slide Number Placeholder 5">
            <a:extLst>
              <a:ext uri="{FF2B5EF4-FFF2-40B4-BE49-F238E27FC236}">
                <a16:creationId xmlns:a16="http://schemas.microsoft.com/office/drawing/2014/main" id="{7CADFC0C-2E2E-49D8-AD40-3523D1FBE97E}"/>
              </a:ext>
            </a:extLst>
          </p:cNvPr>
          <p:cNvSpPr>
            <a:spLocks noGrp="1"/>
          </p:cNvSpPr>
          <p:nvPr>
            <p:ph type="sldNum" sz="quarter" idx="12"/>
          </p:nvPr>
        </p:nvSpPr>
        <p:spPr>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90567D8-6C53-4CF8-AE48-D8DD5ACEB49D}"/>
              </a:ext>
            </a:extLst>
          </p:cNvPr>
          <p:cNvSpPr txBox="1"/>
          <p:nvPr/>
        </p:nvSpPr>
        <p:spPr>
          <a:xfrm>
            <a:off x="-2" y="210690"/>
            <a:ext cx="9144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0091A0"/>
                </a:solidFill>
                <a:effectLst/>
                <a:uLnTx/>
                <a:uFillTx/>
                <a:latin typeface="Segoe UI" panose="020B0502040204020203" pitchFamily="34" charset="0"/>
                <a:ea typeface="+mn-ea"/>
                <a:cs typeface="Segoe UI" panose="020B0502040204020203" pitchFamily="34" charset="0"/>
              </a:rPr>
              <a:t>Strategy #1: Accessory Dwelling Units</a:t>
            </a:r>
          </a:p>
        </p:txBody>
      </p:sp>
    </p:spTree>
    <p:extLst>
      <p:ext uri="{BB962C8B-B14F-4D97-AF65-F5344CB8AC3E}">
        <p14:creationId xmlns:p14="http://schemas.microsoft.com/office/powerpoint/2010/main" val="391176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Wingdings" panose="05000000000000000000" pitchFamily="2" charset="2"/>
              <a:buChar char="§"/>
              <a:tabLst/>
              <a:defRPr/>
            </a:pPr>
            <a:endParaRPr kumimoji="0" lang="en-US" sz="21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8" name="Content Placeholder 1">
            <a:extLst>
              <a:ext uri="{FF2B5EF4-FFF2-40B4-BE49-F238E27FC236}">
                <a16:creationId xmlns:a16="http://schemas.microsoft.com/office/drawing/2014/main" id="{06D87D2A-465D-4CE5-8DC8-B29EA9F8B278}"/>
              </a:ext>
            </a:extLst>
          </p:cNvPr>
          <p:cNvSpPr txBox="1">
            <a:spLocks/>
          </p:cNvSpPr>
          <p:nvPr/>
        </p:nvSpPr>
        <p:spPr>
          <a:xfrm>
            <a:off x="322450" y="1504950"/>
            <a:ext cx="8499099" cy="3848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
                <a:srgbClr val="F01865"/>
              </a:buClr>
              <a:buSzTx/>
              <a:buFont typeface="Arial" panose="020B0604020202020204" pitchFamily="34" charset="0"/>
              <a:buNone/>
              <a:tabLst/>
              <a:defRPr/>
            </a:pPr>
            <a:r>
              <a:rPr kumimoji="0" lang="en-US" sz="2400" b="1" i="0" u="none" strike="noStrike" kern="1200" cap="none" spc="0" normalizeH="0" baseline="0" noProof="0" dirty="0">
                <a:ln>
                  <a:noFill/>
                </a:ln>
                <a:solidFill>
                  <a:srgbClr val="F01865"/>
                </a:solidFill>
                <a:effectLst/>
                <a:uLnTx/>
                <a:uFillTx/>
                <a:latin typeface="Segoe UI"/>
                <a:ea typeface="+mn-ea"/>
                <a:cs typeface="+mn-cs"/>
              </a:rPr>
              <a:t> </a:t>
            </a:r>
          </a:p>
        </p:txBody>
      </p:sp>
      <p:sp>
        <p:nvSpPr>
          <p:cNvPr id="5" name="Slide Number Placeholder 5">
            <a:extLst>
              <a:ext uri="{FF2B5EF4-FFF2-40B4-BE49-F238E27FC236}">
                <a16:creationId xmlns:a16="http://schemas.microsoft.com/office/drawing/2014/main" id="{B00E2B4E-9FE9-4A6A-BE99-36D53850CA2D}"/>
              </a:ext>
            </a:extLst>
          </p:cNvPr>
          <p:cNvSpPr>
            <a:spLocks noGrp="1"/>
          </p:cNvSpPr>
          <p:nvPr>
            <p:ph type="sldNum" sz="quarter" idx="12"/>
          </p:nvPr>
        </p:nvSpPr>
        <p:spPr>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FA34144-23EC-442D-BEBB-E9821CF12A84}"/>
              </a:ext>
            </a:extLst>
          </p:cNvPr>
          <p:cNvSpPr txBox="1"/>
          <p:nvPr/>
        </p:nvSpPr>
        <p:spPr>
          <a:xfrm>
            <a:off x="284829" y="1054515"/>
            <a:ext cx="5057192" cy="4400051"/>
          </a:xfrm>
          <a:prstGeom prst="rect">
            <a:avLst/>
          </a:prstGeom>
          <a:noFill/>
        </p:spPr>
        <p:txBody>
          <a:bodyPr wrap="square" rtlCol="0">
            <a:spAutoFit/>
          </a:bodyPr>
          <a:lstStyle/>
          <a:p>
            <a:pPr marL="0" marR="0" lvl="0" indent="0" algn="l" defTabSz="914400" rtl="0" eaLnBrk="1" fontAlgn="auto" latinLnBrk="0" hangingPunct="1">
              <a:lnSpc>
                <a:spcPct val="109000"/>
              </a:lnSpc>
              <a:spcBef>
                <a:spcPts val="600"/>
              </a:spcBef>
              <a:spcAft>
                <a:spcPts val="0"/>
              </a:spcAft>
              <a:buClr>
                <a:srgbClr val="CC0066"/>
              </a:buClr>
              <a:buSzTx/>
              <a:buFontTx/>
              <a:buNone/>
              <a:tabLst/>
              <a:defRPr/>
            </a:pPr>
            <a:r>
              <a:rPr kumimoji="0" lang="en-US" sz="2000" b="1" i="0" u="none" strike="noStrike" kern="1200" cap="none" spc="0" normalizeH="0" baseline="0" noProof="0" dirty="0">
                <a:ln>
                  <a:noFill/>
                </a:ln>
                <a:solidFill>
                  <a:srgbClr val="FF0066"/>
                </a:solidFill>
                <a:effectLst/>
                <a:uLnTx/>
                <a:uFillTx/>
                <a:latin typeface="Segoe UI" panose="020B0502040204020203" pitchFamily="34" charset="0"/>
                <a:ea typeface="+mn-ea"/>
                <a:cs typeface="Segoe UI" panose="020B0502040204020203" pitchFamily="34" charset="0"/>
              </a:rPr>
              <a:t>How could we achieve it?</a:t>
            </a:r>
            <a:endParaRPr lang="en-US" sz="2000" b="1" dirty="0">
              <a:solidFill>
                <a:srgbClr val="FF0066"/>
              </a:solidFill>
              <a:latin typeface="Segoe UI" panose="020B0502040204020203" pitchFamily="34" charset="0"/>
              <a:cs typeface="Segoe UI" panose="020B0502040204020203" pitchFamily="34" charset="0"/>
            </a:endParaRPr>
          </a:p>
          <a:p>
            <a:pPr marL="342900" marR="0" lvl="0" indent="-34290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lang="en-US" sz="2000" dirty="0">
                <a:latin typeface="Segoe UI" panose="020B0502040204020203" pitchFamily="34" charset="0"/>
                <a:cs typeface="Segoe UI" panose="020B0502040204020203" pitchFamily="34" charset="0"/>
              </a:rPr>
              <a:t>Review existing Middletown ADU regulations for potential revisions</a:t>
            </a:r>
          </a:p>
          <a:p>
            <a:pPr marL="342900" marR="0" lvl="0" indent="-34290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lang="en-US" sz="2000" dirty="0">
                <a:latin typeface="Segoe UI" panose="020B0502040204020203" pitchFamily="34" charset="0"/>
                <a:cs typeface="Segoe UI" panose="020B0502040204020203" pitchFamily="34" charset="0"/>
              </a:rPr>
              <a:t>Allow greater flexibility to encourage residents to consider ADUs in terms of detached units, conversion of accessory structures, size, parking, etc.</a:t>
            </a:r>
          </a:p>
          <a:p>
            <a:pPr marL="342900" marR="0" lvl="0" indent="-34290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lang="en-US" sz="2000" dirty="0">
                <a:latin typeface="Segoe UI" panose="020B0502040204020203" pitchFamily="34" charset="0"/>
                <a:cs typeface="Segoe UI" panose="020B0502040204020203" pitchFamily="34" charset="0"/>
              </a:rPr>
              <a:t>Increase awareness through handouts, brochures, webpage on the Planning Department website, an FAQs page, etc.  </a:t>
            </a:r>
          </a:p>
          <a:p>
            <a:pPr marL="342900" marR="0" lvl="0" indent="-34290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lang="en-US" sz="2000" dirty="0">
                <a:latin typeface="Segoe UI" panose="020B0502040204020203" pitchFamily="34" charset="0"/>
                <a:cs typeface="Segoe UI" panose="020B0502040204020203" pitchFamily="34" charset="0"/>
              </a:rPr>
              <a:t>Expand understanding of zoning process and options</a:t>
            </a:r>
          </a:p>
        </p:txBody>
      </p:sp>
      <p:sp>
        <p:nvSpPr>
          <p:cNvPr id="9" name="TextBox 8">
            <a:extLst>
              <a:ext uri="{FF2B5EF4-FFF2-40B4-BE49-F238E27FC236}">
                <a16:creationId xmlns:a16="http://schemas.microsoft.com/office/drawing/2014/main" id="{9D73B878-0B22-45EC-940D-0DC08218EDC8}"/>
              </a:ext>
            </a:extLst>
          </p:cNvPr>
          <p:cNvSpPr txBox="1"/>
          <p:nvPr/>
        </p:nvSpPr>
        <p:spPr>
          <a:xfrm>
            <a:off x="-2" y="240039"/>
            <a:ext cx="91440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0091A0"/>
                </a:solidFill>
                <a:effectLst/>
                <a:uLnTx/>
                <a:uFillTx/>
                <a:latin typeface="Segoe UI" panose="020B0502040204020203" pitchFamily="34" charset="0"/>
                <a:ea typeface="+mn-ea"/>
                <a:cs typeface="Segoe UI" panose="020B0502040204020203" pitchFamily="34" charset="0"/>
              </a:rPr>
              <a:t>STRATEGY #1: Accessory Dwelling Units</a:t>
            </a:r>
          </a:p>
        </p:txBody>
      </p:sp>
      <p:pic>
        <p:nvPicPr>
          <p:cNvPr id="1026" name="Picture 2" descr="ADU">
            <a:extLst>
              <a:ext uri="{FF2B5EF4-FFF2-40B4-BE49-F238E27FC236}">
                <a16:creationId xmlns:a16="http://schemas.microsoft.com/office/drawing/2014/main" id="{56CB5829-08D6-4DD3-A509-1EF200EDE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352" y="1390829"/>
            <a:ext cx="2920757" cy="19441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Are Accessory Dwelling Units? - Moving.com">
            <a:extLst>
              <a:ext uri="{FF2B5EF4-FFF2-40B4-BE49-F238E27FC236}">
                <a16:creationId xmlns:a16="http://schemas.microsoft.com/office/drawing/2014/main" id="{B6E8A793-AE73-430C-8617-D4B1E571B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352" y="3523043"/>
            <a:ext cx="2912553" cy="194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75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DE417D-F67E-498E-8299-E78ED9002E8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490E68D5-2D6A-4860-8336-E08AEF834567}"/>
              </a:ext>
            </a:extLst>
          </p:cNvPr>
          <p:cNvSpPr>
            <a:spLocks noGrp="1"/>
          </p:cNvSpPr>
          <p:nvPr>
            <p:ph type="sldNum" sz="quarter" idx="12"/>
          </p:nvPr>
        </p:nvSpPr>
        <p:spPr/>
        <p:txBody>
          <a:bodyPr/>
          <a:lstStyle/>
          <a:p>
            <a:fld id="{48F63A3B-78C7-47BE-AE5E-E10140E04643}" type="slidenum">
              <a:rPr lang="en-US" smtClean="0"/>
              <a:t>58</a:t>
            </a:fld>
            <a:endParaRPr lang="en-US" dirty="0"/>
          </a:p>
        </p:txBody>
      </p:sp>
    </p:spTree>
    <p:extLst>
      <p:ext uri="{BB962C8B-B14F-4D97-AF65-F5344CB8AC3E}">
        <p14:creationId xmlns:p14="http://schemas.microsoft.com/office/powerpoint/2010/main" val="23651158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BCC8E5-F6B0-4074-916F-797BCEDB16B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F5AB12C7-01BA-4ECC-9033-3613C929581A}"/>
              </a:ext>
            </a:extLst>
          </p:cNvPr>
          <p:cNvSpPr>
            <a:spLocks noGrp="1"/>
          </p:cNvSpPr>
          <p:nvPr>
            <p:ph type="sldNum" sz="quarter" idx="12"/>
          </p:nvPr>
        </p:nvSpPr>
        <p:spPr/>
        <p:txBody>
          <a:bodyPr/>
          <a:lstStyle/>
          <a:p>
            <a:fld id="{48F63A3B-78C7-47BE-AE5E-E10140E04643}" type="slidenum">
              <a:rPr lang="en-US" smtClean="0"/>
              <a:t>59</a:t>
            </a:fld>
            <a:endParaRPr lang="en-US" dirty="0"/>
          </a:p>
        </p:txBody>
      </p:sp>
    </p:spTree>
    <p:extLst>
      <p:ext uri="{BB962C8B-B14F-4D97-AF65-F5344CB8AC3E}">
        <p14:creationId xmlns:p14="http://schemas.microsoft.com/office/powerpoint/2010/main" val="2735911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2" y="209973"/>
            <a:ext cx="9144002" cy="523220"/>
          </a:xfrm>
          <a:prstGeom prst="rect">
            <a:avLst/>
          </a:prstGeom>
          <a:noFill/>
        </p:spPr>
        <p:txBody>
          <a:bodyPr wrap="square" rtlCol="0">
            <a:spAutoFit/>
          </a:bodyPr>
          <a:lstStyle/>
          <a:p>
            <a:pPr algn="ctr"/>
            <a:r>
              <a:rPr lang="en-US" sz="2800" b="1" cap="all" dirty="0">
                <a:solidFill>
                  <a:srgbClr val="0091A0"/>
                </a:solidFill>
                <a:latin typeface="Segoe UI" panose="020B0502040204020203" pitchFamily="34" charset="0"/>
                <a:cs typeface="Segoe UI" panose="020B0502040204020203" pitchFamily="34" charset="0"/>
              </a:rPr>
              <a:t>Relationship to regional housing </a:t>
            </a:r>
          </a:p>
        </p:txBody>
      </p:sp>
      <p:sp>
        <p:nvSpPr>
          <p:cNvPr id="8" name="Content Placeholder 1">
            <a:extLst>
              <a:ext uri="{FF2B5EF4-FFF2-40B4-BE49-F238E27FC236}">
                <a16:creationId xmlns:a16="http://schemas.microsoft.com/office/drawing/2014/main" id="{06D87D2A-465D-4CE5-8DC8-B29EA9F8B278}"/>
              </a:ext>
            </a:extLst>
          </p:cNvPr>
          <p:cNvSpPr txBox="1">
            <a:spLocks/>
          </p:cNvSpPr>
          <p:nvPr/>
        </p:nvSpPr>
        <p:spPr>
          <a:xfrm>
            <a:off x="310717" y="1319945"/>
            <a:ext cx="8522563" cy="3981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Clr>
                <a:srgbClr val="00C1D5"/>
              </a:buClr>
              <a:buNone/>
              <a:defRPr/>
            </a:pPr>
            <a:endParaRPr lang="en-US" dirty="0">
              <a:latin typeface="Segoe UI"/>
            </a:endParaRPr>
          </a:p>
        </p:txBody>
      </p:sp>
      <p:sp>
        <p:nvSpPr>
          <p:cNvPr id="5" name="Text Box 19">
            <a:extLst>
              <a:ext uri="{FF2B5EF4-FFF2-40B4-BE49-F238E27FC236}">
                <a16:creationId xmlns:a16="http://schemas.microsoft.com/office/drawing/2014/main" id="{71D92BB2-BCB5-4A5E-BC90-930FB7EC015B}"/>
              </a:ext>
            </a:extLst>
          </p:cNvPr>
          <p:cNvSpPr txBox="1">
            <a:spLocks noChangeArrowheads="1"/>
          </p:cNvSpPr>
          <p:nvPr/>
        </p:nvSpPr>
        <p:spPr bwMode="auto">
          <a:xfrm>
            <a:off x="26404" y="1086092"/>
            <a:ext cx="5708352" cy="5225931"/>
          </a:xfrm>
          <a:prstGeom prst="rect">
            <a:avLst/>
          </a:prstGeom>
          <a:noFill/>
          <a:ln w="9525">
            <a:noFill/>
            <a:miter lim="800000"/>
            <a:headEnd/>
            <a:tailEnd/>
          </a:ln>
        </p:spPr>
        <p:txBody>
          <a:bodyPr lIns="91440" tIns="45720" rIns="91440" bIns="45720" anchor="t"/>
          <a:lstStyle/>
          <a:p>
            <a:pPr lvl="1">
              <a:lnSpc>
                <a:spcPts val="2640"/>
              </a:lnSpc>
              <a:spcBef>
                <a:spcPts val="600"/>
              </a:spcBef>
              <a:spcAft>
                <a:spcPts val="600"/>
              </a:spcAft>
              <a:buClr>
                <a:srgbClr val="348C8E"/>
              </a:buClr>
              <a:defRPr/>
            </a:pPr>
            <a:r>
              <a:rPr lang="en-US" sz="2000" b="1" cap="all" dirty="0">
                <a:latin typeface="Segoe UI"/>
                <a:cs typeface="Segoe UI"/>
              </a:rPr>
              <a:t>Regional Housing Plan</a:t>
            </a:r>
          </a:p>
          <a:p>
            <a:pPr marL="800100" lvl="1" indent="-342900">
              <a:lnSpc>
                <a:spcPts val="2640"/>
              </a:lnSpc>
              <a:spcBef>
                <a:spcPts val="600"/>
              </a:spcBef>
              <a:spcAft>
                <a:spcPts val="600"/>
              </a:spcAft>
              <a:buClr>
                <a:schemeClr val="accent4"/>
              </a:buClr>
              <a:buFont typeface="Wingdings" panose="05000000000000000000" pitchFamily="2" charset="2"/>
              <a:buChar char="§"/>
              <a:defRPr/>
            </a:pPr>
            <a:r>
              <a:rPr lang="en-US" sz="2000" dirty="0">
                <a:latin typeface="Segoe UI" panose="020B0502040204020203" pitchFamily="34" charset="0"/>
                <a:cs typeface="Segoe UI" panose="020B0502040204020203" pitchFamily="34" charset="0"/>
              </a:rPr>
              <a:t>Follow up to Regional Plan of Conservation and Development (RPOCD)</a:t>
            </a:r>
          </a:p>
          <a:p>
            <a:pPr marL="800100" lvl="1" indent="-342900">
              <a:lnSpc>
                <a:spcPts val="2640"/>
              </a:lnSpc>
              <a:spcBef>
                <a:spcPts val="600"/>
              </a:spcBef>
              <a:spcAft>
                <a:spcPts val="600"/>
              </a:spcAft>
              <a:buClr>
                <a:schemeClr val="accent4"/>
              </a:buClr>
              <a:buFont typeface="Wingdings" panose="05000000000000000000" pitchFamily="2" charset="2"/>
              <a:buChar char="§"/>
              <a:defRPr/>
            </a:pPr>
            <a:r>
              <a:rPr lang="en-US" sz="2000" dirty="0">
                <a:latin typeface="Segoe UI" panose="020B0502040204020203" pitchFamily="34" charset="0"/>
                <a:cs typeface="Segoe UI" panose="020B0502040204020203" pitchFamily="34" charset="0"/>
              </a:rPr>
              <a:t>Completed in two parts:</a:t>
            </a:r>
          </a:p>
          <a:p>
            <a:pPr marL="1257300" lvl="2" indent="-342900">
              <a:lnSpc>
                <a:spcPts val="2640"/>
              </a:lnSpc>
              <a:spcBef>
                <a:spcPts val="600"/>
              </a:spcBef>
              <a:spcAft>
                <a:spcPts val="600"/>
              </a:spcAft>
              <a:buClr>
                <a:schemeClr val="accent4"/>
              </a:buClr>
              <a:buFont typeface="Wingdings" panose="05000000000000000000" pitchFamily="2" charset="2"/>
              <a:buChar char="§"/>
              <a:defRPr/>
            </a:pPr>
            <a:r>
              <a:rPr lang="en-US" sz="2000" dirty="0">
                <a:latin typeface="Segoe UI" panose="020B0502040204020203" pitchFamily="34" charset="0"/>
                <a:cs typeface="Segoe UI" panose="020B0502040204020203" pitchFamily="34" charset="0"/>
              </a:rPr>
              <a:t>Regional Housing Analysis </a:t>
            </a:r>
          </a:p>
          <a:p>
            <a:pPr marL="1714500" lvl="3" indent="-342900">
              <a:lnSpc>
                <a:spcPts val="2640"/>
              </a:lnSpc>
              <a:buClr>
                <a:schemeClr val="accent4"/>
              </a:buClr>
              <a:buFont typeface="Wingdings" panose="05000000000000000000" pitchFamily="2" charset="2"/>
              <a:buChar char="§"/>
              <a:defRPr/>
            </a:pPr>
            <a:r>
              <a:rPr lang="en-US" sz="1600" dirty="0">
                <a:latin typeface="Segoe UI" panose="020B0502040204020203" pitchFamily="34" charset="0"/>
                <a:cs typeface="Segoe UI" panose="020B0502040204020203" pitchFamily="34" charset="0"/>
              </a:rPr>
              <a:t>Focus on region-wide trends / challenges</a:t>
            </a:r>
          </a:p>
          <a:p>
            <a:pPr marL="1714500" lvl="3" indent="-342900">
              <a:lnSpc>
                <a:spcPts val="2640"/>
              </a:lnSpc>
              <a:buClr>
                <a:schemeClr val="accent4"/>
              </a:buClr>
              <a:buFont typeface="Wingdings" panose="05000000000000000000" pitchFamily="2" charset="2"/>
              <a:buChar char="§"/>
              <a:defRPr/>
            </a:pPr>
            <a:r>
              <a:rPr lang="en-US" sz="1600" dirty="0">
                <a:latin typeface="Segoe UI" panose="020B0502040204020203" pitchFamily="34" charset="0"/>
                <a:cs typeface="Segoe UI" panose="020B0502040204020203" pitchFamily="34" charset="0"/>
              </a:rPr>
              <a:t>Recommendations focus on how the region can assist the towns in housing coordination and creation</a:t>
            </a:r>
          </a:p>
          <a:p>
            <a:pPr marL="1257300" lvl="2" indent="-342900">
              <a:lnSpc>
                <a:spcPts val="2640"/>
              </a:lnSpc>
              <a:spcBef>
                <a:spcPts val="600"/>
              </a:spcBef>
              <a:spcAft>
                <a:spcPts val="600"/>
              </a:spcAft>
              <a:buClr>
                <a:schemeClr val="accent4"/>
              </a:buClr>
              <a:buFont typeface="Wingdings" panose="05000000000000000000" pitchFamily="2" charset="2"/>
              <a:buChar char="§"/>
              <a:defRPr/>
            </a:pPr>
            <a:r>
              <a:rPr lang="en-US" sz="2000" dirty="0">
                <a:latin typeface="Segoe UI" panose="020B0502040204020203" pitchFamily="34" charset="0"/>
                <a:cs typeface="Segoe UI" panose="020B0502040204020203" pitchFamily="34" charset="0"/>
              </a:rPr>
              <a:t>Municipal 8-30j Plans (Annexes)</a:t>
            </a:r>
          </a:p>
          <a:p>
            <a:pPr marL="1714500" lvl="3" indent="-342900">
              <a:lnSpc>
                <a:spcPts val="2640"/>
              </a:lnSpc>
              <a:buClr>
                <a:schemeClr val="accent4"/>
              </a:buClr>
              <a:buFont typeface="Wingdings" panose="05000000000000000000" pitchFamily="2" charset="2"/>
              <a:buChar char="§"/>
              <a:defRPr/>
            </a:pPr>
            <a:r>
              <a:rPr lang="en-US" sz="1600" dirty="0">
                <a:latin typeface="Segoe UI" panose="020B0502040204020203" pitchFamily="34" charset="0"/>
                <a:cs typeface="Segoe UI" panose="020B0502040204020203" pitchFamily="34" charset="0"/>
              </a:rPr>
              <a:t>Focus on municipality specific affordability conditions and strategies</a:t>
            </a:r>
          </a:p>
          <a:p>
            <a:pPr lvl="2">
              <a:lnSpc>
                <a:spcPts val="2640"/>
              </a:lnSpc>
              <a:spcBef>
                <a:spcPts val="1000"/>
              </a:spcBef>
              <a:spcAft>
                <a:spcPts val="600"/>
              </a:spcAft>
              <a:buClr>
                <a:srgbClr val="348C8E"/>
              </a:buClr>
              <a:defRPr/>
            </a:pPr>
            <a:endParaRPr lang="en-US" sz="2000" dirty="0">
              <a:latin typeface="Segoe UI" panose="020B0502040204020203" pitchFamily="34" charset="0"/>
              <a:cs typeface="Segoe UI" panose="020B0502040204020203" pitchFamily="34" charset="0"/>
            </a:endParaRPr>
          </a:p>
          <a:p>
            <a:pPr marL="1257300" lvl="2" indent="-342900">
              <a:lnSpc>
                <a:spcPts val="2640"/>
              </a:lnSpc>
              <a:spcBef>
                <a:spcPts val="1000"/>
              </a:spcBef>
              <a:spcAft>
                <a:spcPts val="600"/>
              </a:spcAft>
              <a:buClr>
                <a:srgbClr val="348C8E"/>
              </a:buClr>
              <a:buFont typeface="Arial" panose="020B0604020202020204" pitchFamily="34" charset="0"/>
              <a:buChar char="•"/>
              <a:defRPr/>
            </a:pPr>
            <a:endParaRPr lang="en-US" sz="2000" dirty="0">
              <a:latin typeface="Segoe UI" panose="020B0502040204020203" pitchFamily="34" charset="0"/>
              <a:cs typeface="Segoe UI" panose="020B0502040204020203" pitchFamily="34" charset="0"/>
            </a:endParaRPr>
          </a:p>
          <a:p>
            <a:pPr lvl="1">
              <a:lnSpc>
                <a:spcPts val="2640"/>
              </a:lnSpc>
              <a:spcBef>
                <a:spcPts val="1000"/>
              </a:spcBef>
              <a:spcAft>
                <a:spcPts val="600"/>
              </a:spcAft>
              <a:buClr>
                <a:srgbClr val="348C8E"/>
              </a:buClr>
              <a:defRPr/>
            </a:pPr>
            <a:endParaRPr lang="en-US" sz="2000" dirty="0">
              <a:latin typeface="Segoe UI" panose="020B0502040204020203"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EB14F4D1-615C-4117-BE09-1432431D5FAE}"/>
              </a:ext>
            </a:extLst>
          </p:cNvPr>
          <p:cNvGrpSpPr/>
          <p:nvPr/>
        </p:nvGrpSpPr>
        <p:grpSpPr>
          <a:xfrm>
            <a:off x="5832628" y="1319945"/>
            <a:ext cx="2785853" cy="2841798"/>
            <a:chOff x="5480023" y="1930842"/>
            <a:chExt cx="2780032" cy="2464871"/>
          </a:xfrm>
        </p:grpSpPr>
        <p:sp>
          <p:nvSpPr>
            <p:cNvPr id="9" name="Arrow: Curved Left 8">
              <a:extLst>
                <a:ext uri="{FF2B5EF4-FFF2-40B4-BE49-F238E27FC236}">
                  <a16:creationId xmlns:a16="http://schemas.microsoft.com/office/drawing/2014/main" id="{0566C984-77D5-4959-A727-6F6951FE98CE}"/>
                </a:ext>
              </a:extLst>
            </p:cNvPr>
            <p:cNvSpPr/>
            <p:nvPr/>
          </p:nvSpPr>
          <p:spPr>
            <a:xfrm>
              <a:off x="7486283" y="2276119"/>
              <a:ext cx="773772" cy="2040932"/>
            </a:xfrm>
            <a:prstGeom prst="curvedLeftArrow">
              <a:avLst>
                <a:gd name="adj1" fmla="val 30397"/>
                <a:gd name="adj2" fmla="val 50000"/>
                <a:gd name="adj3" fmla="val 382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FFA430A7-8D69-4592-802E-D271E3654665}"/>
                </a:ext>
              </a:extLst>
            </p:cNvPr>
            <p:cNvSpPr/>
            <p:nvPr/>
          </p:nvSpPr>
          <p:spPr>
            <a:xfrm>
              <a:off x="6147429" y="1930842"/>
              <a:ext cx="1439300" cy="830997"/>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Regional </a:t>
              </a:r>
            </a:p>
            <a:p>
              <a:pPr algn="ctr"/>
              <a:r>
                <a:rPr lang="en-US" sz="2400" b="0" cap="none" spc="0" dirty="0">
                  <a:ln w="0"/>
                  <a:solidFill>
                    <a:schemeClr val="accent1"/>
                  </a:solidFill>
                  <a:effectLst>
                    <a:outerShdw blurRad="38100" dist="25400" dir="5400000" algn="ctr" rotWithShape="0">
                      <a:srgbClr val="6E747A">
                        <a:alpha val="43000"/>
                      </a:srgbClr>
                    </a:outerShdw>
                  </a:effectLst>
                </a:rPr>
                <a:t>Analysis</a:t>
              </a:r>
            </a:p>
          </p:txBody>
        </p:sp>
        <p:sp>
          <p:nvSpPr>
            <p:cNvPr id="11" name="Rectangle 10">
              <a:extLst>
                <a:ext uri="{FF2B5EF4-FFF2-40B4-BE49-F238E27FC236}">
                  <a16:creationId xmlns:a16="http://schemas.microsoft.com/office/drawing/2014/main" id="{3966F20A-D236-49AE-8C3D-2D0A52659E97}"/>
                </a:ext>
              </a:extLst>
            </p:cNvPr>
            <p:cNvSpPr/>
            <p:nvPr/>
          </p:nvSpPr>
          <p:spPr>
            <a:xfrm>
              <a:off x="6147429" y="3564716"/>
              <a:ext cx="1439300" cy="830997"/>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Municipal Plans</a:t>
              </a:r>
            </a:p>
          </p:txBody>
        </p:sp>
        <p:pic>
          <p:nvPicPr>
            <p:cNvPr id="12" name="Picture 11">
              <a:extLst>
                <a:ext uri="{FF2B5EF4-FFF2-40B4-BE49-F238E27FC236}">
                  <a16:creationId xmlns:a16="http://schemas.microsoft.com/office/drawing/2014/main" id="{8C835380-E7A1-47CB-91A7-BDEBD4C6500B}"/>
                </a:ext>
              </a:extLst>
            </p:cNvPr>
            <p:cNvPicPr>
              <a:picLocks noChangeAspect="1"/>
            </p:cNvPicPr>
            <p:nvPr/>
          </p:nvPicPr>
          <p:blipFill>
            <a:blip r:embed="rId3"/>
            <a:stretch>
              <a:fillRect/>
            </a:stretch>
          </p:blipFill>
          <p:spPr>
            <a:xfrm flipH="1" flipV="1">
              <a:off x="5480023" y="2291473"/>
              <a:ext cx="773773" cy="1946337"/>
            </a:xfrm>
            <a:prstGeom prst="rect">
              <a:avLst/>
            </a:prstGeom>
          </p:spPr>
        </p:pic>
      </p:grpSp>
      <p:sp>
        <p:nvSpPr>
          <p:cNvPr id="2" name="TextBox 1">
            <a:extLst>
              <a:ext uri="{FF2B5EF4-FFF2-40B4-BE49-F238E27FC236}">
                <a16:creationId xmlns:a16="http://schemas.microsoft.com/office/drawing/2014/main" id="{93622944-2610-43F6-928C-9493FC3B42DB}"/>
              </a:ext>
            </a:extLst>
          </p:cNvPr>
          <p:cNvSpPr txBox="1"/>
          <p:nvPr/>
        </p:nvSpPr>
        <p:spPr>
          <a:xfrm>
            <a:off x="5826695" y="4296792"/>
            <a:ext cx="2791786" cy="1384995"/>
          </a:xfrm>
          <a:prstGeom prst="rect">
            <a:avLst/>
          </a:prstGeom>
          <a:noFill/>
        </p:spPr>
        <p:txBody>
          <a:bodyPr wrap="square" rtlCol="0">
            <a:spAutoFit/>
          </a:bodyPr>
          <a:lstStyle/>
          <a:p>
            <a:pPr algn="ctr"/>
            <a:r>
              <a:rPr lang="en-US" sz="2800" dirty="0">
                <a:solidFill>
                  <a:schemeClr val="accent4"/>
                </a:solidFill>
                <a:latin typeface="Segoe UI" panose="020B0502040204020203" pitchFamily="34" charset="0"/>
                <a:cs typeface="Segoe UI" panose="020B0502040204020203" pitchFamily="34" charset="0"/>
              </a:rPr>
              <a:t>Each part of the process will inform the other</a:t>
            </a:r>
          </a:p>
        </p:txBody>
      </p:sp>
    </p:spTree>
    <p:extLst>
      <p:ext uri="{BB962C8B-B14F-4D97-AF65-F5344CB8AC3E}">
        <p14:creationId xmlns:p14="http://schemas.microsoft.com/office/powerpoint/2010/main" val="376739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0DE-86C1-4BD5-BD96-F4B7F3D789E4}"/>
              </a:ext>
            </a:extLst>
          </p:cNvPr>
          <p:cNvSpPr>
            <a:spLocks noGrp="1"/>
          </p:cNvSpPr>
          <p:nvPr>
            <p:ph type="title"/>
          </p:nvPr>
        </p:nvSpPr>
        <p:spPr>
          <a:xfrm>
            <a:off x="-307057" y="206791"/>
            <a:ext cx="9572624" cy="627062"/>
          </a:xfrm>
        </p:spPr>
        <p:txBody>
          <a:bodyPr>
            <a:noAutofit/>
          </a:bodyPr>
          <a:lstStyle/>
          <a:p>
            <a:pPr algn="ctr"/>
            <a:r>
              <a:rPr lang="en-US" b="1" dirty="0">
                <a:solidFill>
                  <a:srgbClr val="0091A0"/>
                </a:solidFill>
              </a:rPr>
              <a:t>Strategy #2: MIDDLE HOUSING</a:t>
            </a:r>
          </a:p>
        </p:txBody>
      </p:sp>
      <p:sp>
        <p:nvSpPr>
          <p:cNvPr id="3" name="Content Placeholder 2">
            <a:extLst>
              <a:ext uri="{FF2B5EF4-FFF2-40B4-BE49-F238E27FC236}">
                <a16:creationId xmlns:a16="http://schemas.microsoft.com/office/drawing/2014/main" id="{4A852ADF-2BE1-4492-8A0A-2B2B6CE83F1A}"/>
              </a:ext>
            </a:extLst>
          </p:cNvPr>
          <p:cNvSpPr>
            <a:spLocks noGrp="1"/>
          </p:cNvSpPr>
          <p:nvPr>
            <p:ph idx="1"/>
          </p:nvPr>
        </p:nvSpPr>
        <p:spPr>
          <a:xfrm>
            <a:off x="262822" y="930073"/>
            <a:ext cx="8618355" cy="2849272"/>
          </a:xfrm>
        </p:spPr>
        <p:txBody>
          <a:bodyPr>
            <a:normAutofit/>
          </a:bodyPr>
          <a:lstStyle/>
          <a:p>
            <a:pPr marL="0" indent="0">
              <a:lnSpc>
                <a:spcPct val="109000"/>
              </a:lnSpc>
              <a:spcBef>
                <a:spcPts val="800"/>
              </a:spcBef>
              <a:buClr>
                <a:srgbClr val="CC0066"/>
              </a:buClr>
              <a:buNone/>
            </a:pPr>
            <a:r>
              <a:rPr lang="en-US" sz="2000" b="1" dirty="0">
                <a:solidFill>
                  <a:srgbClr val="FF0066"/>
                </a:solidFill>
              </a:rPr>
              <a:t>What is this strategy?</a:t>
            </a:r>
            <a:endParaRPr lang="en-US" sz="2000" b="1" i="0" dirty="0">
              <a:solidFill>
                <a:srgbClr val="FF0066"/>
              </a:solidFill>
              <a:effectLst/>
            </a:endParaRPr>
          </a:p>
          <a:p>
            <a:pPr>
              <a:lnSpc>
                <a:spcPct val="109000"/>
              </a:lnSpc>
              <a:spcBef>
                <a:spcPts val="800"/>
              </a:spcBef>
              <a:buClr>
                <a:srgbClr val="FF0066"/>
              </a:buClr>
              <a:buFont typeface="Wingdings" panose="05000000000000000000" pitchFamily="2" charset="2"/>
              <a:buChar char="§"/>
            </a:pPr>
            <a:r>
              <a:rPr lang="en-US" sz="2000" i="0" dirty="0">
                <a:solidFill>
                  <a:srgbClr val="000000"/>
                </a:solidFill>
                <a:effectLst/>
              </a:rPr>
              <a:t>“Middle Housing” = types multi-family units compatible in scale and form with single-family homes, 1.5 to 2.5 stories in height </a:t>
            </a:r>
          </a:p>
          <a:p>
            <a:pPr>
              <a:lnSpc>
                <a:spcPct val="109000"/>
              </a:lnSpc>
              <a:spcBef>
                <a:spcPts val="800"/>
              </a:spcBef>
              <a:buClr>
                <a:srgbClr val="FF0066"/>
              </a:buClr>
              <a:buFont typeface="Wingdings" panose="05000000000000000000" pitchFamily="2" charset="2"/>
              <a:buChar char="§"/>
            </a:pPr>
            <a:r>
              <a:rPr lang="en-US" sz="2000" dirty="0">
                <a:solidFill>
                  <a:srgbClr val="000000"/>
                </a:solidFill>
              </a:rPr>
              <a:t>Includes two-family, three-family, fourplex, cottage courts</a:t>
            </a:r>
          </a:p>
          <a:p>
            <a:pPr>
              <a:lnSpc>
                <a:spcPct val="109000"/>
              </a:lnSpc>
              <a:spcBef>
                <a:spcPts val="800"/>
              </a:spcBef>
              <a:buClr>
                <a:srgbClr val="FF0066"/>
              </a:buClr>
              <a:buFont typeface="Wingdings" panose="05000000000000000000" pitchFamily="2" charset="2"/>
              <a:buChar char="§"/>
            </a:pPr>
            <a:r>
              <a:rPr lang="en-US" sz="2000" dirty="0">
                <a:solidFill>
                  <a:srgbClr val="000000"/>
                </a:solidFill>
              </a:rPr>
              <a:t>New construction or conversion of larger homes</a:t>
            </a:r>
          </a:p>
          <a:p>
            <a:pPr>
              <a:lnSpc>
                <a:spcPct val="109000"/>
              </a:lnSpc>
              <a:spcBef>
                <a:spcPts val="800"/>
              </a:spcBef>
              <a:buClr>
                <a:srgbClr val="FF0066"/>
              </a:buClr>
              <a:buFont typeface="Wingdings" panose="05000000000000000000" pitchFamily="2" charset="2"/>
              <a:buChar char="§"/>
            </a:pPr>
            <a:r>
              <a:rPr lang="en-US" sz="2000" dirty="0">
                <a:solidFill>
                  <a:srgbClr val="000000"/>
                </a:solidFill>
              </a:rPr>
              <a:t>Particularly beneficial in walkable areas, town centers, village districts  </a:t>
            </a:r>
          </a:p>
          <a:p>
            <a:pPr marL="0" indent="0">
              <a:lnSpc>
                <a:spcPct val="109000"/>
              </a:lnSpc>
              <a:spcBef>
                <a:spcPts val="800"/>
              </a:spcBef>
              <a:buClr>
                <a:srgbClr val="FF0066"/>
              </a:buClr>
              <a:buNone/>
            </a:pPr>
            <a:endParaRPr lang="en-US" sz="2000" i="0" dirty="0">
              <a:solidFill>
                <a:srgbClr val="000000"/>
              </a:solidFill>
              <a:effectLst/>
            </a:endParaRPr>
          </a:p>
        </p:txBody>
      </p:sp>
      <p:sp>
        <p:nvSpPr>
          <p:cNvPr id="4" name="Slide Number Placeholder 3">
            <a:extLst>
              <a:ext uri="{FF2B5EF4-FFF2-40B4-BE49-F238E27FC236}">
                <a16:creationId xmlns:a16="http://schemas.microsoft.com/office/drawing/2014/main" id="{FAB07E35-A6BF-4FCA-951F-6089E98C9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5DEA0-C51A-4443-B109-14AEE46582D6}"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pic>
        <p:nvPicPr>
          <p:cNvPr id="3074" name="Picture 2" descr="About — Missing Middle Housing">
            <a:extLst>
              <a:ext uri="{FF2B5EF4-FFF2-40B4-BE49-F238E27FC236}">
                <a16:creationId xmlns:a16="http://schemas.microsoft.com/office/drawing/2014/main" id="{7D109951-5E72-43AE-BC0D-D53D3AE0B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3812702"/>
            <a:ext cx="4696178" cy="229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069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0DE-86C1-4BD5-BD96-F4B7F3D789E4}"/>
              </a:ext>
            </a:extLst>
          </p:cNvPr>
          <p:cNvSpPr>
            <a:spLocks noGrp="1"/>
          </p:cNvSpPr>
          <p:nvPr>
            <p:ph type="title"/>
          </p:nvPr>
        </p:nvSpPr>
        <p:spPr>
          <a:xfrm>
            <a:off x="-1" y="206791"/>
            <a:ext cx="9144001" cy="627062"/>
          </a:xfrm>
        </p:spPr>
        <p:txBody>
          <a:bodyPr>
            <a:noAutofit/>
          </a:bodyPr>
          <a:lstStyle/>
          <a:p>
            <a:pPr algn="ctr"/>
            <a:r>
              <a:rPr lang="en-US" b="1" dirty="0">
                <a:solidFill>
                  <a:srgbClr val="0091A0"/>
                </a:solidFill>
              </a:rPr>
              <a:t>Strategy #2: MIDDLE HOUSING</a:t>
            </a:r>
          </a:p>
        </p:txBody>
      </p:sp>
      <p:sp>
        <p:nvSpPr>
          <p:cNvPr id="3" name="Content Placeholder 2">
            <a:extLst>
              <a:ext uri="{FF2B5EF4-FFF2-40B4-BE49-F238E27FC236}">
                <a16:creationId xmlns:a16="http://schemas.microsoft.com/office/drawing/2014/main" id="{4A852ADF-2BE1-4492-8A0A-2B2B6CE83F1A}"/>
              </a:ext>
            </a:extLst>
          </p:cNvPr>
          <p:cNvSpPr>
            <a:spLocks noGrp="1"/>
          </p:cNvSpPr>
          <p:nvPr>
            <p:ph idx="1"/>
          </p:nvPr>
        </p:nvSpPr>
        <p:spPr>
          <a:xfrm>
            <a:off x="292768" y="850200"/>
            <a:ext cx="8618355" cy="627063"/>
          </a:xfrm>
        </p:spPr>
        <p:txBody>
          <a:bodyPr>
            <a:normAutofit/>
          </a:bodyPr>
          <a:lstStyle/>
          <a:p>
            <a:pPr marL="0" indent="0">
              <a:lnSpc>
                <a:spcPct val="109000"/>
              </a:lnSpc>
              <a:spcBef>
                <a:spcPts val="800"/>
              </a:spcBef>
              <a:buClr>
                <a:srgbClr val="CC0066"/>
              </a:buClr>
              <a:buNone/>
            </a:pPr>
            <a:r>
              <a:rPr lang="en-US" sz="2000" b="1" dirty="0">
                <a:solidFill>
                  <a:srgbClr val="FF0066"/>
                </a:solidFill>
              </a:rPr>
              <a:t>Case Study: </a:t>
            </a:r>
            <a:r>
              <a:rPr lang="en-US" sz="2000" b="1" dirty="0">
                <a:solidFill>
                  <a:schemeClr val="accent3"/>
                </a:solidFill>
              </a:rPr>
              <a:t>Cottage Courts – Langley, WA</a:t>
            </a:r>
          </a:p>
          <a:p>
            <a:pPr marL="0" indent="0">
              <a:lnSpc>
                <a:spcPct val="109000"/>
              </a:lnSpc>
              <a:spcBef>
                <a:spcPts val="800"/>
              </a:spcBef>
              <a:buClr>
                <a:srgbClr val="CC0066"/>
              </a:buClr>
              <a:buNone/>
            </a:pPr>
            <a:endParaRPr lang="en-US" sz="2000" b="1" dirty="0">
              <a:solidFill>
                <a:srgbClr val="FF0066"/>
              </a:solidFill>
            </a:endParaRPr>
          </a:p>
          <a:p>
            <a:pPr marL="0" indent="0">
              <a:lnSpc>
                <a:spcPct val="109000"/>
              </a:lnSpc>
              <a:spcBef>
                <a:spcPts val="800"/>
              </a:spcBef>
              <a:buClr>
                <a:srgbClr val="CC0066"/>
              </a:buClr>
              <a:buNone/>
            </a:pPr>
            <a:endParaRPr lang="en-US" sz="2000" b="1" dirty="0">
              <a:solidFill>
                <a:srgbClr val="FF0066"/>
              </a:solidFill>
            </a:endParaRPr>
          </a:p>
          <a:p>
            <a:pPr marL="0" indent="0">
              <a:lnSpc>
                <a:spcPct val="109000"/>
              </a:lnSpc>
              <a:spcBef>
                <a:spcPts val="800"/>
              </a:spcBef>
              <a:buClr>
                <a:srgbClr val="CC0066"/>
              </a:buClr>
              <a:buNone/>
            </a:pPr>
            <a:endParaRPr lang="en-US" sz="2000" b="1" dirty="0">
              <a:solidFill>
                <a:srgbClr val="FF0066"/>
              </a:solidFill>
            </a:endParaRPr>
          </a:p>
          <a:p>
            <a:pPr marL="0" indent="0">
              <a:lnSpc>
                <a:spcPct val="109000"/>
              </a:lnSpc>
              <a:spcBef>
                <a:spcPts val="800"/>
              </a:spcBef>
              <a:buClr>
                <a:srgbClr val="CC0066"/>
              </a:buClr>
              <a:buNone/>
            </a:pPr>
            <a:endParaRPr lang="en-US" sz="2000" dirty="0">
              <a:solidFill>
                <a:srgbClr val="000000"/>
              </a:solidFill>
            </a:endParaRPr>
          </a:p>
          <a:p>
            <a:pPr marL="0" indent="0">
              <a:lnSpc>
                <a:spcPct val="109000"/>
              </a:lnSpc>
              <a:spcBef>
                <a:spcPts val="800"/>
              </a:spcBef>
              <a:buClr>
                <a:srgbClr val="FF0066"/>
              </a:buClr>
              <a:buNone/>
            </a:pPr>
            <a:endParaRPr lang="en-US" sz="2000" dirty="0">
              <a:solidFill>
                <a:srgbClr val="000000"/>
              </a:solidFill>
            </a:endParaRPr>
          </a:p>
          <a:p>
            <a:pPr>
              <a:lnSpc>
                <a:spcPct val="109000"/>
              </a:lnSpc>
              <a:spcBef>
                <a:spcPts val="800"/>
              </a:spcBef>
              <a:buClr>
                <a:srgbClr val="FF0066"/>
              </a:buClr>
              <a:buFont typeface="Wingdings" panose="05000000000000000000" pitchFamily="2" charset="2"/>
              <a:buChar char="§"/>
            </a:pPr>
            <a:endParaRPr lang="en-US" sz="2000" i="0" dirty="0">
              <a:solidFill>
                <a:srgbClr val="000000"/>
              </a:solidFill>
              <a:effectLst/>
            </a:endParaRPr>
          </a:p>
        </p:txBody>
      </p:sp>
      <p:sp>
        <p:nvSpPr>
          <p:cNvPr id="4" name="Slide Number Placeholder 3">
            <a:extLst>
              <a:ext uri="{FF2B5EF4-FFF2-40B4-BE49-F238E27FC236}">
                <a16:creationId xmlns:a16="http://schemas.microsoft.com/office/drawing/2014/main" id="{FAB07E35-A6BF-4FCA-951F-6089E98C9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5DEA0-C51A-4443-B109-14AEE46582D6}"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pic>
        <p:nvPicPr>
          <p:cNvPr id="6146" name="Picture 2" descr="Soules Company">
            <a:extLst>
              <a:ext uri="{FF2B5EF4-FFF2-40B4-BE49-F238E27FC236}">
                <a16:creationId xmlns:a16="http://schemas.microsoft.com/office/drawing/2014/main" id="{BE7304C2-0F6E-4C77-92CD-4CE181D501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65" b="19859"/>
          <a:stretch/>
        </p:blipFill>
        <p:spPr bwMode="auto">
          <a:xfrm>
            <a:off x="4939305" y="2309142"/>
            <a:ext cx="3837389" cy="2709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9414DD-8DB1-4BA7-83D7-2D28981831AB}"/>
              </a:ext>
            </a:extLst>
          </p:cNvPr>
          <p:cNvSpPr txBox="1"/>
          <p:nvPr/>
        </p:nvSpPr>
        <p:spPr>
          <a:xfrm>
            <a:off x="474562" y="1324408"/>
            <a:ext cx="8254768" cy="1865126"/>
          </a:xfrm>
          <a:prstGeom prst="rect">
            <a:avLst/>
          </a:prstGeom>
          <a:noFill/>
        </p:spPr>
        <p:txBody>
          <a:bodyPr wrap="square" rtlCol="0">
            <a:spAutoFit/>
          </a:bodyPr>
          <a:lstStyle/>
          <a:p>
            <a:pPr marL="285750" marR="0" lvl="0" indent="-28575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Targeted at one- and two-person households that are traditionally overlooked by developers</a:t>
            </a:r>
          </a:p>
          <a:p>
            <a:pPr marL="285750" marR="0" lvl="0" indent="-28575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8 cottages of 2/3 of an acre </a:t>
            </a:r>
          </a:p>
          <a:p>
            <a:pPr marL="285750" marR="0" lvl="0" indent="-28575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Community-oriented 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1242C"/>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886D3D50-77A2-4E1D-93D8-C384A0AC631F}"/>
              </a:ext>
            </a:extLst>
          </p:cNvPr>
          <p:cNvSpPr txBox="1"/>
          <p:nvPr/>
        </p:nvSpPr>
        <p:spPr>
          <a:xfrm>
            <a:off x="474562" y="2909636"/>
            <a:ext cx="4463198" cy="2981201"/>
          </a:xfrm>
          <a:prstGeom prst="rect">
            <a:avLst/>
          </a:prstGeom>
          <a:noFill/>
        </p:spPr>
        <p:txBody>
          <a:bodyPr wrap="square">
            <a:spAutoFit/>
          </a:bodyPr>
          <a:lstStyle/>
          <a:p>
            <a:pPr marL="285750" marR="0" lvl="0" indent="-28575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Developed under a new innovative cottage zoning code allowing double density for cottages less than 700 square feet in size</a:t>
            </a:r>
          </a:p>
          <a:p>
            <a:pPr marL="285750" marR="0" lvl="0" indent="-28575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Shared gardens and common areas </a:t>
            </a:r>
          </a:p>
          <a:p>
            <a:pPr marL="285750" marR="0" lvl="0" indent="-28575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Confirmed the strong market for this housing type </a:t>
            </a:r>
          </a:p>
          <a:p>
            <a:pPr marL="285750" marR="0" lvl="0" indent="-285750" algn="l" defTabSz="914400" rtl="0" eaLnBrk="1" fontAlgn="auto" latinLnBrk="0" hangingPunct="1">
              <a:lnSpc>
                <a:spcPct val="109000"/>
              </a:lnSpc>
              <a:spcBef>
                <a:spcPts val="600"/>
              </a:spcBef>
              <a:spcAft>
                <a:spcPts val="0"/>
              </a:spcAft>
              <a:buClr>
                <a:srgbClr val="FA0065"/>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21242C"/>
                </a:solidFill>
                <a:effectLst/>
                <a:uLnTx/>
                <a:uFillTx/>
                <a:latin typeface="Segoe UI"/>
                <a:ea typeface="+mn-ea"/>
                <a:cs typeface="+mn-cs"/>
              </a:rPr>
              <a:t>Largely located in the Pacific NW </a:t>
            </a:r>
          </a:p>
        </p:txBody>
      </p:sp>
    </p:spTree>
    <p:extLst>
      <p:ext uri="{BB962C8B-B14F-4D97-AF65-F5344CB8AC3E}">
        <p14:creationId xmlns:p14="http://schemas.microsoft.com/office/powerpoint/2010/main" val="2775355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0DE-86C1-4BD5-BD96-F4B7F3D789E4}"/>
              </a:ext>
            </a:extLst>
          </p:cNvPr>
          <p:cNvSpPr>
            <a:spLocks noGrp="1"/>
          </p:cNvSpPr>
          <p:nvPr>
            <p:ph type="title"/>
          </p:nvPr>
        </p:nvSpPr>
        <p:spPr>
          <a:xfrm>
            <a:off x="-307057" y="206791"/>
            <a:ext cx="9572624" cy="627062"/>
          </a:xfrm>
        </p:spPr>
        <p:txBody>
          <a:bodyPr>
            <a:noAutofit/>
          </a:bodyPr>
          <a:lstStyle/>
          <a:p>
            <a:pPr algn="ctr"/>
            <a:r>
              <a:rPr lang="en-US" b="1" dirty="0">
                <a:solidFill>
                  <a:srgbClr val="0091A0"/>
                </a:solidFill>
              </a:rPr>
              <a:t>Strategy #2: MIDDLE HOUSING</a:t>
            </a:r>
          </a:p>
        </p:txBody>
      </p:sp>
      <p:sp>
        <p:nvSpPr>
          <p:cNvPr id="3" name="Content Placeholder 2">
            <a:extLst>
              <a:ext uri="{FF2B5EF4-FFF2-40B4-BE49-F238E27FC236}">
                <a16:creationId xmlns:a16="http://schemas.microsoft.com/office/drawing/2014/main" id="{4A852ADF-2BE1-4492-8A0A-2B2B6CE83F1A}"/>
              </a:ext>
            </a:extLst>
          </p:cNvPr>
          <p:cNvSpPr>
            <a:spLocks noGrp="1"/>
          </p:cNvSpPr>
          <p:nvPr>
            <p:ph idx="1"/>
          </p:nvPr>
        </p:nvSpPr>
        <p:spPr>
          <a:xfrm>
            <a:off x="307651" y="851374"/>
            <a:ext cx="8618355" cy="2743092"/>
          </a:xfrm>
        </p:spPr>
        <p:txBody>
          <a:bodyPr>
            <a:normAutofit/>
          </a:bodyPr>
          <a:lstStyle/>
          <a:p>
            <a:pPr marL="0" indent="0">
              <a:lnSpc>
                <a:spcPct val="109000"/>
              </a:lnSpc>
              <a:spcBef>
                <a:spcPts val="800"/>
              </a:spcBef>
              <a:buClr>
                <a:srgbClr val="CC0066"/>
              </a:buClr>
              <a:buNone/>
            </a:pPr>
            <a:r>
              <a:rPr lang="en-US" sz="2000" b="1" dirty="0">
                <a:solidFill>
                  <a:srgbClr val="FF0066"/>
                </a:solidFill>
              </a:rPr>
              <a:t>Case Study: </a:t>
            </a:r>
            <a:r>
              <a:rPr lang="en-US" sz="2000" b="1" dirty="0">
                <a:solidFill>
                  <a:schemeClr val="accent3"/>
                </a:solidFill>
              </a:rPr>
              <a:t>Duplexes</a:t>
            </a:r>
          </a:p>
          <a:p>
            <a:pPr>
              <a:lnSpc>
                <a:spcPct val="109000"/>
              </a:lnSpc>
              <a:spcBef>
                <a:spcPts val="800"/>
              </a:spcBef>
              <a:buClr>
                <a:srgbClr val="FF0066"/>
              </a:buClr>
              <a:buFont typeface="Wingdings" panose="05000000000000000000" pitchFamily="2" charset="2"/>
              <a:buChar char="§"/>
            </a:pPr>
            <a:r>
              <a:rPr lang="en-US" sz="2000" dirty="0">
                <a:solidFill>
                  <a:schemeClr val="accent6"/>
                </a:solidFill>
              </a:rPr>
              <a:t>1 to 2.5 story detached structures with two housing units </a:t>
            </a:r>
          </a:p>
          <a:p>
            <a:pPr>
              <a:lnSpc>
                <a:spcPct val="109000"/>
              </a:lnSpc>
              <a:spcBef>
                <a:spcPts val="800"/>
              </a:spcBef>
              <a:buClr>
                <a:srgbClr val="FF0066"/>
              </a:buClr>
              <a:buFont typeface="Wingdings" panose="05000000000000000000" pitchFamily="2" charset="2"/>
              <a:buChar char="§"/>
            </a:pPr>
            <a:r>
              <a:rPr lang="en-US" sz="2000" dirty="0">
                <a:solidFill>
                  <a:schemeClr val="accent6"/>
                </a:solidFill>
              </a:rPr>
              <a:t>Units can be stacked or side by side</a:t>
            </a:r>
          </a:p>
          <a:p>
            <a:pPr>
              <a:lnSpc>
                <a:spcPct val="109000"/>
              </a:lnSpc>
              <a:spcBef>
                <a:spcPts val="800"/>
              </a:spcBef>
              <a:buClr>
                <a:srgbClr val="FF0066"/>
              </a:buClr>
              <a:buFont typeface="Wingdings" panose="05000000000000000000" pitchFamily="2" charset="2"/>
              <a:buChar char="§"/>
            </a:pPr>
            <a:r>
              <a:rPr lang="en-US" sz="2000" dirty="0">
                <a:solidFill>
                  <a:schemeClr val="accent6"/>
                </a:solidFill>
              </a:rPr>
              <a:t>Appearance of single-family home</a:t>
            </a:r>
          </a:p>
          <a:p>
            <a:pPr>
              <a:lnSpc>
                <a:spcPct val="109000"/>
              </a:lnSpc>
              <a:spcBef>
                <a:spcPts val="800"/>
              </a:spcBef>
              <a:buClr>
                <a:srgbClr val="FF0066"/>
              </a:buClr>
              <a:buFont typeface="Wingdings" panose="05000000000000000000" pitchFamily="2" charset="2"/>
              <a:buChar char="§"/>
            </a:pPr>
            <a:r>
              <a:rPr lang="en-US" sz="2000" dirty="0">
                <a:solidFill>
                  <a:schemeClr val="accent6"/>
                </a:solidFill>
              </a:rPr>
              <a:t>New construction or conversion of single-family home</a:t>
            </a:r>
          </a:p>
          <a:p>
            <a:pPr>
              <a:lnSpc>
                <a:spcPct val="109000"/>
              </a:lnSpc>
              <a:spcBef>
                <a:spcPts val="800"/>
              </a:spcBef>
              <a:buClr>
                <a:srgbClr val="FF0066"/>
              </a:buClr>
              <a:buFont typeface="Wingdings" panose="05000000000000000000" pitchFamily="2" charset="2"/>
              <a:buChar char="§"/>
            </a:pPr>
            <a:r>
              <a:rPr lang="en-US" sz="2000" dirty="0">
                <a:solidFill>
                  <a:schemeClr val="accent6"/>
                </a:solidFill>
              </a:rPr>
              <a:t>Reminiscent of common older housing types from 1920s and 1930s </a:t>
            </a:r>
          </a:p>
          <a:p>
            <a:pPr>
              <a:lnSpc>
                <a:spcPct val="109000"/>
              </a:lnSpc>
              <a:spcBef>
                <a:spcPts val="800"/>
              </a:spcBef>
              <a:buClr>
                <a:srgbClr val="FF0066"/>
              </a:buClr>
              <a:buFont typeface="Wingdings" panose="05000000000000000000" pitchFamily="2" charset="2"/>
              <a:buChar char="§"/>
            </a:pPr>
            <a:endParaRPr lang="en-US" sz="2000" dirty="0">
              <a:solidFill>
                <a:schemeClr val="accent6"/>
              </a:solidFill>
            </a:endParaRPr>
          </a:p>
          <a:p>
            <a:pPr marL="0" indent="0">
              <a:lnSpc>
                <a:spcPct val="109000"/>
              </a:lnSpc>
              <a:spcBef>
                <a:spcPts val="800"/>
              </a:spcBef>
              <a:buClr>
                <a:srgbClr val="CC0066"/>
              </a:buClr>
              <a:buNone/>
            </a:pPr>
            <a:endParaRPr lang="en-US" sz="2000" b="1" dirty="0">
              <a:solidFill>
                <a:srgbClr val="FF0066"/>
              </a:solidFill>
            </a:endParaRPr>
          </a:p>
          <a:p>
            <a:pPr marL="0" indent="0">
              <a:lnSpc>
                <a:spcPct val="109000"/>
              </a:lnSpc>
              <a:spcBef>
                <a:spcPts val="800"/>
              </a:spcBef>
              <a:buClr>
                <a:srgbClr val="CC0066"/>
              </a:buClr>
              <a:buNone/>
            </a:pPr>
            <a:endParaRPr lang="en-US" sz="2000" b="1" dirty="0">
              <a:solidFill>
                <a:srgbClr val="FF0066"/>
              </a:solidFill>
            </a:endParaRPr>
          </a:p>
          <a:p>
            <a:pPr marL="0" indent="0">
              <a:lnSpc>
                <a:spcPct val="109000"/>
              </a:lnSpc>
              <a:spcBef>
                <a:spcPts val="800"/>
              </a:spcBef>
              <a:buClr>
                <a:srgbClr val="CC0066"/>
              </a:buClr>
              <a:buNone/>
            </a:pPr>
            <a:endParaRPr lang="en-US" sz="2000" dirty="0">
              <a:solidFill>
                <a:srgbClr val="000000"/>
              </a:solidFill>
            </a:endParaRPr>
          </a:p>
          <a:p>
            <a:pPr marL="0" indent="0">
              <a:lnSpc>
                <a:spcPct val="109000"/>
              </a:lnSpc>
              <a:spcBef>
                <a:spcPts val="800"/>
              </a:spcBef>
              <a:buClr>
                <a:srgbClr val="FF0066"/>
              </a:buClr>
              <a:buNone/>
            </a:pPr>
            <a:endParaRPr lang="en-US" sz="2000" dirty="0">
              <a:solidFill>
                <a:srgbClr val="000000"/>
              </a:solidFill>
            </a:endParaRPr>
          </a:p>
          <a:p>
            <a:pPr>
              <a:lnSpc>
                <a:spcPct val="109000"/>
              </a:lnSpc>
              <a:spcBef>
                <a:spcPts val="800"/>
              </a:spcBef>
              <a:buClr>
                <a:srgbClr val="FF0066"/>
              </a:buClr>
              <a:buFont typeface="Wingdings" panose="05000000000000000000" pitchFamily="2" charset="2"/>
              <a:buChar char="§"/>
            </a:pPr>
            <a:endParaRPr lang="en-US" sz="2000" i="0" dirty="0">
              <a:solidFill>
                <a:srgbClr val="000000"/>
              </a:solidFill>
              <a:effectLst/>
            </a:endParaRPr>
          </a:p>
        </p:txBody>
      </p:sp>
      <p:sp>
        <p:nvSpPr>
          <p:cNvPr id="4" name="Slide Number Placeholder 3">
            <a:extLst>
              <a:ext uri="{FF2B5EF4-FFF2-40B4-BE49-F238E27FC236}">
                <a16:creationId xmlns:a16="http://schemas.microsoft.com/office/drawing/2014/main" id="{FAB07E35-A6BF-4FCA-951F-6089E98C9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5DEA0-C51A-4443-B109-14AEE46582D6}"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pic>
        <p:nvPicPr>
          <p:cNvPr id="1026" name="Picture 2">
            <a:extLst>
              <a:ext uri="{FF2B5EF4-FFF2-40B4-BE49-F238E27FC236}">
                <a16:creationId xmlns:a16="http://schemas.microsoft.com/office/drawing/2014/main" id="{ADEF697F-08C6-401B-821F-CFA29A1065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9420" y="3726479"/>
            <a:ext cx="3185160" cy="21234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810BCE8-5235-43AB-98FE-39B6E0EFD268}"/>
              </a:ext>
            </a:extLst>
          </p:cNvPr>
          <p:cNvPicPr>
            <a:picLocks noChangeAspect="1"/>
          </p:cNvPicPr>
          <p:nvPr/>
        </p:nvPicPr>
        <p:blipFill>
          <a:blip r:embed="rId3"/>
          <a:stretch>
            <a:fillRect/>
          </a:stretch>
        </p:blipFill>
        <p:spPr>
          <a:xfrm>
            <a:off x="307651" y="3726479"/>
            <a:ext cx="2462039" cy="2558826"/>
          </a:xfrm>
          <a:prstGeom prst="rect">
            <a:avLst/>
          </a:prstGeom>
        </p:spPr>
      </p:pic>
      <p:pic>
        <p:nvPicPr>
          <p:cNvPr id="8" name="Picture 7">
            <a:extLst>
              <a:ext uri="{FF2B5EF4-FFF2-40B4-BE49-F238E27FC236}">
                <a16:creationId xmlns:a16="http://schemas.microsoft.com/office/drawing/2014/main" id="{39242B80-BC0F-43A3-BA3A-AB826126775D}"/>
              </a:ext>
            </a:extLst>
          </p:cNvPr>
          <p:cNvPicPr>
            <a:picLocks noChangeAspect="1"/>
          </p:cNvPicPr>
          <p:nvPr/>
        </p:nvPicPr>
        <p:blipFill>
          <a:blip r:embed="rId4"/>
          <a:stretch>
            <a:fillRect/>
          </a:stretch>
        </p:blipFill>
        <p:spPr>
          <a:xfrm>
            <a:off x="6374310" y="3726479"/>
            <a:ext cx="2425661" cy="2303323"/>
          </a:xfrm>
          <a:prstGeom prst="rect">
            <a:avLst/>
          </a:prstGeom>
        </p:spPr>
      </p:pic>
    </p:spTree>
    <p:extLst>
      <p:ext uri="{BB962C8B-B14F-4D97-AF65-F5344CB8AC3E}">
        <p14:creationId xmlns:p14="http://schemas.microsoft.com/office/powerpoint/2010/main" val="8072304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0DE-86C1-4BD5-BD96-F4B7F3D789E4}"/>
              </a:ext>
            </a:extLst>
          </p:cNvPr>
          <p:cNvSpPr>
            <a:spLocks noGrp="1"/>
          </p:cNvSpPr>
          <p:nvPr>
            <p:ph type="title"/>
          </p:nvPr>
        </p:nvSpPr>
        <p:spPr>
          <a:xfrm>
            <a:off x="-214312" y="231351"/>
            <a:ext cx="9572624" cy="627062"/>
          </a:xfrm>
        </p:spPr>
        <p:txBody>
          <a:bodyPr>
            <a:noAutofit/>
          </a:bodyPr>
          <a:lstStyle/>
          <a:p>
            <a:pPr algn="ctr"/>
            <a:r>
              <a:rPr lang="en-US" b="1" dirty="0">
                <a:solidFill>
                  <a:srgbClr val="0091A0"/>
                </a:solidFill>
              </a:rPr>
              <a:t>Strategy #2: MIDDLE HOUSING</a:t>
            </a:r>
          </a:p>
        </p:txBody>
      </p:sp>
      <p:sp>
        <p:nvSpPr>
          <p:cNvPr id="3" name="Content Placeholder 2">
            <a:extLst>
              <a:ext uri="{FF2B5EF4-FFF2-40B4-BE49-F238E27FC236}">
                <a16:creationId xmlns:a16="http://schemas.microsoft.com/office/drawing/2014/main" id="{4A852ADF-2BE1-4492-8A0A-2B2B6CE83F1A}"/>
              </a:ext>
            </a:extLst>
          </p:cNvPr>
          <p:cNvSpPr>
            <a:spLocks noGrp="1"/>
          </p:cNvSpPr>
          <p:nvPr>
            <p:ph idx="1"/>
          </p:nvPr>
        </p:nvSpPr>
        <p:spPr>
          <a:xfrm>
            <a:off x="300339" y="969194"/>
            <a:ext cx="8843661" cy="3938085"/>
          </a:xfrm>
        </p:spPr>
        <p:txBody>
          <a:bodyPr>
            <a:normAutofit lnSpcReduction="10000"/>
          </a:bodyPr>
          <a:lstStyle/>
          <a:p>
            <a:pPr marL="0" indent="0">
              <a:lnSpc>
                <a:spcPct val="109000"/>
              </a:lnSpc>
              <a:spcBef>
                <a:spcPts val="1200"/>
              </a:spcBef>
              <a:buClr>
                <a:srgbClr val="CC0066"/>
              </a:buClr>
              <a:buNone/>
            </a:pPr>
            <a:r>
              <a:rPr lang="en-US" sz="2000" b="1" dirty="0">
                <a:solidFill>
                  <a:srgbClr val="FF0066"/>
                </a:solidFill>
              </a:rPr>
              <a:t>How could we achieve it? </a:t>
            </a:r>
          </a:p>
          <a:p>
            <a:pPr>
              <a:lnSpc>
                <a:spcPct val="109000"/>
              </a:lnSpc>
              <a:spcBef>
                <a:spcPts val="1200"/>
              </a:spcBef>
              <a:buClr>
                <a:srgbClr val="FF0066"/>
              </a:buClr>
              <a:buFont typeface="Wingdings" panose="05000000000000000000" pitchFamily="2" charset="2"/>
              <a:buChar char="§"/>
            </a:pPr>
            <a:r>
              <a:rPr lang="en-US" sz="2200" dirty="0"/>
              <a:t>Consider amending zoning regulations to allow for increased density for middle housing typologies in appropriate areas of Middletown – neighborhood and village centers </a:t>
            </a:r>
          </a:p>
          <a:p>
            <a:pPr>
              <a:lnSpc>
                <a:spcPct val="109000"/>
              </a:lnSpc>
              <a:spcBef>
                <a:spcPts val="1200"/>
              </a:spcBef>
              <a:buClr>
                <a:srgbClr val="FF0066"/>
              </a:buClr>
              <a:buFont typeface="Wingdings" panose="05000000000000000000" pitchFamily="2" charset="2"/>
              <a:buChar char="§"/>
            </a:pPr>
            <a:r>
              <a:rPr lang="en-US" sz="2200" dirty="0"/>
              <a:t>Allow for some middle housing development by right </a:t>
            </a:r>
          </a:p>
          <a:p>
            <a:pPr>
              <a:lnSpc>
                <a:spcPct val="109000"/>
              </a:lnSpc>
              <a:spcBef>
                <a:spcPts val="1200"/>
              </a:spcBef>
              <a:buClr>
                <a:srgbClr val="FF0066"/>
              </a:buClr>
              <a:buFont typeface="Wingdings" panose="05000000000000000000" pitchFamily="2" charset="2"/>
              <a:buChar char="§"/>
            </a:pPr>
            <a:r>
              <a:rPr lang="en-US" sz="2200" dirty="0"/>
              <a:t>Target areas closest to amenities and centers</a:t>
            </a:r>
          </a:p>
          <a:p>
            <a:pPr>
              <a:lnSpc>
                <a:spcPct val="109000"/>
              </a:lnSpc>
              <a:spcBef>
                <a:spcPts val="1200"/>
              </a:spcBef>
              <a:buClr>
                <a:srgbClr val="FF0066"/>
              </a:buClr>
              <a:buFont typeface="Wingdings" panose="05000000000000000000" pitchFamily="2" charset="2"/>
              <a:buChar char="§"/>
            </a:pPr>
            <a:r>
              <a:rPr lang="en-US" sz="2200" dirty="0"/>
              <a:t>Conversion of existing single-family homes where appropriate</a:t>
            </a:r>
          </a:p>
          <a:p>
            <a:pPr>
              <a:lnSpc>
                <a:spcPct val="109000"/>
              </a:lnSpc>
              <a:spcBef>
                <a:spcPts val="1200"/>
              </a:spcBef>
              <a:buClr>
                <a:srgbClr val="FF0066"/>
              </a:buClr>
              <a:buFont typeface="Wingdings" panose="05000000000000000000" pitchFamily="2" charset="2"/>
              <a:buChar char="§"/>
            </a:pPr>
            <a:r>
              <a:rPr lang="en-US" sz="2200" dirty="0"/>
              <a:t>Units could be naturally affordable or combined with other strategies to encourage deed-restricted affordable units</a:t>
            </a:r>
          </a:p>
          <a:p>
            <a:pPr>
              <a:lnSpc>
                <a:spcPct val="109000"/>
              </a:lnSpc>
              <a:spcBef>
                <a:spcPts val="1200"/>
              </a:spcBef>
              <a:buClr>
                <a:srgbClr val="FF0066"/>
              </a:buClr>
              <a:buFont typeface="Wingdings" panose="05000000000000000000" pitchFamily="2" charset="2"/>
              <a:buChar char="§"/>
            </a:pPr>
            <a:endParaRPr lang="en-US" sz="2000" dirty="0"/>
          </a:p>
        </p:txBody>
      </p:sp>
      <p:sp>
        <p:nvSpPr>
          <p:cNvPr id="4" name="Slide Number Placeholder 3">
            <a:extLst>
              <a:ext uri="{FF2B5EF4-FFF2-40B4-BE49-F238E27FC236}">
                <a16:creationId xmlns:a16="http://schemas.microsoft.com/office/drawing/2014/main" id="{FAB07E35-A6BF-4FCA-951F-6089E98C9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5DEA0-C51A-4443-B109-14AEE46582D6}"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spTree>
    <p:extLst>
      <p:ext uri="{BB962C8B-B14F-4D97-AF65-F5344CB8AC3E}">
        <p14:creationId xmlns:p14="http://schemas.microsoft.com/office/powerpoint/2010/main" val="1083952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2CE38E-AFA6-4545-9C37-D0BFB41CACA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AF06450F-67EC-4559-9B80-9DE7A89D92F4}"/>
              </a:ext>
            </a:extLst>
          </p:cNvPr>
          <p:cNvSpPr>
            <a:spLocks noGrp="1"/>
          </p:cNvSpPr>
          <p:nvPr>
            <p:ph type="sldNum" sz="quarter" idx="12"/>
          </p:nvPr>
        </p:nvSpPr>
        <p:spPr/>
        <p:txBody>
          <a:bodyPr/>
          <a:lstStyle/>
          <a:p>
            <a:fld id="{48F63A3B-78C7-47BE-AE5E-E10140E04643}" type="slidenum">
              <a:rPr lang="en-US" smtClean="0"/>
              <a:t>64</a:t>
            </a:fld>
            <a:endParaRPr lang="en-US" dirty="0"/>
          </a:p>
        </p:txBody>
      </p:sp>
    </p:spTree>
    <p:extLst>
      <p:ext uri="{BB962C8B-B14F-4D97-AF65-F5344CB8AC3E}">
        <p14:creationId xmlns:p14="http://schemas.microsoft.com/office/powerpoint/2010/main" val="31814011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CAFA2D-3BF0-4E5F-9F1E-275E61956C5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8C31A534-DE46-4536-B008-8C12CCC27404}"/>
              </a:ext>
            </a:extLst>
          </p:cNvPr>
          <p:cNvSpPr>
            <a:spLocks noGrp="1"/>
          </p:cNvSpPr>
          <p:nvPr>
            <p:ph type="sldNum" sz="quarter" idx="12"/>
          </p:nvPr>
        </p:nvSpPr>
        <p:spPr/>
        <p:txBody>
          <a:bodyPr/>
          <a:lstStyle/>
          <a:p>
            <a:fld id="{48F63A3B-78C7-47BE-AE5E-E10140E04643}" type="slidenum">
              <a:rPr lang="en-US" smtClean="0"/>
              <a:t>65</a:t>
            </a:fld>
            <a:endParaRPr lang="en-US" dirty="0"/>
          </a:p>
        </p:txBody>
      </p:sp>
    </p:spTree>
    <p:extLst>
      <p:ext uri="{BB962C8B-B14F-4D97-AF65-F5344CB8AC3E}">
        <p14:creationId xmlns:p14="http://schemas.microsoft.com/office/powerpoint/2010/main" val="1766151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4534AE-A2BE-4437-B00B-2FF7AD6576F5}"/>
              </a:ext>
            </a:extLst>
          </p:cNvPr>
          <p:cNvSpPr/>
          <p:nvPr/>
        </p:nvSpPr>
        <p:spPr>
          <a:xfrm>
            <a:off x="2546430" y="5608510"/>
            <a:ext cx="2801074" cy="1217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1F0DE-86C1-4BD5-BD96-F4B7F3D789E4}"/>
              </a:ext>
            </a:extLst>
          </p:cNvPr>
          <p:cNvSpPr>
            <a:spLocks noGrp="1"/>
          </p:cNvSpPr>
          <p:nvPr>
            <p:ph type="title"/>
          </p:nvPr>
        </p:nvSpPr>
        <p:spPr>
          <a:xfrm>
            <a:off x="-214312" y="231351"/>
            <a:ext cx="9572624" cy="627062"/>
          </a:xfrm>
        </p:spPr>
        <p:txBody>
          <a:bodyPr>
            <a:noAutofit/>
          </a:bodyPr>
          <a:lstStyle/>
          <a:p>
            <a:pPr algn="ctr"/>
            <a:r>
              <a:rPr lang="en-US" b="1" dirty="0">
                <a:solidFill>
                  <a:srgbClr val="0091A0"/>
                </a:solidFill>
              </a:rPr>
              <a:t>Strategy #3: Micro-units </a:t>
            </a:r>
          </a:p>
        </p:txBody>
      </p:sp>
      <p:sp>
        <p:nvSpPr>
          <p:cNvPr id="3" name="Content Placeholder 2">
            <a:extLst>
              <a:ext uri="{FF2B5EF4-FFF2-40B4-BE49-F238E27FC236}">
                <a16:creationId xmlns:a16="http://schemas.microsoft.com/office/drawing/2014/main" id="{4A852ADF-2BE1-4492-8A0A-2B2B6CE83F1A}"/>
              </a:ext>
            </a:extLst>
          </p:cNvPr>
          <p:cNvSpPr>
            <a:spLocks noGrp="1"/>
          </p:cNvSpPr>
          <p:nvPr>
            <p:ph idx="1"/>
          </p:nvPr>
        </p:nvSpPr>
        <p:spPr>
          <a:xfrm>
            <a:off x="270354" y="954410"/>
            <a:ext cx="8626715" cy="4590377"/>
          </a:xfrm>
        </p:spPr>
        <p:txBody>
          <a:bodyPr>
            <a:normAutofit/>
          </a:bodyPr>
          <a:lstStyle/>
          <a:p>
            <a:pPr marL="0" indent="0">
              <a:lnSpc>
                <a:spcPct val="109000"/>
              </a:lnSpc>
              <a:spcBef>
                <a:spcPts val="1200"/>
              </a:spcBef>
              <a:buClr>
                <a:srgbClr val="FF0066"/>
              </a:buClr>
              <a:buNone/>
            </a:pPr>
            <a:r>
              <a:rPr lang="en-US" sz="2000" b="1" dirty="0">
                <a:solidFill>
                  <a:srgbClr val="FF0066"/>
                </a:solidFill>
                <a:latin typeface="Segoe UI" panose="020B0502040204020203" pitchFamily="34" charset="0"/>
                <a:cs typeface="Segoe UI" panose="020B0502040204020203" pitchFamily="34" charset="0"/>
              </a:rPr>
              <a:t>What is this strategy?</a:t>
            </a:r>
            <a:endParaRPr lang="en-US" sz="2000" b="1" i="0" dirty="0">
              <a:solidFill>
                <a:srgbClr val="FF0066"/>
              </a:solidFill>
              <a:effectLst/>
              <a:latin typeface="Segoe UI" panose="020B0502040204020203" pitchFamily="34" charset="0"/>
              <a:cs typeface="Segoe UI" panose="020B0502040204020203" pitchFamily="34" charset="0"/>
            </a:endParaRPr>
          </a:p>
          <a:p>
            <a:pPr>
              <a:lnSpc>
                <a:spcPct val="129000"/>
              </a:lnSpc>
              <a:spcBef>
                <a:spcPts val="600"/>
              </a:spcBef>
              <a:buClr>
                <a:srgbClr val="FF0066"/>
              </a:buClr>
              <a:buFont typeface="Wingdings" panose="05000000000000000000" pitchFamily="2" charset="2"/>
              <a:buChar char="§"/>
            </a:pPr>
            <a:r>
              <a:rPr lang="en-US" sz="2000" dirty="0">
                <a:solidFill>
                  <a:srgbClr val="414042"/>
                </a:solidFill>
                <a:latin typeface="Segoe UI" panose="020B0502040204020203" pitchFamily="34" charset="0"/>
                <a:cs typeface="Segoe UI" panose="020B0502040204020203" pitchFamily="34" charset="0"/>
              </a:rPr>
              <a:t>F</a:t>
            </a:r>
            <a:r>
              <a:rPr lang="en-US" sz="2000" b="0" i="0" dirty="0">
                <a:solidFill>
                  <a:srgbClr val="414042"/>
                </a:solidFill>
                <a:effectLst/>
                <a:latin typeface="Segoe UI" panose="020B0502040204020203" pitchFamily="34" charset="0"/>
                <a:cs typeface="Segoe UI" panose="020B0502040204020203" pitchFamily="34" charset="0"/>
              </a:rPr>
              <a:t>ully-equipped apartments with their own kitchen and bathroom, that are smaller a conventional studio, typically around 250 to 350 square feet</a:t>
            </a:r>
          </a:p>
          <a:p>
            <a:pPr>
              <a:lnSpc>
                <a:spcPct val="129000"/>
              </a:lnSpc>
              <a:spcBef>
                <a:spcPts val="600"/>
              </a:spcBef>
              <a:buClr>
                <a:srgbClr val="FF0066"/>
              </a:buClr>
              <a:buFont typeface="Wingdings" panose="05000000000000000000" pitchFamily="2" charset="2"/>
              <a:buChar char="§"/>
            </a:pPr>
            <a:r>
              <a:rPr lang="en-US" sz="2000" b="0" i="0" dirty="0">
                <a:solidFill>
                  <a:srgbClr val="414042"/>
                </a:solidFill>
                <a:effectLst/>
                <a:latin typeface="Segoe UI" panose="020B0502040204020203" pitchFamily="34" charset="0"/>
                <a:cs typeface="Segoe UI" panose="020B0502040204020203" pitchFamily="34" charset="0"/>
              </a:rPr>
              <a:t>Leasing at approximately 20% to 30% lower than conventional units</a:t>
            </a:r>
            <a:endParaRPr lang="en-US" sz="2000" dirty="0">
              <a:solidFill>
                <a:srgbClr val="414042"/>
              </a:solidFill>
              <a:latin typeface="Segoe UI" panose="020B0502040204020203" pitchFamily="34" charset="0"/>
              <a:cs typeface="Segoe UI" panose="020B0502040204020203" pitchFamily="34" charset="0"/>
            </a:endParaRPr>
          </a:p>
          <a:p>
            <a:pPr>
              <a:lnSpc>
                <a:spcPct val="129000"/>
              </a:lnSpc>
              <a:spcBef>
                <a:spcPts val="600"/>
              </a:spcBef>
              <a:buClr>
                <a:srgbClr val="FF0066"/>
              </a:buClr>
              <a:buFont typeface="Wingdings" panose="05000000000000000000" pitchFamily="2" charset="2"/>
              <a:buChar char="§"/>
            </a:pPr>
            <a:r>
              <a:rPr lang="en-US" sz="2000" b="0" i="0" dirty="0">
                <a:solidFill>
                  <a:srgbClr val="414042"/>
                </a:solidFill>
                <a:effectLst/>
                <a:latin typeface="Segoe UI" panose="020B0502040204020203" pitchFamily="34" charset="0"/>
                <a:cs typeface="Segoe UI" panose="020B0502040204020203" pitchFamily="34" charset="0"/>
              </a:rPr>
              <a:t>Opportunity to convert or improve existing properties </a:t>
            </a:r>
            <a:endParaRPr lang="en-US" sz="2000" dirty="0">
              <a:solidFill>
                <a:srgbClr val="414042"/>
              </a:solidFill>
              <a:latin typeface="Segoe UI" panose="020B0502040204020203" pitchFamily="34" charset="0"/>
              <a:cs typeface="Segoe UI" panose="020B0502040204020203" pitchFamily="34" charset="0"/>
            </a:endParaRPr>
          </a:p>
          <a:p>
            <a:pPr>
              <a:lnSpc>
                <a:spcPct val="129000"/>
              </a:lnSpc>
              <a:spcBef>
                <a:spcPts val="600"/>
              </a:spcBef>
              <a:buClr>
                <a:srgbClr val="FF0066"/>
              </a:buClr>
              <a:buFont typeface="Wingdings" panose="05000000000000000000" pitchFamily="2" charset="2"/>
              <a:buChar char="§"/>
            </a:pPr>
            <a:r>
              <a:rPr lang="en-US" sz="2000" dirty="0">
                <a:solidFill>
                  <a:srgbClr val="414042"/>
                </a:solidFill>
                <a:latin typeface="Segoe UI" panose="020B0502040204020203" pitchFamily="34" charset="0"/>
                <a:cs typeface="Segoe UI" panose="020B0502040204020203" pitchFamily="34" charset="0"/>
              </a:rPr>
              <a:t>A</a:t>
            </a:r>
            <a:r>
              <a:rPr lang="en-US" sz="2000" b="0" i="0" dirty="0">
                <a:solidFill>
                  <a:srgbClr val="414042"/>
                </a:solidFill>
                <a:effectLst/>
                <a:latin typeface="Segoe UI" panose="020B0502040204020203" pitchFamily="34" charset="0"/>
                <a:cs typeface="Segoe UI" panose="020B0502040204020203" pitchFamily="34" charset="0"/>
              </a:rPr>
              <a:t>ppropriate in urban areas near transit, services and walkable amenities</a:t>
            </a:r>
            <a:endParaRPr lang="en-US" sz="2000" dirty="0">
              <a:solidFill>
                <a:srgbClr val="414042"/>
              </a:solidFill>
              <a:latin typeface="Segoe UI" panose="020B0502040204020203" pitchFamily="34" charset="0"/>
              <a:cs typeface="Segoe UI" panose="020B0502040204020203" pitchFamily="34" charset="0"/>
            </a:endParaRPr>
          </a:p>
          <a:p>
            <a:pPr>
              <a:lnSpc>
                <a:spcPct val="129000"/>
              </a:lnSpc>
              <a:spcBef>
                <a:spcPts val="600"/>
              </a:spcBef>
              <a:buClr>
                <a:srgbClr val="FF0066"/>
              </a:buClr>
              <a:buFont typeface="Wingdings" panose="05000000000000000000" pitchFamily="2" charset="2"/>
              <a:buChar char="§"/>
            </a:pPr>
            <a:r>
              <a:rPr lang="en-US" sz="2000" b="0" i="0" dirty="0">
                <a:solidFill>
                  <a:srgbClr val="414042"/>
                </a:solidFill>
                <a:effectLst/>
                <a:latin typeface="Segoe UI" panose="020B0502040204020203" pitchFamily="34" charset="0"/>
                <a:cs typeface="Segoe UI" panose="020B0502040204020203" pitchFamily="34" charset="0"/>
              </a:rPr>
              <a:t>$4.62 to $4.86 per square foot</a:t>
            </a:r>
            <a:endParaRPr lang="en-US" sz="2000" dirty="0">
              <a:solidFill>
                <a:srgbClr val="414042"/>
              </a:solidFill>
              <a:latin typeface="Segoe UI" panose="020B0502040204020203" pitchFamily="34" charset="0"/>
              <a:cs typeface="Segoe UI" panose="020B0502040204020203" pitchFamily="34" charset="0"/>
            </a:endParaRPr>
          </a:p>
          <a:p>
            <a:pPr>
              <a:lnSpc>
                <a:spcPct val="129000"/>
              </a:lnSpc>
              <a:spcBef>
                <a:spcPts val="600"/>
              </a:spcBef>
              <a:buClr>
                <a:srgbClr val="FF0066"/>
              </a:buClr>
              <a:buFont typeface="Wingdings" panose="05000000000000000000" pitchFamily="2" charset="2"/>
              <a:buChar char="§"/>
            </a:pPr>
            <a:r>
              <a:rPr lang="en-US" sz="2000" b="0" i="0" dirty="0">
                <a:solidFill>
                  <a:srgbClr val="414042"/>
                </a:solidFill>
                <a:effectLst/>
                <a:latin typeface="Segoe UI" panose="020B0502040204020203" pitchFamily="34" charset="0"/>
                <a:cs typeface="Segoe UI" panose="020B0502040204020203" pitchFamily="34" charset="0"/>
              </a:rPr>
              <a:t>Target market audience is young professional singles – household trends</a:t>
            </a:r>
          </a:p>
          <a:p>
            <a:endParaRPr lang="en-US" sz="1400" b="0" i="0" dirty="0">
              <a:solidFill>
                <a:srgbClr val="414042"/>
              </a:solidFill>
              <a:effectLst/>
              <a:latin typeface="Graphik"/>
            </a:endParaRPr>
          </a:p>
          <a:p>
            <a:endParaRPr lang="en-US" sz="1050" dirty="0">
              <a:solidFill>
                <a:srgbClr val="414042"/>
              </a:solidFill>
              <a:latin typeface="Graphik"/>
            </a:endParaRPr>
          </a:p>
          <a:p>
            <a:pPr marL="0" indent="0">
              <a:lnSpc>
                <a:spcPct val="109000"/>
              </a:lnSpc>
              <a:spcBef>
                <a:spcPts val="1200"/>
              </a:spcBef>
              <a:buClr>
                <a:srgbClr val="FF0066"/>
              </a:buClr>
              <a:buNone/>
            </a:pPr>
            <a:endParaRPr lang="en-US" sz="1400" b="1" i="0" dirty="0">
              <a:solidFill>
                <a:srgbClr val="FF0066"/>
              </a:solidFill>
              <a:effectLst/>
            </a:endParaRPr>
          </a:p>
          <a:p>
            <a:pPr>
              <a:lnSpc>
                <a:spcPct val="109000"/>
              </a:lnSpc>
              <a:spcBef>
                <a:spcPts val="1200"/>
              </a:spcBef>
              <a:buClr>
                <a:srgbClr val="FF0066"/>
              </a:buClr>
              <a:buFont typeface="Wingdings" panose="05000000000000000000" pitchFamily="2" charset="2"/>
              <a:buChar char="§"/>
            </a:pPr>
            <a:endParaRPr lang="en-US" sz="1400" b="0" i="0" dirty="0">
              <a:solidFill>
                <a:srgbClr val="414042"/>
              </a:solidFill>
              <a:effectLst/>
              <a:latin typeface="Graphik"/>
            </a:endParaRPr>
          </a:p>
        </p:txBody>
      </p:sp>
      <p:sp>
        <p:nvSpPr>
          <p:cNvPr id="4" name="Slide Number Placeholder 3">
            <a:extLst>
              <a:ext uri="{FF2B5EF4-FFF2-40B4-BE49-F238E27FC236}">
                <a16:creationId xmlns:a16="http://schemas.microsoft.com/office/drawing/2014/main" id="{FAB07E35-A6BF-4FCA-951F-6089E98C9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5DEA0-C51A-4443-B109-14AEE46582D6}"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D47E3631-8D27-4567-BE9A-C02DAA27E31B}"/>
              </a:ext>
            </a:extLst>
          </p:cNvPr>
          <p:cNvPicPr>
            <a:picLocks noChangeAspect="1"/>
          </p:cNvPicPr>
          <p:nvPr/>
        </p:nvPicPr>
        <p:blipFill>
          <a:blip r:embed="rId2"/>
          <a:stretch>
            <a:fillRect/>
          </a:stretch>
        </p:blipFill>
        <p:spPr>
          <a:xfrm>
            <a:off x="2134341" y="4679517"/>
            <a:ext cx="4898740" cy="1991984"/>
          </a:xfrm>
          <a:prstGeom prst="rect">
            <a:avLst/>
          </a:prstGeom>
        </p:spPr>
      </p:pic>
    </p:spTree>
    <p:extLst>
      <p:ext uri="{BB962C8B-B14F-4D97-AF65-F5344CB8AC3E}">
        <p14:creationId xmlns:p14="http://schemas.microsoft.com/office/powerpoint/2010/main" val="27554928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EEE60D-4372-4425-AA28-831E754D8B15}"/>
              </a:ext>
            </a:extLst>
          </p:cNvPr>
          <p:cNvSpPr>
            <a:spLocks noGrp="1"/>
          </p:cNvSpPr>
          <p:nvPr>
            <p:ph type="sldNum" sz="quarter" idx="12"/>
          </p:nvPr>
        </p:nvSpPr>
        <p:spPr/>
        <p:txBody>
          <a:bodyPr/>
          <a:lstStyle/>
          <a:p>
            <a:pPr>
              <a:defRPr/>
            </a:pPr>
            <a:fld id="{8AD5DEA0-C51A-4443-B109-14AEE46582D6}" type="slidenum">
              <a:rPr lang="en-US" smtClean="0"/>
              <a:pPr>
                <a:defRPr/>
              </a:pPr>
              <a:t>67</a:t>
            </a:fld>
            <a:endParaRPr lang="en-US" dirty="0"/>
          </a:p>
        </p:txBody>
      </p:sp>
      <p:sp>
        <p:nvSpPr>
          <p:cNvPr id="6" name="TextBox 5">
            <a:extLst>
              <a:ext uri="{FF2B5EF4-FFF2-40B4-BE49-F238E27FC236}">
                <a16:creationId xmlns:a16="http://schemas.microsoft.com/office/drawing/2014/main" id="{26458CC1-413B-4FCB-89DC-92807DA7AF23}"/>
              </a:ext>
            </a:extLst>
          </p:cNvPr>
          <p:cNvSpPr txBox="1"/>
          <p:nvPr/>
        </p:nvSpPr>
        <p:spPr>
          <a:xfrm>
            <a:off x="291922" y="988294"/>
            <a:ext cx="8066769" cy="2403735"/>
          </a:xfrm>
          <a:prstGeom prst="rect">
            <a:avLst/>
          </a:prstGeom>
          <a:noFill/>
        </p:spPr>
        <p:txBody>
          <a:bodyPr wrap="square">
            <a:spAutoFit/>
          </a:bodyPr>
          <a:lstStyle/>
          <a:p>
            <a:pPr>
              <a:spcBef>
                <a:spcPts val="1200"/>
              </a:spcBef>
              <a:spcAft>
                <a:spcPts val="1200"/>
              </a:spcAft>
            </a:pPr>
            <a:r>
              <a:rPr lang="en-US" sz="2000" b="1" dirty="0">
                <a:solidFill>
                  <a:srgbClr val="FF0066"/>
                </a:solidFill>
              </a:rPr>
              <a:t>Case Study: </a:t>
            </a:r>
            <a:r>
              <a:rPr lang="en-US" sz="2000" b="1" dirty="0">
                <a:solidFill>
                  <a:srgbClr val="92D050"/>
                </a:solidFill>
              </a:rPr>
              <a:t>Boston, MA</a:t>
            </a:r>
            <a:endParaRPr lang="en-US" b="1" dirty="0">
              <a:solidFill>
                <a:srgbClr val="92D050"/>
              </a:solidFill>
            </a:endParaRPr>
          </a:p>
          <a:p>
            <a:pPr marL="285750" indent="-285750">
              <a:lnSpc>
                <a:spcPct val="109000"/>
              </a:lnSpc>
              <a:spcBef>
                <a:spcPts val="600"/>
              </a:spcBef>
              <a:buClr>
                <a:srgbClr val="FF0066"/>
              </a:buClr>
              <a:buFont typeface="Wingdings" panose="05000000000000000000" pitchFamily="2" charset="2"/>
              <a:buChar char="§"/>
            </a:pPr>
            <a:r>
              <a:rPr lang="en-US" sz="2000" dirty="0"/>
              <a:t>Factory 63 – a new micro-unit community with 38 units of which 23 are microunits</a:t>
            </a:r>
          </a:p>
          <a:p>
            <a:pPr marL="285750" indent="-285750">
              <a:lnSpc>
                <a:spcPct val="109000"/>
              </a:lnSpc>
              <a:spcBef>
                <a:spcPts val="600"/>
              </a:spcBef>
              <a:buClr>
                <a:srgbClr val="FF0066"/>
              </a:buClr>
              <a:buFont typeface="Wingdings" panose="05000000000000000000" pitchFamily="2" charset="2"/>
              <a:buChar char="§"/>
            </a:pPr>
            <a:r>
              <a:rPr lang="en-US" sz="2000" dirty="0"/>
              <a:t>Range from 368 to 504 square feet</a:t>
            </a:r>
          </a:p>
          <a:p>
            <a:pPr marL="285750" indent="-285750">
              <a:lnSpc>
                <a:spcPct val="109000"/>
              </a:lnSpc>
              <a:spcBef>
                <a:spcPts val="600"/>
              </a:spcBef>
              <a:buClr>
                <a:srgbClr val="FF0066"/>
              </a:buClr>
              <a:buFont typeface="Wingdings" panose="05000000000000000000" pitchFamily="2" charset="2"/>
              <a:buChar char="§"/>
            </a:pPr>
            <a:r>
              <a:rPr lang="en-US" sz="2000" dirty="0"/>
              <a:t>Rents begin at $1,699</a:t>
            </a:r>
          </a:p>
          <a:p>
            <a:endParaRPr lang="en-US" sz="1800" b="1" dirty="0">
              <a:solidFill>
                <a:schemeClr val="accent3"/>
              </a:solidFill>
            </a:endParaRPr>
          </a:p>
        </p:txBody>
      </p:sp>
      <p:sp>
        <p:nvSpPr>
          <p:cNvPr id="9" name="Title 1">
            <a:extLst>
              <a:ext uri="{FF2B5EF4-FFF2-40B4-BE49-F238E27FC236}">
                <a16:creationId xmlns:a16="http://schemas.microsoft.com/office/drawing/2014/main" id="{1BE1E979-9D8C-4EB1-8A91-5EE2E30F820C}"/>
              </a:ext>
            </a:extLst>
          </p:cNvPr>
          <p:cNvSpPr>
            <a:spLocks noGrp="1"/>
          </p:cNvSpPr>
          <p:nvPr>
            <p:ph type="title"/>
          </p:nvPr>
        </p:nvSpPr>
        <p:spPr>
          <a:xfrm>
            <a:off x="-214312" y="231351"/>
            <a:ext cx="9572624" cy="627062"/>
          </a:xfrm>
        </p:spPr>
        <p:txBody>
          <a:bodyPr>
            <a:noAutofit/>
          </a:bodyPr>
          <a:lstStyle/>
          <a:p>
            <a:pPr algn="ctr"/>
            <a:r>
              <a:rPr lang="en-US" b="1" dirty="0">
                <a:solidFill>
                  <a:srgbClr val="0091A0"/>
                </a:solidFill>
              </a:rPr>
              <a:t>Strategy #3: Micro-units </a:t>
            </a:r>
          </a:p>
        </p:txBody>
      </p:sp>
      <p:pic>
        <p:nvPicPr>
          <p:cNvPr id="2050" name="Picture 2" descr="63 Melcher Street, Unit 206, Boston, MA 02210 | Compass">
            <a:extLst>
              <a:ext uri="{FF2B5EF4-FFF2-40B4-BE49-F238E27FC236}">
                <a16:creationId xmlns:a16="http://schemas.microsoft.com/office/drawing/2014/main" id="{E54992BE-5D50-4A55-9872-D1BD0D6C52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883" y="3348210"/>
            <a:ext cx="3397265" cy="22660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ctory 63 – The Green Cities Company">
            <a:extLst>
              <a:ext uri="{FF2B5EF4-FFF2-40B4-BE49-F238E27FC236}">
                <a16:creationId xmlns:a16="http://schemas.microsoft.com/office/drawing/2014/main" id="{1CE71E82-4241-41DD-A828-CAF9CEAA0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483" y="3348210"/>
            <a:ext cx="4358088" cy="226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685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0DE-86C1-4BD5-BD96-F4B7F3D789E4}"/>
              </a:ext>
            </a:extLst>
          </p:cNvPr>
          <p:cNvSpPr>
            <a:spLocks noGrp="1"/>
          </p:cNvSpPr>
          <p:nvPr>
            <p:ph type="title"/>
          </p:nvPr>
        </p:nvSpPr>
        <p:spPr>
          <a:xfrm>
            <a:off x="-214312" y="231351"/>
            <a:ext cx="9572624" cy="627062"/>
          </a:xfrm>
        </p:spPr>
        <p:txBody>
          <a:bodyPr>
            <a:noAutofit/>
          </a:bodyPr>
          <a:lstStyle/>
          <a:p>
            <a:pPr algn="ctr"/>
            <a:r>
              <a:rPr lang="en-US" b="1" dirty="0">
                <a:solidFill>
                  <a:srgbClr val="0091A0"/>
                </a:solidFill>
              </a:rPr>
              <a:t>Strategy #3: micro-units </a:t>
            </a:r>
          </a:p>
        </p:txBody>
      </p:sp>
      <p:sp>
        <p:nvSpPr>
          <p:cNvPr id="3" name="Content Placeholder 2">
            <a:extLst>
              <a:ext uri="{FF2B5EF4-FFF2-40B4-BE49-F238E27FC236}">
                <a16:creationId xmlns:a16="http://schemas.microsoft.com/office/drawing/2014/main" id="{4A852ADF-2BE1-4492-8A0A-2B2B6CE83F1A}"/>
              </a:ext>
            </a:extLst>
          </p:cNvPr>
          <p:cNvSpPr>
            <a:spLocks noGrp="1"/>
          </p:cNvSpPr>
          <p:nvPr>
            <p:ph idx="1"/>
          </p:nvPr>
        </p:nvSpPr>
        <p:spPr>
          <a:xfrm>
            <a:off x="300339" y="1000964"/>
            <a:ext cx="8843661" cy="4947512"/>
          </a:xfrm>
        </p:spPr>
        <p:txBody>
          <a:bodyPr>
            <a:normAutofit/>
          </a:bodyPr>
          <a:lstStyle/>
          <a:p>
            <a:pPr marL="0" indent="0">
              <a:lnSpc>
                <a:spcPct val="109000"/>
              </a:lnSpc>
              <a:spcBef>
                <a:spcPts val="1200"/>
              </a:spcBef>
              <a:buClr>
                <a:srgbClr val="FF0066"/>
              </a:buClr>
              <a:buNone/>
            </a:pPr>
            <a:r>
              <a:rPr lang="en-US" sz="2000" b="1" dirty="0">
                <a:solidFill>
                  <a:srgbClr val="FF0066"/>
                </a:solidFill>
                <a:latin typeface="Segoe UI" panose="020B0502040204020203" pitchFamily="34" charset="0"/>
                <a:cs typeface="Segoe UI" panose="020B0502040204020203" pitchFamily="34" charset="0"/>
              </a:rPr>
              <a:t>How can we achieve it? </a:t>
            </a:r>
          </a:p>
          <a:p>
            <a:pPr>
              <a:lnSpc>
                <a:spcPct val="109000"/>
              </a:lnSpc>
              <a:spcBef>
                <a:spcPts val="600"/>
              </a:spcBef>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Consider zoning amendments related to site and density requirements – lot coverage, height, setbacks, interior space </a:t>
            </a:r>
          </a:p>
          <a:p>
            <a:pPr>
              <a:lnSpc>
                <a:spcPct val="109000"/>
              </a:lnSpc>
              <a:spcBef>
                <a:spcPts val="600"/>
              </a:spcBef>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Review existing minimum unit size regulations (International Building Code) </a:t>
            </a:r>
          </a:p>
          <a:p>
            <a:pPr>
              <a:lnSpc>
                <a:spcPct val="109000"/>
              </a:lnSpc>
              <a:spcBef>
                <a:spcPts val="600"/>
              </a:spcBef>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Consider requiring an affordability set-aside threshold</a:t>
            </a:r>
          </a:p>
          <a:p>
            <a:pPr>
              <a:lnSpc>
                <a:spcPct val="109000"/>
              </a:lnSpc>
              <a:spcBef>
                <a:spcPts val="600"/>
              </a:spcBef>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Encourage certain types of common spaces </a:t>
            </a:r>
          </a:p>
          <a:p>
            <a:pPr>
              <a:lnSpc>
                <a:spcPct val="109000"/>
              </a:lnSpc>
              <a:spcBef>
                <a:spcPts val="600"/>
              </a:spcBef>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Explore parking requirements per unit – impacts on feasibility </a:t>
            </a:r>
          </a:p>
          <a:p>
            <a:pPr>
              <a:lnSpc>
                <a:spcPct val="109000"/>
              </a:lnSpc>
              <a:spcBef>
                <a:spcPts val="600"/>
              </a:spcBef>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Permitting process requirements – as of right? </a:t>
            </a:r>
          </a:p>
          <a:p>
            <a:pPr marL="0" indent="0">
              <a:lnSpc>
                <a:spcPct val="109000"/>
              </a:lnSpc>
              <a:spcBef>
                <a:spcPts val="1200"/>
              </a:spcBef>
              <a:buClr>
                <a:srgbClr val="FF0066"/>
              </a:buClr>
              <a:buNone/>
            </a:pPr>
            <a:endParaRPr lang="en-US" sz="2000" b="1" dirty="0">
              <a:solidFill>
                <a:srgbClr val="FF0066"/>
              </a:solidFill>
              <a:latin typeface="Segoe UI" panose="020B0502040204020203" pitchFamily="34" charset="0"/>
              <a:cs typeface="Segoe UI" panose="020B0502040204020203" pitchFamily="34" charset="0"/>
            </a:endParaRPr>
          </a:p>
          <a:p>
            <a:pPr marL="0" indent="0">
              <a:lnSpc>
                <a:spcPct val="109000"/>
              </a:lnSpc>
              <a:spcBef>
                <a:spcPts val="1200"/>
              </a:spcBef>
              <a:buClr>
                <a:srgbClr val="FF0066"/>
              </a:buClr>
              <a:buNone/>
            </a:pPr>
            <a:endParaRPr lang="en-US" sz="2000" b="1" dirty="0">
              <a:solidFill>
                <a:srgbClr val="FF0066"/>
              </a:solidFill>
              <a:latin typeface="Segoe UI" panose="020B0502040204020203"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FAB07E35-A6BF-4FCA-951F-6089E98C9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5DEA0-C51A-4443-B109-14AEE46582D6}"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pic>
        <p:nvPicPr>
          <p:cNvPr id="1026" name="Picture 2" descr="La Casa Permanent Supportive Housing">
            <a:extLst>
              <a:ext uri="{FF2B5EF4-FFF2-40B4-BE49-F238E27FC236}">
                <a16:creationId xmlns:a16="http://schemas.microsoft.com/office/drawing/2014/main" id="{6716D33E-84B9-4E57-AB1D-3FF51C9347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4509" y="4107975"/>
            <a:ext cx="1934981" cy="19372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ADB7B3D-F2FF-4EE6-9C08-4E55596B25FC}"/>
              </a:ext>
            </a:extLst>
          </p:cNvPr>
          <p:cNvPicPr>
            <a:picLocks noChangeAspect="1"/>
          </p:cNvPicPr>
          <p:nvPr/>
        </p:nvPicPr>
        <p:blipFill>
          <a:blip r:embed="rId3"/>
          <a:stretch>
            <a:fillRect/>
          </a:stretch>
        </p:blipFill>
        <p:spPr>
          <a:xfrm>
            <a:off x="735973" y="4107976"/>
            <a:ext cx="2652571" cy="1937221"/>
          </a:xfrm>
          <a:prstGeom prst="rect">
            <a:avLst/>
          </a:prstGeom>
        </p:spPr>
      </p:pic>
      <p:pic>
        <p:nvPicPr>
          <p:cNvPr id="5" name="Picture 2" descr="Microunit Apartments Are Gaining Popularity in Major Urban Markets:  Shifting Market or Passing Fad? | CCIM Institute">
            <a:extLst>
              <a:ext uri="{FF2B5EF4-FFF2-40B4-BE49-F238E27FC236}">
                <a16:creationId xmlns:a16="http://schemas.microsoft.com/office/drawing/2014/main" id="{FE6A0F0F-9809-4486-A063-6B2B1E4C4F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5455" y="4107975"/>
            <a:ext cx="2901062" cy="1937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50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AAE75A-654A-4643-91AE-85C176E1AFF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9DC4AA18-D0A9-434D-BDA9-AD618A247C40}"/>
              </a:ext>
            </a:extLst>
          </p:cNvPr>
          <p:cNvSpPr>
            <a:spLocks noGrp="1"/>
          </p:cNvSpPr>
          <p:nvPr>
            <p:ph type="sldNum" sz="quarter" idx="12"/>
          </p:nvPr>
        </p:nvSpPr>
        <p:spPr/>
        <p:txBody>
          <a:bodyPr/>
          <a:lstStyle/>
          <a:p>
            <a:fld id="{48F63A3B-78C7-47BE-AE5E-E10140E04643}" type="slidenum">
              <a:rPr lang="en-US" smtClean="0"/>
              <a:t>69</a:t>
            </a:fld>
            <a:endParaRPr lang="en-US" dirty="0"/>
          </a:p>
        </p:txBody>
      </p:sp>
    </p:spTree>
    <p:extLst>
      <p:ext uri="{BB962C8B-B14F-4D97-AF65-F5344CB8AC3E}">
        <p14:creationId xmlns:p14="http://schemas.microsoft.com/office/powerpoint/2010/main" val="3825344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A403E1-A369-4083-81BC-14BCB9AEA939}"/>
              </a:ext>
            </a:extLst>
          </p:cNvPr>
          <p:cNvSpPr/>
          <p:nvPr/>
        </p:nvSpPr>
        <p:spPr>
          <a:xfrm>
            <a:off x="177799" y="987993"/>
            <a:ext cx="8788400" cy="3108543"/>
          </a:xfrm>
          <a:prstGeom prst="rect">
            <a:avLst/>
          </a:prstGeom>
        </p:spPr>
        <p:txBody>
          <a:bodyPr wrap="square">
            <a:spAutoFit/>
          </a:bodyPr>
          <a:lstStyle/>
          <a:p>
            <a:pPr algn="ctr">
              <a:lnSpc>
                <a:spcPct val="100000"/>
              </a:lnSpc>
              <a:buClr>
                <a:schemeClr val="accent4"/>
              </a:buClr>
            </a:pPr>
            <a:r>
              <a:rPr lang="en-US" sz="2400" b="1" dirty="0">
                <a:solidFill>
                  <a:schemeClr val="accent1"/>
                </a:solidFill>
                <a:latin typeface="Segoe UI" panose="020B0502040204020203" pitchFamily="34" charset="0"/>
                <a:cs typeface="Segoe UI" panose="020B0502040204020203" pitchFamily="34" charset="0"/>
              </a:rPr>
              <a:t>Affordable housing is typically defined as housing that costs less than 30% of monthly income for households earning below the Area Median Income (AMI).</a:t>
            </a:r>
          </a:p>
          <a:p>
            <a:pPr algn="ctr">
              <a:lnSpc>
                <a:spcPct val="100000"/>
              </a:lnSpc>
              <a:buClr>
                <a:schemeClr val="accent4"/>
              </a:buClr>
            </a:pPr>
            <a:endParaRPr lang="en-US" sz="2400" b="1" dirty="0">
              <a:solidFill>
                <a:schemeClr val="accent2"/>
              </a:solidFill>
              <a:latin typeface="Segoe UI" panose="020B0502040204020203" pitchFamily="34" charset="0"/>
              <a:cs typeface="Segoe UI" panose="020B0502040204020203" pitchFamily="34" charset="0"/>
            </a:endParaRPr>
          </a:p>
          <a:p>
            <a:pPr algn="ctr">
              <a:lnSpc>
                <a:spcPct val="100000"/>
              </a:lnSpc>
              <a:buClr>
                <a:schemeClr val="accent4"/>
              </a:buClr>
            </a:pPr>
            <a:r>
              <a:rPr lang="en-US" sz="2000" b="1" i="1" dirty="0">
                <a:solidFill>
                  <a:schemeClr val="accent2"/>
                </a:solidFill>
                <a:latin typeface="Segoe UI" panose="020B0502040204020203" pitchFamily="34" charset="0"/>
                <a:cs typeface="Segoe UI" panose="020B0502040204020203" pitchFamily="34" charset="0"/>
              </a:rPr>
              <a:t>What does this really mean?</a:t>
            </a:r>
            <a:r>
              <a:rPr lang="en-US" sz="2000" b="1" i="1" dirty="0">
                <a:solidFill>
                  <a:schemeClr val="accent4"/>
                </a:solidFill>
                <a:latin typeface="Segoe UI" panose="020B0502040204020203" pitchFamily="34" charset="0"/>
                <a:cs typeface="Segoe UI" panose="020B0502040204020203" pitchFamily="34" charset="0"/>
              </a:rPr>
              <a:t> </a:t>
            </a:r>
          </a:p>
          <a:p>
            <a:pPr algn="ctr">
              <a:lnSpc>
                <a:spcPct val="100000"/>
              </a:lnSpc>
              <a:buClr>
                <a:schemeClr val="accent4"/>
              </a:buClr>
            </a:pPr>
            <a:endParaRPr lang="en-US" b="1" dirty="0">
              <a:solidFill>
                <a:schemeClr val="accent3"/>
              </a:solidFill>
              <a:latin typeface="Segoe UI" panose="020B0502040204020203" pitchFamily="34" charset="0"/>
              <a:cs typeface="Segoe UI" panose="020B0502040204020203" pitchFamily="34" charset="0"/>
            </a:endParaRPr>
          </a:p>
          <a:p>
            <a:pPr algn="ctr">
              <a:lnSpc>
                <a:spcPct val="100000"/>
              </a:lnSpc>
              <a:buClr>
                <a:schemeClr val="accent4"/>
              </a:buClr>
            </a:pPr>
            <a:r>
              <a:rPr lang="en-US" dirty="0">
                <a:solidFill>
                  <a:schemeClr val="accent6"/>
                </a:solidFill>
                <a:latin typeface="Segoe UI" panose="020B0502040204020203" pitchFamily="34" charset="0"/>
                <a:cs typeface="Segoe UI" panose="020B0502040204020203" pitchFamily="34" charset="0"/>
              </a:rPr>
              <a:t>The aim is to create </a:t>
            </a:r>
            <a:r>
              <a:rPr lang="en-US" b="1" dirty="0">
                <a:solidFill>
                  <a:schemeClr val="accent6"/>
                </a:solidFill>
                <a:latin typeface="Segoe UI" panose="020B0502040204020203" pitchFamily="34" charset="0"/>
                <a:cs typeface="Segoe UI" panose="020B0502040204020203" pitchFamily="34" charset="0"/>
              </a:rPr>
              <a:t>housing affordability options </a:t>
            </a:r>
            <a:r>
              <a:rPr lang="en-US" dirty="0">
                <a:solidFill>
                  <a:schemeClr val="accent6"/>
                </a:solidFill>
                <a:latin typeface="Segoe UI" panose="020B0502040204020203" pitchFamily="34" charset="0"/>
                <a:cs typeface="Segoe UI" panose="020B0502040204020203" pitchFamily="34" charset="0"/>
              </a:rPr>
              <a:t>for households that earn less than the median income in their part of the State. To be attainable and sustainable, housing for this group should cost no more than 1/3 of what these households earn</a:t>
            </a:r>
            <a:r>
              <a:rPr lang="en-US" dirty="0">
                <a:solidFill>
                  <a:schemeClr val="accent3"/>
                </a:solidFill>
                <a:latin typeface="Segoe UI" panose="020B0502040204020203" pitchFamily="34" charset="0"/>
                <a:cs typeface="Segoe UI" panose="020B0502040204020203" pitchFamily="34" charset="0"/>
              </a:rPr>
              <a:t>.</a:t>
            </a:r>
            <a:endParaRPr lang="en-US" sz="800" b="1" dirty="0">
              <a:latin typeface="Segoe UI" panose="020B0502040204020203" pitchFamily="34" charset="0"/>
              <a:cs typeface="Segoe UI" panose="020B0502040204020203" pitchFamily="34" charset="0"/>
            </a:endParaRPr>
          </a:p>
          <a:p>
            <a:pPr marL="628650" lvl="1" indent="-171450">
              <a:lnSpc>
                <a:spcPct val="100000"/>
              </a:lnSpc>
              <a:buClr>
                <a:schemeClr val="accent1"/>
              </a:buClr>
              <a:buFont typeface="Wingdings" panose="05000000000000000000" pitchFamily="2" charset="2"/>
              <a:buChar char="§"/>
            </a:pPr>
            <a:endParaRPr lang="en-US" sz="800"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1488916C-3EC6-48FD-BCB5-C757FD2DD0AC}"/>
              </a:ext>
            </a:extLst>
          </p:cNvPr>
          <p:cNvSpPr txBox="1"/>
          <p:nvPr/>
        </p:nvSpPr>
        <p:spPr>
          <a:xfrm>
            <a:off x="-2" y="223143"/>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What is Affordable Housing? </a:t>
            </a:r>
          </a:p>
        </p:txBody>
      </p:sp>
      <p:pic>
        <p:nvPicPr>
          <p:cNvPr id="1026" name="Picture 2" descr="Affordable Housing | Boonton, NJ">
            <a:extLst>
              <a:ext uri="{FF2B5EF4-FFF2-40B4-BE49-F238E27FC236}">
                <a16:creationId xmlns:a16="http://schemas.microsoft.com/office/drawing/2014/main" id="{8476241C-FCB3-4713-870D-2036B00AB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73" y="4402714"/>
            <a:ext cx="558165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EE8BD7-BCEE-4736-852A-18B8EE61D0C5}"/>
              </a:ext>
            </a:extLst>
          </p:cNvPr>
          <p:cNvSpPr/>
          <p:nvPr/>
        </p:nvSpPr>
        <p:spPr>
          <a:xfrm>
            <a:off x="2076226" y="5583219"/>
            <a:ext cx="4754880"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1B13F3-C7AB-4486-AE4B-8588375B59F8}"/>
              </a:ext>
            </a:extLst>
          </p:cNvPr>
          <p:cNvSpPr txBox="1"/>
          <p:nvPr/>
        </p:nvSpPr>
        <p:spPr>
          <a:xfrm>
            <a:off x="-2" y="5565151"/>
            <a:ext cx="9144001" cy="646331"/>
          </a:xfrm>
          <a:prstGeom prst="rect">
            <a:avLst/>
          </a:prstGeom>
          <a:noFill/>
        </p:spPr>
        <p:txBody>
          <a:bodyPr wrap="square" rtlCol="0">
            <a:spAutoFit/>
          </a:bodyPr>
          <a:lstStyle/>
          <a:p>
            <a:pPr algn="ctr"/>
            <a:r>
              <a:rPr lang="en-US" sz="3600" b="1" dirty="0">
                <a:latin typeface="Segoe UI Light" panose="020B0502040204020203" pitchFamily="34" charset="0"/>
                <a:cs typeface="Segoe UI Light" panose="020B0502040204020203" pitchFamily="34" charset="0"/>
              </a:rPr>
              <a:t>HOUSING AFFORDABILITY</a:t>
            </a:r>
          </a:p>
        </p:txBody>
      </p:sp>
    </p:spTree>
    <p:extLst>
      <p:ext uri="{BB962C8B-B14F-4D97-AF65-F5344CB8AC3E}">
        <p14:creationId xmlns:p14="http://schemas.microsoft.com/office/powerpoint/2010/main" val="332238269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232E04-0330-497E-9F7A-7FF360DBFB2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822D450C-6C3B-421B-BB4B-2578BA6978FA}"/>
              </a:ext>
            </a:extLst>
          </p:cNvPr>
          <p:cNvSpPr>
            <a:spLocks noGrp="1"/>
          </p:cNvSpPr>
          <p:nvPr>
            <p:ph type="sldNum" sz="quarter" idx="12"/>
          </p:nvPr>
        </p:nvSpPr>
        <p:spPr/>
        <p:txBody>
          <a:bodyPr/>
          <a:lstStyle/>
          <a:p>
            <a:fld id="{48F63A3B-78C7-47BE-AE5E-E10140E04643}" type="slidenum">
              <a:rPr lang="en-US" smtClean="0"/>
              <a:t>70</a:t>
            </a:fld>
            <a:endParaRPr lang="en-US" dirty="0"/>
          </a:p>
        </p:txBody>
      </p:sp>
    </p:spTree>
    <p:extLst>
      <p:ext uri="{BB962C8B-B14F-4D97-AF65-F5344CB8AC3E}">
        <p14:creationId xmlns:p14="http://schemas.microsoft.com/office/powerpoint/2010/main" val="1083834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0DE-86C1-4BD5-BD96-F4B7F3D789E4}"/>
              </a:ext>
            </a:extLst>
          </p:cNvPr>
          <p:cNvSpPr>
            <a:spLocks noGrp="1"/>
          </p:cNvSpPr>
          <p:nvPr>
            <p:ph type="title"/>
          </p:nvPr>
        </p:nvSpPr>
        <p:spPr>
          <a:xfrm>
            <a:off x="-214312" y="231351"/>
            <a:ext cx="9572624" cy="627062"/>
          </a:xfrm>
        </p:spPr>
        <p:txBody>
          <a:bodyPr>
            <a:noAutofit/>
          </a:bodyPr>
          <a:lstStyle/>
          <a:p>
            <a:pPr algn="ctr"/>
            <a:r>
              <a:rPr lang="en-US" b="1" dirty="0">
                <a:solidFill>
                  <a:srgbClr val="0091A0"/>
                </a:solidFill>
              </a:rPr>
              <a:t>Strategy #4: parking requirements</a:t>
            </a:r>
          </a:p>
        </p:txBody>
      </p:sp>
      <p:sp>
        <p:nvSpPr>
          <p:cNvPr id="3" name="Content Placeholder 2">
            <a:extLst>
              <a:ext uri="{FF2B5EF4-FFF2-40B4-BE49-F238E27FC236}">
                <a16:creationId xmlns:a16="http://schemas.microsoft.com/office/drawing/2014/main" id="{4A852ADF-2BE1-4492-8A0A-2B2B6CE83F1A}"/>
              </a:ext>
            </a:extLst>
          </p:cNvPr>
          <p:cNvSpPr>
            <a:spLocks noGrp="1"/>
          </p:cNvSpPr>
          <p:nvPr>
            <p:ph idx="1"/>
          </p:nvPr>
        </p:nvSpPr>
        <p:spPr>
          <a:xfrm>
            <a:off x="300339" y="969194"/>
            <a:ext cx="8843661" cy="2882044"/>
          </a:xfrm>
        </p:spPr>
        <p:txBody>
          <a:bodyPr>
            <a:normAutofit/>
          </a:bodyPr>
          <a:lstStyle/>
          <a:p>
            <a:pPr marL="0" indent="0">
              <a:lnSpc>
                <a:spcPct val="109000"/>
              </a:lnSpc>
              <a:spcBef>
                <a:spcPts val="1200"/>
              </a:spcBef>
              <a:buClr>
                <a:srgbClr val="FF0066"/>
              </a:buClr>
              <a:buNone/>
            </a:pPr>
            <a:r>
              <a:rPr lang="en-US" sz="2000" b="1" dirty="0">
                <a:solidFill>
                  <a:srgbClr val="FF0066"/>
                </a:solidFill>
              </a:rPr>
              <a:t>What is this strategy?</a:t>
            </a:r>
            <a:endParaRPr lang="en-US" sz="2000" b="1" i="0" dirty="0">
              <a:solidFill>
                <a:srgbClr val="FF0066"/>
              </a:solidFill>
              <a:effectLst/>
            </a:endParaRPr>
          </a:p>
          <a:p>
            <a:pPr>
              <a:lnSpc>
                <a:spcPct val="119000"/>
              </a:lnSpc>
              <a:spcBef>
                <a:spcPts val="600"/>
              </a:spcBef>
              <a:buClr>
                <a:srgbClr val="FF0066"/>
              </a:buClr>
              <a:buFont typeface="Wingdings" panose="05000000000000000000" pitchFamily="2" charset="2"/>
              <a:buChar char="§"/>
            </a:pPr>
            <a:r>
              <a:rPr lang="en-US" sz="1800" dirty="0">
                <a:solidFill>
                  <a:srgbClr val="414042"/>
                </a:solidFill>
                <a:latin typeface="Segoe UI" panose="020B0502040204020203" pitchFamily="34" charset="0"/>
                <a:cs typeface="Segoe UI" panose="020B0502040204020203" pitchFamily="34" charset="0"/>
              </a:rPr>
              <a:t>I</a:t>
            </a:r>
            <a:r>
              <a:rPr lang="en-US" sz="1800" b="0" i="0" dirty="0">
                <a:solidFill>
                  <a:srgbClr val="414042"/>
                </a:solidFill>
                <a:effectLst/>
                <a:latin typeface="Segoe UI" panose="020B0502040204020203" pitchFamily="34" charset="0"/>
                <a:cs typeface="Segoe UI" panose="020B0502040204020203" pitchFamily="34" charset="0"/>
              </a:rPr>
              <a:t>ncrease feasibility of </a:t>
            </a:r>
            <a:r>
              <a:rPr lang="en-US" sz="1800" dirty="0">
                <a:solidFill>
                  <a:srgbClr val="414042"/>
                </a:solidFill>
                <a:latin typeface="Segoe UI" panose="020B0502040204020203" pitchFamily="34" charset="0"/>
                <a:cs typeface="Segoe UI" panose="020B0502040204020203" pitchFamily="34" charset="0"/>
              </a:rPr>
              <a:t>options such as microunits by </a:t>
            </a:r>
            <a:r>
              <a:rPr lang="en-US" sz="1800" b="0" i="0" dirty="0">
                <a:solidFill>
                  <a:srgbClr val="414042"/>
                </a:solidFill>
                <a:effectLst/>
                <a:latin typeface="Segoe UI" panose="020B0502040204020203" pitchFamily="34" charset="0"/>
                <a:cs typeface="Segoe UI" panose="020B0502040204020203" pitchFamily="34" charset="0"/>
              </a:rPr>
              <a:t>lowering off-street parking requirements</a:t>
            </a:r>
          </a:p>
          <a:p>
            <a:pPr>
              <a:lnSpc>
                <a:spcPct val="119000"/>
              </a:lnSpc>
              <a:spcBef>
                <a:spcPts val="600"/>
              </a:spcBef>
              <a:buClr>
                <a:srgbClr val="FF0066"/>
              </a:buClr>
              <a:buFont typeface="Wingdings" panose="05000000000000000000" pitchFamily="2" charset="2"/>
              <a:buChar char="§"/>
            </a:pPr>
            <a:r>
              <a:rPr lang="en-US" sz="1800" dirty="0">
                <a:solidFill>
                  <a:srgbClr val="414042"/>
                </a:solidFill>
                <a:latin typeface="Segoe UI" panose="020B0502040204020203" pitchFamily="34" charset="0"/>
                <a:cs typeface="Segoe UI" panose="020B0502040204020203" pitchFamily="34" charset="0"/>
              </a:rPr>
              <a:t>Off-street parking is expensive or not physically possible for many potential lots </a:t>
            </a:r>
          </a:p>
          <a:p>
            <a:pPr>
              <a:lnSpc>
                <a:spcPct val="119000"/>
              </a:lnSpc>
              <a:spcBef>
                <a:spcPts val="600"/>
              </a:spcBef>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Parking requirements significantly increase construction costs - developers pass the cost of parking on to tenants or owners </a:t>
            </a:r>
          </a:p>
          <a:p>
            <a:pPr>
              <a:lnSpc>
                <a:spcPct val="119000"/>
              </a:lnSpc>
              <a:spcBef>
                <a:spcPts val="600"/>
              </a:spcBef>
              <a:buClr>
                <a:srgbClr val="FF0066"/>
              </a:buClr>
              <a:buFont typeface="Wingdings" panose="05000000000000000000" pitchFamily="2" charset="2"/>
              <a:buChar char="§"/>
            </a:pPr>
            <a:r>
              <a:rPr lang="en-US" sz="1800" b="0" i="0" dirty="0">
                <a:solidFill>
                  <a:srgbClr val="000000"/>
                </a:solidFill>
                <a:effectLst/>
                <a:latin typeface="Segoe UI" panose="020B0502040204020203" pitchFamily="34" charset="0"/>
                <a:cs typeface="Segoe UI" panose="020B0502040204020203" pitchFamily="34" charset="0"/>
              </a:rPr>
              <a:t>Studies show the cost of garage parking is 17% of a housing unit’s rent.</a:t>
            </a:r>
            <a:endParaRPr lang="en-US" sz="1800" dirty="0">
              <a:latin typeface="Segoe UI" panose="020B0502040204020203" pitchFamily="34" charset="0"/>
              <a:cs typeface="Segoe UI" panose="020B0502040204020203" pitchFamily="34" charset="0"/>
            </a:endParaRPr>
          </a:p>
          <a:p>
            <a:pPr marL="0" indent="0">
              <a:lnSpc>
                <a:spcPct val="109000"/>
              </a:lnSpc>
              <a:spcBef>
                <a:spcPts val="1200"/>
              </a:spcBef>
              <a:buClr>
                <a:srgbClr val="FF0066"/>
              </a:buClr>
              <a:buNone/>
            </a:pPr>
            <a:endParaRPr lang="en-US" sz="2000" dirty="0"/>
          </a:p>
        </p:txBody>
      </p:sp>
      <p:sp>
        <p:nvSpPr>
          <p:cNvPr id="4" name="Slide Number Placeholder 3">
            <a:extLst>
              <a:ext uri="{FF2B5EF4-FFF2-40B4-BE49-F238E27FC236}">
                <a16:creationId xmlns:a16="http://schemas.microsoft.com/office/drawing/2014/main" id="{FAB07E35-A6BF-4FCA-951F-6089E98C9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5DEA0-C51A-4443-B109-14AEE46582D6}"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C4DFC88B-CDEA-4762-8D96-9FC4DD0539E6}"/>
              </a:ext>
            </a:extLst>
          </p:cNvPr>
          <p:cNvSpPr/>
          <p:nvPr/>
        </p:nvSpPr>
        <p:spPr>
          <a:xfrm>
            <a:off x="2581835" y="5888806"/>
            <a:ext cx="3431690" cy="969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F7F9485-B885-440F-AE80-307C5BFE44A9}"/>
              </a:ext>
            </a:extLst>
          </p:cNvPr>
          <p:cNvSpPr txBox="1"/>
          <p:nvPr/>
        </p:nvSpPr>
        <p:spPr>
          <a:xfrm>
            <a:off x="300339" y="3727430"/>
            <a:ext cx="4529635" cy="1534651"/>
          </a:xfrm>
          <a:prstGeom prst="rect">
            <a:avLst/>
          </a:prstGeom>
          <a:noFill/>
        </p:spPr>
        <p:txBody>
          <a:bodyPr wrap="square">
            <a:spAutoFit/>
          </a:bodyPr>
          <a:lstStyle/>
          <a:p>
            <a:pPr marL="225425" indent="-225425">
              <a:lnSpc>
                <a:spcPct val="119000"/>
              </a:lnSpc>
              <a:spcBef>
                <a:spcPts val="600"/>
              </a:spcBef>
              <a:spcAft>
                <a:spcPts val="600"/>
              </a:spcAft>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Car ownership trends are decreasing in cities – adapt to modern needs</a:t>
            </a:r>
          </a:p>
          <a:p>
            <a:pPr marL="225425" indent="-225425">
              <a:lnSpc>
                <a:spcPct val="119000"/>
              </a:lnSpc>
              <a:spcBef>
                <a:spcPts val="600"/>
              </a:spcBef>
              <a:spcAft>
                <a:spcPts val="600"/>
              </a:spcAft>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Parking increases impervious surfaces and impacts runoff and pollution</a:t>
            </a:r>
          </a:p>
        </p:txBody>
      </p:sp>
      <p:pic>
        <p:nvPicPr>
          <p:cNvPr id="5" name="Picture 4">
            <a:extLst>
              <a:ext uri="{FF2B5EF4-FFF2-40B4-BE49-F238E27FC236}">
                <a16:creationId xmlns:a16="http://schemas.microsoft.com/office/drawing/2014/main" id="{68DCE756-E36B-477E-A835-47F7749C9057}"/>
              </a:ext>
            </a:extLst>
          </p:cNvPr>
          <p:cNvPicPr>
            <a:picLocks noChangeAspect="1"/>
          </p:cNvPicPr>
          <p:nvPr/>
        </p:nvPicPr>
        <p:blipFill>
          <a:blip r:embed="rId3"/>
          <a:stretch>
            <a:fillRect/>
          </a:stretch>
        </p:blipFill>
        <p:spPr>
          <a:xfrm>
            <a:off x="4722169" y="3719338"/>
            <a:ext cx="4067095" cy="2882044"/>
          </a:xfrm>
          <a:prstGeom prst="rect">
            <a:avLst/>
          </a:prstGeom>
        </p:spPr>
      </p:pic>
    </p:spTree>
    <p:extLst>
      <p:ext uri="{BB962C8B-B14F-4D97-AF65-F5344CB8AC3E}">
        <p14:creationId xmlns:p14="http://schemas.microsoft.com/office/powerpoint/2010/main" val="14302120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0DE-86C1-4BD5-BD96-F4B7F3D789E4}"/>
              </a:ext>
            </a:extLst>
          </p:cNvPr>
          <p:cNvSpPr>
            <a:spLocks noGrp="1"/>
          </p:cNvSpPr>
          <p:nvPr>
            <p:ph type="title"/>
          </p:nvPr>
        </p:nvSpPr>
        <p:spPr>
          <a:xfrm>
            <a:off x="-214312" y="231351"/>
            <a:ext cx="9572624" cy="627062"/>
          </a:xfrm>
        </p:spPr>
        <p:txBody>
          <a:bodyPr>
            <a:noAutofit/>
          </a:bodyPr>
          <a:lstStyle/>
          <a:p>
            <a:pPr algn="ctr"/>
            <a:r>
              <a:rPr lang="en-US" b="1" dirty="0">
                <a:solidFill>
                  <a:srgbClr val="0091A0"/>
                </a:solidFill>
              </a:rPr>
              <a:t>Strategy #4: parking requirements</a:t>
            </a:r>
          </a:p>
        </p:txBody>
      </p:sp>
      <p:sp>
        <p:nvSpPr>
          <p:cNvPr id="3" name="Content Placeholder 2">
            <a:extLst>
              <a:ext uri="{FF2B5EF4-FFF2-40B4-BE49-F238E27FC236}">
                <a16:creationId xmlns:a16="http://schemas.microsoft.com/office/drawing/2014/main" id="{4A852ADF-2BE1-4492-8A0A-2B2B6CE83F1A}"/>
              </a:ext>
            </a:extLst>
          </p:cNvPr>
          <p:cNvSpPr>
            <a:spLocks noGrp="1"/>
          </p:cNvSpPr>
          <p:nvPr>
            <p:ph idx="1"/>
          </p:nvPr>
        </p:nvSpPr>
        <p:spPr>
          <a:xfrm>
            <a:off x="300340" y="969194"/>
            <a:ext cx="7748786" cy="3181701"/>
          </a:xfrm>
        </p:spPr>
        <p:txBody>
          <a:bodyPr>
            <a:normAutofit/>
          </a:bodyPr>
          <a:lstStyle/>
          <a:p>
            <a:pPr marL="0" indent="0">
              <a:lnSpc>
                <a:spcPct val="109000"/>
              </a:lnSpc>
              <a:spcBef>
                <a:spcPts val="1200"/>
              </a:spcBef>
              <a:buClr>
                <a:srgbClr val="FF0066"/>
              </a:buClr>
              <a:buNone/>
            </a:pPr>
            <a:r>
              <a:rPr lang="en-US" sz="2000" b="1" i="0" dirty="0">
                <a:solidFill>
                  <a:srgbClr val="FF0066"/>
                </a:solidFill>
                <a:effectLst/>
                <a:latin typeface="Segoe UI" panose="020B0502040204020203" pitchFamily="34" charset="0"/>
                <a:cs typeface="Segoe UI" panose="020B0502040204020203" pitchFamily="34" charset="0"/>
              </a:rPr>
              <a:t>Case Study: </a:t>
            </a:r>
            <a:r>
              <a:rPr lang="en-US" sz="2000" b="1" i="0" dirty="0">
                <a:solidFill>
                  <a:srgbClr val="92D050"/>
                </a:solidFill>
                <a:effectLst/>
                <a:latin typeface="Segoe UI" panose="020B0502040204020203" pitchFamily="34" charset="0"/>
                <a:cs typeface="Segoe UI" panose="020B0502040204020203" pitchFamily="34" charset="0"/>
              </a:rPr>
              <a:t>Cambridge, MA</a:t>
            </a:r>
          </a:p>
          <a:p>
            <a:pPr>
              <a:lnSpc>
                <a:spcPct val="109000"/>
              </a:lnSpc>
              <a:spcBef>
                <a:spcPts val="600"/>
              </a:spcBef>
              <a:buClr>
                <a:srgbClr val="FF0066"/>
              </a:buClr>
              <a:buFont typeface="Wingdings" panose="05000000000000000000" pitchFamily="2" charset="2"/>
              <a:buChar char="§"/>
            </a:pPr>
            <a:r>
              <a:rPr lang="en-US" sz="1800" b="0" i="0" dirty="0">
                <a:solidFill>
                  <a:srgbClr val="333333"/>
                </a:solidFill>
                <a:effectLst/>
              </a:rPr>
              <a:t>In 2020, an Affordable Housing Overlay (AHO) was created</a:t>
            </a:r>
          </a:p>
          <a:p>
            <a:pPr>
              <a:lnSpc>
                <a:spcPct val="109000"/>
              </a:lnSpc>
              <a:spcBef>
                <a:spcPts val="600"/>
              </a:spcBef>
              <a:buClr>
                <a:srgbClr val="FF0066"/>
              </a:buClr>
              <a:buFont typeface="Wingdings" panose="05000000000000000000" pitchFamily="2" charset="2"/>
              <a:buChar char="§"/>
            </a:pPr>
            <a:r>
              <a:rPr lang="en-US" sz="1800" b="0" i="0" dirty="0">
                <a:solidFill>
                  <a:srgbClr val="333333"/>
                </a:solidFill>
                <a:effectLst/>
              </a:rPr>
              <a:t>The AHO is intended to make 100% affordable housing projects economical. </a:t>
            </a:r>
          </a:p>
          <a:p>
            <a:pPr>
              <a:lnSpc>
                <a:spcPct val="109000"/>
              </a:lnSpc>
              <a:spcBef>
                <a:spcPts val="600"/>
              </a:spcBef>
              <a:buClr>
                <a:srgbClr val="FF0066"/>
              </a:buClr>
              <a:buFont typeface="Wingdings" panose="05000000000000000000" pitchFamily="2" charset="2"/>
              <a:buChar char="§"/>
            </a:pPr>
            <a:r>
              <a:rPr lang="en-US" sz="1800" b="0" i="0" dirty="0">
                <a:solidFill>
                  <a:srgbClr val="333333"/>
                </a:solidFill>
                <a:effectLst/>
              </a:rPr>
              <a:t>It allows for as of right development </a:t>
            </a:r>
            <a:r>
              <a:rPr lang="en-US" sz="1800" dirty="0">
                <a:solidFill>
                  <a:srgbClr val="333333"/>
                </a:solidFill>
              </a:rPr>
              <a:t>and waives </a:t>
            </a:r>
            <a:r>
              <a:rPr lang="en-US" sz="1800" b="0" i="0" dirty="0">
                <a:solidFill>
                  <a:srgbClr val="333333"/>
                </a:solidFill>
                <a:effectLst/>
              </a:rPr>
              <a:t>off-street parking requirements are waived for AHO projects</a:t>
            </a:r>
            <a:endParaRPr lang="en-US" sz="4000" dirty="0"/>
          </a:p>
        </p:txBody>
      </p:sp>
      <p:sp>
        <p:nvSpPr>
          <p:cNvPr id="4" name="Slide Number Placeholder 3">
            <a:extLst>
              <a:ext uri="{FF2B5EF4-FFF2-40B4-BE49-F238E27FC236}">
                <a16:creationId xmlns:a16="http://schemas.microsoft.com/office/drawing/2014/main" id="{FAB07E35-A6BF-4FCA-951F-6089E98C9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5DEA0-C51A-4443-B109-14AEE46582D6}"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pic>
        <p:nvPicPr>
          <p:cNvPr id="1026" name="Picture 2" descr="Fig2">
            <a:extLst>
              <a:ext uri="{FF2B5EF4-FFF2-40B4-BE49-F238E27FC236}">
                <a16:creationId xmlns:a16="http://schemas.microsoft.com/office/drawing/2014/main" id="{1B695A8F-C75E-4F86-B4C9-F36CE79D8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47" y="3336118"/>
            <a:ext cx="4054282" cy="2312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D42FF5C-D6E4-4E13-B0BF-272774E02C73}"/>
              </a:ext>
            </a:extLst>
          </p:cNvPr>
          <p:cNvPicPr>
            <a:picLocks noChangeAspect="1"/>
          </p:cNvPicPr>
          <p:nvPr/>
        </p:nvPicPr>
        <p:blipFill>
          <a:blip r:embed="rId3"/>
          <a:stretch>
            <a:fillRect/>
          </a:stretch>
        </p:blipFill>
        <p:spPr>
          <a:xfrm>
            <a:off x="4295003" y="3275958"/>
            <a:ext cx="4728546" cy="2522976"/>
          </a:xfrm>
          <a:prstGeom prst="rect">
            <a:avLst/>
          </a:prstGeom>
        </p:spPr>
      </p:pic>
    </p:spTree>
    <p:extLst>
      <p:ext uri="{BB962C8B-B14F-4D97-AF65-F5344CB8AC3E}">
        <p14:creationId xmlns:p14="http://schemas.microsoft.com/office/powerpoint/2010/main" val="7609533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0DE-86C1-4BD5-BD96-F4B7F3D789E4}"/>
              </a:ext>
            </a:extLst>
          </p:cNvPr>
          <p:cNvSpPr>
            <a:spLocks noGrp="1"/>
          </p:cNvSpPr>
          <p:nvPr>
            <p:ph type="title"/>
          </p:nvPr>
        </p:nvSpPr>
        <p:spPr>
          <a:xfrm>
            <a:off x="-214312" y="231351"/>
            <a:ext cx="9572624" cy="627062"/>
          </a:xfrm>
        </p:spPr>
        <p:txBody>
          <a:bodyPr>
            <a:noAutofit/>
          </a:bodyPr>
          <a:lstStyle/>
          <a:p>
            <a:pPr algn="ctr"/>
            <a:r>
              <a:rPr lang="en-US" b="1" dirty="0">
                <a:solidFill>
                  <a:srgbClr val="0091A0"/>
                </a:solidFill>
              </a:rPr>
              <a:t>Strategy #4: parking requirements </a:t>
            </a:r>
          </a:p>
        </p:txBody>
      </p:sp>
      <p:sp>
        <p:nvSpPr>
          <p:cNvPr id="3" name="Content Placeholder 2">
            <a:extLst>
              <a:ext uri="{FF2B5EF4-FFF2-40B4-BE49-F238E27FC236}">
                <a16:creationId xmlns:a16="http://schemas.microsoft.com/office/drawing/2014/main" id="{4A852ADF-2BE1-4492-8A0A-2B2B6CE83F1A}"/>
              </a:ext>
            </a:extLst>
          </p:cNvPr>
          <p:cNvSpPr>
            <a:spLocks noGrp="1"/>
          </p:cNvSpPr>
          <p:nvPr>
            <p:ph idx="1"/>
          </p:nvPr>
        </p:nvSpPr>
        <p:spPr>
          <a:xfrm>
            <a:off x="300339" y="969194"/>
            <a:ext cx="8843661" cy="3938085"/>
          </a:xfrm>
        </p:spPr>
        <p:txBody>
          <a:bodyPr>
            <a:normAutofit/>
          </a:bodyPr>
          <a:lstStyle/>
          <a:p>
            <a:pPr marL="0" indent="0">
              <a:buNone/>
            </a:pPr>
            <a:r>
              <a:rPr lang="en-US" sz="2000" b="1" i="0" dirty="0">
                <a:solidFill>
                  <a:srgbClr val="FF0066"/>
                </a:solidFill>
                <a:effectLst/>
                <a:latin typeface="Segoe UI" panose="020B0502040204020203" pitchFamily="34" charset="0"/>
                <a:cs typeface="Segoe UI" panose="020B0502040204020203" pitchFamily="34" charset="0"/>
              </a:rPr>
              <a:t>How can we achieve it? </a:t>
            </a:r>
            <a:endParaRPr lang="en-US" sz="2400" b="1" dirty="0">
              <a:solidFill>
                <a:srgbClr val="FF0066"/>
              </a:solidFill>
              <a:latin typeface="Segoe UI" panose="020B0502040204020203" pitchFamily="34" charset="0"/>
              <a:cs typeface="Segoe UI" panose="020B0502040204020203" pitchFamily="34" charset="0"/>
            </a:endParaRPr>
          </a:p>
          <a:p>
            <a:pPr>
              <a:buClr>
                <a:srgbClr val="FF0066"/>
              </a:buClr>
              <a:buFont typeface="Wingdings" panose="05000000000000000000" pitchFamily="2" charset="2"/>
              <a:buChar char="§"/>
            </a:pPr>
            <a:r>
              <a:rPr lang="en-US" sz="1800" dirty="0"/>
              <a:t>Reducing parking requirement through zoning amendment </a:t>
            </a:r>
          </a:p>
          <a:p>
            <a:pPr>
              <a:buClr>
                <a:srgbClr val="FF0066"/>
              </a:buClr>
              <a:buFont typeface="Wingdings" panose="05000000000000000000" pitchFamily="2" charset="2"/>
              <a:buChar char="§"/>
            </a:pPr>
            <a:r>
              <a:rPr lang="en-US" sz="1800" dirty="0"/>
              <a:t>Could be tied to affordable housing development or portions of the City </a:t>
            </a:r>
          </a:p>
          <a:p>
            <a:pPr>
              <a:buClr>
                <a:srgbClr val="FF0066"/>
              </a:buClr>
              <a:buFont typeface="Wingdings" panose="05000000000000000000" pitchFamily="2" charset="2"/>
              <a:buChar char="§"/>
            </a:pPr>
            <a:r>
              <a:rPr lang="en-US" sz="1800" dirty="0"/>
              <a:t>Based on a development’s proximity to transit access, the neighborhood Walk Score, access to amenities, or some other relevant metric. </a:t>
            </a:r>
          </a:p>
          <a:p>
            <a:pPr>
              <a:buClr>
                <a:srgbClr val="FF0066"/>
              </a:buClr>
              <a:buFont typeface="Wingdings" panose="05000000000000000000" pitchFamily="2" charset="2"/>
              <a:buChar char="§"/>
            </a:pPr>
            <a:r>
              <a:rPr lang="en-US" sz="1800" dirty="0"/>
              <a:t>Allowing a range of alternatives to providing parking such as:</a:t>
            </a:r>
          </a:p>
          <a:p>
            <a:pPr lvl="1">
              <a:buClr>
                <a:srgbClr val="FF0066"/>
              </a:buClr>
              <a:buFont typeface="Wingdings" panose="05000000000000000000" pitchFamily="2" charset="2"/>
              <a:buChar char="§"/>
            </a:pPr>
            <a:r>
              <a:rPr lang="en-US" sz="1800" dirty="0"/>
              <a:t>Transit passes</a:t>
            </a:r>
          </a:p>
          <a:p>
            <a:pPr lvl="1">
              <a:buClr>
                <a:srgbClr val="FF0066"/>
              </a:buClr>
              <a:buFont typeface="Wingdings" panose="05000000000000000000" pitchFamily="2" charset="2"/>
              <a:buChar char="§"/>
            </a:pPr>
            <a:r>
              <a:rPr lang="en-US" sz="1800" dirty="0"/>
              <a:t>Shared parking, off-site parking</a:t>
            </a:r>
          </a:p>
          <a:p>
            <a:pPr lvl="1">
              <a:buClr>
                <a:srgbClr val="FF0066"/>
              </a:buClr>
              <a:buFont typeface="Wingdings" panose="05000000000000000000" pitchFamily="2" charset="2"/>
              <a:buChar char="§"/>
            </a:pPr>
            <a:r>
              <a:rPr lang="en-US" sz="1800" dirty="0"/>
              <a:t>Pick-up/drop-off areas for ride shares </a:t>
            </a:r>
          </a:p>
          <a:p>
            <a:pPr marL="457200" lvl="1" indent="0">
              <a:buClr>
                <a:srgbClr val="FF0066"/>
              </a:buClr>
              <a:buNone/>
            </a:pPr>
            <a:endParaRPr lang="en-US" sz="2000" dirty="0"/>
          </a:p>
          <a:p>
            <a:pPr marL="0" indent="0">
              <a:buNone/>
            </a:pPr>
            <a:endParaRPr lang="en-US" sz="2400" b="1" i="0" dirty="0">
              <a:solidFill>
                <a:srgbClr val="FF0066"/>
              </a:solidFill>
              <a:effectLst/>
              <a:latin typeface="Segoe UI" panose="020B0502040204020203" pitchFamily="34" charset="0"/>
              <a:cs typeface="Segoe UI" panose="020B0502040204020203" pitchFamily="34" charset="0"/>
            </a:endParaRPr>
          </a:p>
          <a:p>
            <a:pPr marL="0" indent="0">
              <a:buNone/>
            </a:pPr>
            <a:endParaRPr lang="en-US" sz="2400" b="1" i="0" dirty="0">
              <a:solidFill>
                <a:srgbClr val="FF0066"/>
              </a:solidFill>
              <a:effectLst/>
              <a:latin typeface="Segoe UI" panose="020B0502040204020203" pitchFamily="34" charset="0"/>
              <a:cs typeface="Segoe UI" panose="020B0502040204020203" pitchFamily="34" charset="0"/>
            </a:endParaRPr>
          </a:p>
          <a:p>
            <a:pPr marL="0" indent="0" algn="ctr">
              <a:buNone/>
            </a:pPr>
            <a:endParaRPr lang="en-US" sz="1400" b="1" i="0" dirty="0">
              <a:solidFill>
                <a:srgbClr val="634582"/>
              </a:solidFill>
              <a:effectLst/>
              <a:latin typeface="adelle-sans"/>
            </a:endParaRPr>
          </a:p>
          <a:p>
            <a:pPr>
              <a:lnSpc>
                <a:spcPct val="109000"/>
              </a:lnSpc>
              <a:spcBef>
                <a:spcPts val="1200"/>
              </a:spcBef>
              <a:buClr>
                <a:srgbClr val="FF0066"/>
              </a:buClr>
              <a:buFont typeface="Wingdings" panose="05000000000000000000" pitchFamily="2" charset="2"/>
              <a:buChar char="§"/>
            </a:pPr>
            <a:endParaRPr lang="en-US" sz="1400" dirty="0">
              <a:solidFill>
                <a:srgbClr val="000000"/>
              </a:solidFill>
              <a:latin typeface="adelle-sans"/>
            </a:endParaRPr>
          </a:p>
        </p:txBody>
      </p:sp>
      <p:sp>
        <p:nvSpPr>
          <p:cNvPr id="4" name="Slide Number Placeholder 3">
            <a:extLst>
              <a:ext uri="{FF2B5EF4-FFF2-40B4-BE49-F238E27FC236}">
                <a16:creationId xmlns:a16="http://schemas.microsoft.com/office/drawing/2014/main" id="{FAB07E35-A6BF-4FCA-951F-6089E98C9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5DEA0-C51A-4443-B109-14AEE46582D6}"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pic>
        <p:nvPicPr>
          <p:cNvPr id="2050" name="Picture 2" descr="State Funding Will Keep Middletown Area Transit Bus Routes Intact -  Hartford Courant">
            <a:extLst>
              <a:ext uri="{FF2B5EF4-FFF2-40B4-BE49-F238E27FC236}">
                <a16:creationId xmlns:a16="http://schemas.microsoft.com/office/drawing/2014/main" id="{954F454E-23BF-4E0C-A14C-87B185E9AA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6061" y="3429000"/>
            <a:ext cx="3657600" cy="20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26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3ED8C1-8570-4BEC-992D-9352F9C4C463}"/>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5B509BC9-E6D2-4A5E-841D-2DD1A38EB7E4}"/>
              </a:ext>
            </a:extLst>
          </p:cNvPr>
          <p:cNvSpPr>
            <a:spLocks noGrp="1"/>
          </p:cNvSpPr>
          <p:nvPr>
            <p:ph type="sldNum" sz="quarter" idx="12"/>
          </p:nvPr>
        </p:nvSpPr>
        <p:spPr/>
        <p:txBody>
          <a:bodyPr/>
          <a:lstStyle/>
          <a:p>
            <a:fld id="{48F63A3B-78C7-47BE-AE5E-E10140E04643}" type="slidenum">
              <a:rPr lang="en-US" smtClean="0"/>
              <a:t>74</a:t>
            </a:fld>
            <a:endParaRPr lang="en-US" dirty="0"/>
          </a:p>
        </p:txBody>
      </p:sp>
    </p:spTree>
    <p:extLst>
      <p:ext uri="{BB962C8B-B14F-4D97-AF65-F5344CB8AC3E}">
        <p14:creationId xmlns:p14="http://schemas.microsoft.com/office/powerpoint/2010/main" val="19907086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F0DE-86C1-4BD5-BD96-F4B7F3D789E4}"/>
              </a:ext>
            </a:extLst>
          </p:cNvPr>
          <p:cNvSpPr>
            <a:spLocks noGrp="1"/>
          </p:cNvSpPr>
          <p:nvPr>
            <p:ph type="title"/>
          </p:nvPr>
        </p:nvSpPr>
        <p:spPr>
          <a:xfrm>
            <a:off x="-214312" y="231351"/>
            <a:ext cx="9572624" cy="627062"/>
          </a:xfrm>
        </p:spPr>
        <p:txBody>
          <a:bodyPr>
            <a:noAutofit/>
          </a:bodyPr>
          <a:lstStyle/>
          <a:p>
            <a:pPr algn="ctr"/>
            <a:r>
              <a:rPr lang="en-US" b="1" dirty="0">
                <a:solidFill>
                  <a:srgbClr val="0091A0"/>
                </a:solidFill>
              </a:rPr>
              <a:t>Strategy #5: preservation  </a:t>
            </a:r>
          </a:p>
        </p:txBody>
      </p:sp>
      <p:sp>
        <p:nvSpPr>
          <p:cNvPr id="3" name="Content Placeholder 2">
            <a:extLst>
              <a:ext uri="{FF2B5EF4-FFF2-40B4-BE49-F238E27FC236}">
                <a16:creationId xmlns:a16="http://schemas.microsoft.com/office/drawing/2014/main" id="{4A852ADF-2BE1-4492-8A0A-2B2B6CE83F1A}"/>
              </a:ext>
            </a:extLst>
          </p:cNvPr>
          <p:cNvSpPr>
            <a:spLocks noGrp="1"/>
          </p:cNvSpPr>
          <p:nvPr>
            <p:ph idx="1"/>
          </p:nvPr>
        </p:nvSpPr>
        <p:spPr>
          <a:xfrm>
            <a:off x="300340" y="969195"/>
            <a:ext cx="8596730" cy="2896750"/>
          </a:xfrm>
        </p:spPr>
        <p:txBody>
          <a:bodyPr>
            <a:normAutofit/>
          </a:bodyPr>
          <a:lstStyle/>
          <a:p>
            <a:pPr marL="0" indent="0">
              <a:buNone/>
            </a:pPr>
            <a:r>
              <a:rPr lang="en-US" sz="2000" b="1" dirty="0">
                <a:solidFill>
                  <a:srgbClr val="FF0066"/>
                </a:solidFill>
              </a:rPr>
              <a:t>What is this strategy?</a:t>
            </a:r>
          </a:p>
          <a:p>
            <a:pPr>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Preserve and rehabilitate the City’s existing older, affordable housing</a:t>
            </a:r>
          </a:p>
          <a:p>
            <a:pPr>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New construction alone does not meet demand and cost is much higher (30% to 50% more)</a:t>
            </a:r>
          </a:p>
          <a:p>
            <a:pPr>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Preservation prevents displacement of residents – gentrification </a:t>
            </a:r>
          </a:p>
          <a:p>
            <a:pPr>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Preserves mixed-income neighborhoods, keeps communities intact </a:t>
            </a:r>
          </a:p>
          <a:p>
            <a:pPr>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Existing buildings already fit within neighborhoods – no new land needed</a:t>
            </a:r>
          </a:p>
          <a:p>
            <a:pPr>
              <a:buClr>
                <a:srgbClr val="FF0066"/>
              </a:buClr>
              <a:buFont typeface="Wingdings" panose="05000000000000000000" pitchFamily="2" charset="2"/>
              <a:buChar char="§"/>
            </a:pPr>
            <a:r>
              <a:rPr lang="en-US" sz="1800" dirty="0">
                <a:latin typeface="Segoe UI" panose="020B0502040204020203" pitchFamily="34" charset="0"/>
                <a:cs typeface="Segoe UI" panose="020B0502040204020203" pitchFamily="34" charset="0"/>
              </a:rPr>
              <a:t>Local, state and federal funding tools are needed </a:t>
            </a:r>
          </a:p>
          <a:p>
            <a:pPr marL="0" indent="0">
              <a:buNone/>
            </a:pPr>
            <a:endParaRPr lang="en-US" sz="2000" dirty="0">
              <a:solidFill>
                <a:srgbClr val="666666"/>
              </a:solidFill>
              <a:latin typeface="Lato" panose="020F0502020204030203" pitchFamily="34" charset="0"/>
            </a:endParaRPr>
          </a:p>
          <a:p>
            <a:pPr marL="0" indent="0">
              <a:buNone/>
            </a:pPr>
            <a:endParaRPr lang="en-US" sz="2000" dirty="0">
              <a:solidFill>
                <a:srgbClr val="666666"/>
              </a:solidFill>
              <a:latin typeface="Lato" panose="020F0502020204030203" pitchFamily="34" charset="0"/>
            </a:endParaRPr>
          </a:p>
          <a:p>
            <a:pPr marL="0" indent="0">
              <a:buNone/>
            </a:pPr>
            <a:endParaRPr lang="en-US" sz="1600" b="0" i="0" dirty="0">
              <a:solidFill>
                <a:srgbClr val="58595A"/>
              </a:solidFill>
              <a:effectLst/>
              <a:latin typeface="open sans" panose="020B0606030504020204" pitchFamily="34" charset="0"/>
            </a:endParaRPr>
          </a:p>
          <a:p>
            <a:pPr algn="l"/>
            <a:endParaRPr lang="en-US" sz="1400" b="0" dirty="0">
              <a:solidFill>
                <a:srgbClr val="666666"/>
              </a:solidFill>
              <a:effectLst/>
              <a:latin typeface="Lato" panose="020F0502020204030203" pitchFamily="34" charset="0"/>
            </a:endParaRPr>
          </a:p>
          <a:p>
            <a:pPr>
              <a:lnSpc>
                <a:spcPct val="109000"/>
              </a:lnSpc>
              <a:spcBef>
                <a:spcPts val="1200"/>
              </a:spcBef>
              <a:buClr>
                <a:srgbClr val="FF0066"/>
              </a:buClr>
              <a:buFont typeface="Wingdings" panose="05000000000000000000" pitchFamily="2" charset="2"/>
              <a:buChar char="§"/>
            </a:pPr>
            <a:endParaRPr lang="en-US" sz="2000" dirty="0"/>
          </a:p>
        </p:txBody>
      </p:sp>
      <p:sp>
        <p:nvSpPr>
          <p:cNvPr id="4" name="Slide Number Placeholder 3">
            <a:extLst>
              <a:ext uri="{FF2B5EF4-FFF2-40B4-BE49-F238E27FC236}">
                <a16:creationId xmlns:a16="http://schemas.microsoft.com/office/drawing/2014/main" id="{FAB07E35-A6BF-4FCA-951F-6089E98C91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5DEA0-C51A-4443-B109-14AEE46582D6}" type="slidenum">
              <a:rPr kumimoji="0" lang="en-US" sz="900" b="0" i="0" u="none" strike="noStrike" kern="1200" cap="none" spc="0" normalizeH="0" baseline="0" noProof="0" smtClean="0">
                <a:ln>
                  <a:noFill/>
                </a:ln>
                <a:solidFill>
                  <a:srgbClr val="21242C">
                    <a:tint val="7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900" b="0" i="0" u="none" strike="noStrike" kern="1200" cap="none" spc="0" normalizeH="0" baseline="0" noProof="0" dirty="0">
              <a:ln>
                <a:noFill/>
              </a:ln>
              <a:solidFill>
                <a:srgbClr val="21242C">
                  <a:tint val="75000"/>
                </a:srgbClr>
              </a:solidFill>
              <a:effectLst/>
              <a:uLnTx/>
              <a:uFillTx/>
              <a:latin typeface="Segoe UI"/>
              <a:ea typeface="+mn-ea"/>
              <a:cs typeface="+mn-cs"/>
            </a:endParaRPr>
          </a:p>
        </p:txBody>
      </p:sp>
      <p:pic>
        <p:nvPicPr>
          <p:cNvPr id="4098" name="Picture 2" descr="Philly Affordable Housing Plan Failed to Help Targeted Home Buyers – NBC10  Philadelphia">
            <a:extLst>
              <a:ext uri="{FF2B5EF4-FFF2-40B4-BE49-F238E27FC236}">
                <a16:creationId xmlns:a16="http://schemas.microsoft.com/office/drawing/2014/main" id="{E8EB0569-F563-484B-A5B4-3557703EBE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871"/>
          <a:stretch/>
        </p:blipFill>
        <p:spPr bwMode="auto">
          <a:xfrm>
            <a:off x="0" y="4125282"/>
            <a:ext cx="9144000" cy="273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1640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29571F-32FA-4275-B8E1-F7A3985B3F57}"/>
              </a:ext>
            </a:extLst>
          </p:cNvPr>
          <p:cNvSpPr>
            <a:spLocks noGrp="1"/>
          </p:cNvSpPr>
          <p:nvPr>
            <p:ph type="sldNum" sz="quarter" idx="12"/>
          </p:nvPr>
        </p:nvSpPr>
        <p:spPr/>
        <p:txBody>
          <a:bodyPr/>
          <a:lstStyle/>
          <a:p>
            <a:pPr>
              <a:defRPr/>
            </a:pPr>
            <a:fld id="{8AD5DEA0-C51A-4443-B109-14AEE46582D6}" type="slidenum">
              <a:rPr lang="en-US" smtClean="0"/>
              <a:pPr>
                <a:defRPr/>
              </a:pPr>
              <a:t>76</a:t>
            </a:fld>
            <a:endParaRPr lang="en-US" dirty="0"/>
          </a:p>
        </p:txBody>
      </p:sp>
      <p:sp>
        <p:nvSpPr>
          <p:cNvPr id="6" name="TextBox 5">
            <a:extLst>
              <a:ext uri="{FF2B5EF4-FFF2-40B4-BE49-F238E27FC236}">
                <a16:creationId xmlns:a16="http://schemas.microsoft.com/office/drawing/2014/main" id="{FE59480F-A4A5-4D3B-B9CA-B4A577BB1DC0}"/>
              </a:ext>
            </a:extLst>
          </p:cNvPr>
          <p:cNvSpPr txBox="1"/>
          <p:nvPr/>
        </p:nvSpPr>
        <p:spPr>
          <a:xfrm>
            <a:off x="246931" y="799039"/>
            <a:ext cx="5097229" cy="5362878"/>
          </a:xfrm>
          <a:prstGeom prst="rect">
            <a:avLst/>
          </a:prstGeom>
          <a:noFill/>
        </p:spPr>
        <p:txBody>
          <a:bodyPr wrap="square">
            <a:spAutoFit/>
          </a:bodyPr>
          <a:lstStyle/>
          <a:p>
            <a:pPr>
              <a:lnSpc>
                <a:spcPct val="109000"/>
              </a:lnSpc>
              <a:spcBef>
                <a:spcPts val="600"/>
              </a:spcBef>
            </a:pPr>
            <a:r>
              <a:rPr lang="en-US" sz="2000" b="1" dirty="0">
                <a:solidFill>
                  <a:srgbClr val="FF0066"/>
                </a:solidFill>
                <a:latin typeface="Segoe UI" panose="020B0502040204020203" pitchFamily="34" charset="0"/>
                <a:cs typeface="Segoe UI" panose="020B0502040204020203" pitchFamily="34" charset="0"/>
              </a:rPr>
              <a:t>Case Study: </a:t>
            </a:r>
            <a:r>
              <a:rPr lang="en-US" sz="2000" b="1" dirty="0">
                <a:solidFill>
                  <a:schemeClr val="accent3"/>
                </a:solidFill>
                <a:latin typeface="Segoe UI" panose="020B0502040204020203" pitchFamily="34" charset="0"/>
                <a:cs typeface="Segoe UI" panose="020B0502040204020203" pitchFamily="34" charset="0"/>
              </a:rPr>
              <a:t>Hartford, CT</a:t>
            </a:r>
          </a:p>
          <a:p>
            <a:pPr marL="285750" indent="-285750">
              <a:lnSpc>
                <a:spcPct val="109000"/>
              </a:lnSpc>
              <a:spcBef>
                <a:spcPts val="600"/>
              </a:spcBef>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Billings Forge Apartments, Frog Hollow Neighborhood, 2013</a:t>
            </a:r>
          </a:p>
          <a:p>
            <a:pPr marL="285750" indent="-285750">
              <a:lnSpc>
                <a:spcPct val="109000"/>
              </a:lnSpc>
              <a:spcBef>
                <a:spcPts val="600"/>
              </a:spcBef>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112-unit, 43% Section 8 family complex created in a historic mill </a:t>
            </a:r>
          </a:p>
          <a:p>
            <a:pPr marL="285750" indent="-285750">
              <a:lnSpc>
                <a:spcPct val="109000"/>
              </a:lnSpc>
              <a:spcBef>
                <a:spcPts val="600"/>
              </a:spcBef>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Preservation of Affordable Housing, Inc. (POAH) leveraged investment for capital improvements while ensuring continued housing affordability and increasing resident services. </a:t>
            </a:r>
          </a:p>
          <a:p>
            <a:pPr marL="285750" indent="-285750">
              <a:lnSpc>
                <a:spcPct val="109000"/>
              </a:lnSpc>
              <a:spcBef>
                <a:spcPts val="600"/>
              </a:spcBef>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POAH’s property rehabilitation included unit updates, common area improvements, and systems upgrades @ $90,000 per unit </a:t>
            </a:r>
          </a:p>
          <a:p>
            <a:pPr marL="285750" indent="-285750">
              <a:lnSpc>
                <a:spcPct val="109000"/>
              </a:lnSpc>
              <a:spcBef>
                <a:spcPts val="600"/>
              </a:spcBef>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No resident displacement </a:t>
            </a:r>
          </a:p>
          <a:p>
            <a:pPr marL="285750" indent="-285750">
              <a:lnSpc>
                <a:spcPct val="109000"/>
              </a:lnSpc>
              <a:spcBef>
                <a:spcPts val="600"/>
              </a:spcBef>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Low-Income Housing Tax Credits (LIHTC) </a:t>
            </a:r>
          </a:p>
          <a:p>
            <a:endParaRPr lang="en-US" sz="1600" dirty="0">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F8ECF177-C970-4175-8F29-0848D16BB3EC}"/>
              </a:ext>
            </a:extLst>
          </p:cNvPr>
          <p:cNvSpPr>
            <a:spLocks noGrp="1"/>
          </p:cNvSpPr>
          <p:nvPr>
            <p:ph type="title"/>
          </p:nvPr>
        </p:nvSpPr>
        <p:spPr>
          <a:xfrm>
            <a:off x="-214312" y="231351"/>
            <a:ext cx="9572624" cy="627062"/>
          </a:xfrm>
        </p:spPr>
        <p:txBody>
          <a:bodyPr>
            <a:noAutofit/>
          </a:bodyPr>
          <a:lstStyle/>
          <a:p>
            <a:pPr algn="ctr"/>
            <a:r>
              <a:rPr lang="en-US" b="1" dirty="0">
                <a:solidFill>
                  <a:srgbClr val="0091A0"/>
                </a:solidFill>
              </a:rPr>
              <a:t>Strategy #5: preservation  </a:t>
            </a:r>
          </a:p>
        </p:txBody>
      </p:sp>
      <p:pic>
        <p:nvPicPr>
          <p:cNvPr id="7" name="Picture 2" descr="Gallery Photo 0">
            <a:extLst>
              <a:ext uri="{FF2B5EF4-FFF2-40B4-BE49-F238E27FC236}">
                <a16:creationId xmlns:a16="http://schemas.microsoft.com/office/drawing/2014/main" id="{ED5D1883-03A2-4EA2-B3CA-E2458300F0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4140" y="3572077"/>
            <a:ext cx="3068320" cy="237547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uilding Photo 4">
            <a:extLst>
              <a:ext uri="{FF2B5EF4-FFF2-40B4-BE49-F238E27FC236}">
                <a16:creationId xmlns:a16="http://schemas.microsoft.com/office/drawing/2014/main" id="{3FC9BA9D-F82E-4578-88DC-F5EC50F8D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4160" y="962736"/>
            <a:ext cx="3448281" cy="2323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1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A1E639-3BE4-4E37-AFBF-11AA1D085AC6}"/>
              </a:ext>
            </a:extLst>
          </p:cNvPr>
          <p:cNvSpPr>
            <a:spLocks noGrp="1"/>
          </p:cNvSpPr>
          <p:nvPr>
            <p:ph type="sldNum" sz="quarter" idx="12"/>
          </p:nvPr>
        </p:nvSpPr>
        <p:spPr/>
        <p:txBody>
          <a:bodyPr/>
          <a:lstStyle/>
          <a:p>
            <a:pPr>
              <a:defRPr/>
            </a:pPr>
            <a:fld id="{8AD5DEA0-C51A-4443-B109-14AEE46582D6}" type="slidenum">
              <a:rPr lang="en-US" smtClean="0"/>
              <a:pPr>
                <a:defRPr/>
              </a:pPr>
              <a:t>77</a:t>
            </a:fld>
            <a:endParaRPr lang="en-US" dirty="0"/>
          </a:p>
        </p:txBody>
      </p:sp>
      <p:sp>
        <p:nvSpPr>
          <p:cNvPr id="6" name="TextBox 5">
            <a:extLst>
              <a:ext uri="{FF2B5EF4-FFF2-40B4-BE49-F238E27FC236}">
                <a16:creationId xmlns:a16="http://schemas.microsoft.com/office/drawing/2014/main" id="{4E151755-ED7F-4EB9-B7EB-DF4BAC9E58AC}"/>
              </a:ext>
            </a:extLst>
          </p:cNvPr>
          <p:cNvSpPr txBox="1"/>
          <p:nvPr/>
        </p:nvSpPr>
        <p:spPr>
          <a:xfrm>
            <a:off x="155491" y="858413"/>
            <a:ext cx="8741578" cy="4359976"/>
          </a:xfrm>
          <a:prstGeom prst="rect">
            <a:avLst/>
          </a:prstGeom>
          <a:noFill/>
        </p:spPr>
        <p:txBody>
          <a:bodyPr wrap="square">
            <a:spAutoFit/>
          </a:bodyPr>
          <a:lstStyle/>
          <a:p>
            <a:r>
              <a:rPr lang="en-US" sz="2000" b="1" i="0" dirty="0">
                <a:solidFill>
                  <a:srgbClr val="FF0066"/>
                </a:solidFill>
                <a:effectLst/>
                <a:latin typeface="Segoe UI" panose="020B0502040204020203" pitchFamily="34" charset="0"/>
                <a:cs typeface="Segoe UI" panose="020B0502040204020203" pitchFamily="34" charset="0"/>
              </a:rPr>
              <a:t>How can we achieve it? </a:t>
            </a:r>
            <a:endParaRPr lang="en-US" sz="2000" b="1" dirty="0">
              <a:solidFill>
                <a:srgbClr val="FF0066"/>
              </a:solidFill>
              <a:latin typeface="Segoe UI" panose="020B0502040204020203" pitchFamily="34" charset="0"/>
              <a:cs typeface="Segoe UI" panose="020B0502040204020203" pitchFamily="34" charset="0"/>
            </a:endParaRPr>
          </a:p>
          <a:p>
            <a:pPr marL="285750" indent="-285750">
              <a:lnSpc>
                <a:spcPct val="109000"/>
              </a:lnSpc>
              <a:spcBef>
                <a:spcPts val="600"/>
              </a:spcBef>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R</a:t>
            </a:r>
            <a:r>
              <a:rPr lang="en-US" i="0" dirty="0">
                <a:effectLst/>
                <a:latin typeface="Segoe UI" panose="020B0502040204020203" pitchFamily="34" charset="0"/>
                <a:cs typeface="Segoe UI" panose="020B0502040204020203" pitchFamily="34" charset="0"/>
              </a:rPr>
              <a:t>ent regulation and protection from condo conversions</a:t>
            </a:r>
          </a:p>
          <a:p>
            <a:pPr marL="285750" indent="-285750">
              <a:lnSpc>
                <a:spcPct val="109000"/>
              </a:lnSpc>
              <a:spcBef>
                <a:spcPts val="600"/>
              </a:spcBef>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Work with landlords to keep affordable properties viable</a:t>
            </a:r>
          </a:p>
          <a:p>
            <a:pPr marL="285750" indent="-285750">
              <a:lnSpc>
                <a:spcPct val="109000"/>
              </a:lnSpc>
              <a:spcBef>
                <a:spcPts val="600"/>
              </a:spcBef>
              <a:buClr>
                <a:srgbClr val="FF0066"/>
              </a:buClr>
              <a:buFont typeface="Wingdings" panose="05000000000000000000" pitchFamily="2" charset="2"/>
              <a:buChar char="§"/>
            </a:pPr>
            <a:r>
              <a:rPr lang="en-US" i="0" dirty="0">
                <a:effectLst/>
                <a:latin typeface="Segoe UI" panose="020B0502040204020203" pitchFamily="34" charset="0"/>
                <a:cs typeface="Segoe UI" panose="020B0502040204020203" pitchFamily="34" charset="0"/>
              </a:rPr>
              <a:t>Legal assistance and eviction prevention programs</a:t>
            </a:r>
          </a:p>
          <a:p>
            <a:pPr marL="285750" indent="-285750">
              <a:lnSpc>
                <a:spcPct val="109000"/>
              </a:lnSpc>
              <a:spcBef>
                <a:spcPts val="600"/>
              </a:spcBef>
              <a:buClr>
                <a:srgbClr val="FF0066"/>
              </a:buClr>
              <a:buFont typeface="Wingdings" panose="05000000000000000000" pitchFamily="2" charset="2"/>
              <a:buChar char="§"/>
            </a:pPr>
            <a:r>
              <a:rPr lang="en-US" i="0" dirty="0">
                <a:effectLst/>
                <a:latin typeface="Segoe UI" panose="020B0502040204020203" pitchFamily="34" charset="0"/>
                <a:cs typeface="Segoe UI" panose="020B0502040204020203" pitchFamily="34" charset="0"/>
              </a:rPr>
              <a:t>Incentives for proposal to preserve existing affordable rental housing – tax relief</a:t>
            </a:r>
          </a:p>
          <a:p>
            <a:pPr marL="285750" indent="-285750">
              <a:lnSpc>
                <a:spcPct val="109000"/>
              </a:lnSpc>
              <a:spcBef>
                <a:spcPts val="600"/>
              </a:spcBef>
              <a:buClr>
                <a:srgbClr val="FF0066"/>
              </a:buClr>
              <a:buFont typeface="Wingdings" panose="05000000000000000000" pitchFamily="2" charset="2"/>
              <a:buChar char="§"/>
            </a:pPr>
            <a:r>
              <a:rPr lang="en-US" dirty="0">
                <a:latin typeface="Segoe UI" panose="020B0502040204020203" pitchFamily="34" charset="0"/>
                <a:cs typeface="Segoe UI" panose="020B0502040204020203" pitchFamily="34" charset="0"/>
              </a:rPr>
              <a:t>Discourage loss of affordable rentals through fees and demo taxes</a:t>
            </a:r>
          </a:p>
          <a:p>
            <a:pPr marL="285750" indent="-285750">
              <a:lnSpc>
                <a:spcPct val="109000"/>
              </a:lnSpc>
              <a:spcBef>
                <a:spcPts val="600"/>
              </a:spcBef>
              <a:buClr>
                <a:srgbClr val="FF0066"/>
              </a:buClr>
              <a:buFont typeface="Wingdings" panose="05000000000000000000" pitchFamily="2" charset="2"/>
              <a:buChar char="§"/>
            </a:pPr>
            <a:r>
              <a:rPr lang="en-US" i="0" dirty="0">
                <a:effectLst/>
                <a:latin typeface="Segoe UI" panose="020B0502040204020203" pitchFamily="34" charset="0"/>
                <a:cs typeface="Segoe UI" panose="020B0502040204020203" pitchFamily="34" charset="0"/>
              </a:rPr>
              <a:t>Adopt </a:t>
            </a:r>
            <a:r>
              <a:rPr lang="en-US" i="0" strike="noStrike" dirty="0">
                <a:effectLst/>
                <a:latin typeface="Segoe UI" panose="020B0502040204020203" pitchFamily="34" charset="0"/>
                <a:cs typeface="Segoe UI" panose="020B0502040204020203" pitchFamily="34" charset="0"/>
              </a:rPr>
              <a:t>righ</a:t>
            </a:r>
            <a:r>
              <a:rPr lang="en-US" dirty="0">
                <a:latin typeface="Segoe UI" panose="020B0502040204020203" pitchFamily="34" charset="0"/>
                <a:cs typeface="Segoe UI" panose="020B0502040204020203" pitchFamily="34" charset="0"/>
              </a:rPr>
              <a:t>t of first refusal </a:t>
            </a:r>
            <a:r>
              <a:rPr lang="en-US" i="0" dirty="0">
                <a:effectLst/>
                <a:latin typeface="Segoe UI" panose="020B0502040204020203" pitchFamily="34" charset="0"/>
                <a:cs typeface="Segoe UI" panose="020B0502040204020203" pitchFamily="34" charset="0"/>
              </a:rPr>
              <a:t>policy giving tenants option to purchase their building</a:t>
            </a:r>
          </a:p>
          <a:p>
            <a:pPr marL="285750" indent="-285750">
              <a:lnSpc>
                <a:spcPct val="109000"/>
              </a:lnSpc>
              <a:spcBef>
                <a:spcPts val="600"/>
              </a:spcBef>
              <a:buClr>
                <a:srgbClr val="FF0066"/>
              </a:buClr>
              <a:buFont typeface="Wingdings" panose="05000000000000000000" pitchFamily="2" charset="2"/>
              <a:buChar char="§"/>
            </a:pPr>
            <a:r>
              <a:rPr lang="en-US" i="0" dirty="0">
                <a:effectLst/>
                <a:latin typeface="Segoe UI" panose="020B0502040204020203" pitchFamily="34" charset="0"/>
                <a:cs typeface="Segoe UI" panose="020B0502040204020203" pitchFamily="34" charset="0"/>
              </a:rPr>
              <a:t>Create preservation inventories that identify affordable rentals with expiring use restrictions.</a:t>
            </a:r>
          </a:p>
          <a:p>
            <a:pPr marL="285750" indent="-285750">
              <a:lnSpc>
                <a:spcPct val="109000"/>
              </a:lnSpc>
              <a:spcBef>
                <a:spcPts val="600"/>
              </a:spcBef>
              <a:buClr>
                <a:srgbClr val="FF0066"/>
              </a:buClr>
              <a:buFont typeface="Wingdings" panose="05000000000000000000" pitchFamily="2" charset="2"/>
              <a:buChar char="§"/>
            </a:pPr>
            <a:r>
              <a:rPr lang="en-US" i="0" dirty="0">
                <a:effectLst/>
                <a:latin typeface="Segoe UI" panose="020B0502040204020203" pitchFamily="34" charset="0"/>
                <a:cs typeface="Segoe UI" panose="020B0502040204020203" pitchFamily="34" charset="0"/>
              </a:rPr>
              <a:t>Allocation of </a:t>
            </a:r>
            <a:r>
              <a:rPr lang="en-US" i="0" strike="noStrike" dirty="0">
                <a:effectLst/>
                <a:latin typeface="Segoe UI" panose="020B0502040204020203" pitchFamily="34" charset="0"/>
                <a:cs typeface="Segoe UI" panose="020B0502040204020203" pitchFamily="34" charset="0"/>
              </a:rPr>
              <a:t>Low-Income Housing Tax Credits</a:t>
            </a:r>
            <a:r>
              <a:rPr lang="en-US" i="0" dirty="0">
                <a:effectLst/>
                <a:latin typeface="Segoe UI" panose="020B0502040204020203" pitchFamily="34" charset="0"/>
                <a:cs typeface="Segoe UI" panose="020B0502040204020203" pitchFamily="34" charset="0"/>
              </a:rPr>
              <a:t>. </a:t>
            </a:r>
          </a:p>
          <a:p>
            <a:pPr marL="285750" indent="-285750">
              <a:lnSpc>
                <a:spcPct val="109000"/>
              </a:lnSpc>
              <a:spcBef>
                <a:spcPts val="600"/>
              </a:spcBef>
              <a:buClr>
                <a:srgbClr val="FF0066"/>
              </a:buClr>
              <a:buFont typeface="Wingdings" panose="05000000000000000000" pitchFamily="2" charset="2"/>
              <a:buChar char="§"/>
            </a:pPr>
            <a:r>
              <a:rPr lang="en-US" i="0" dirty="0">
                <a:effectLst/>
                <a:latin typeface="Segoe UI" panose="020B0502040204020203" pitchFamily="34" charset="0"/>
                <a:cs typeface="Segoe UI" panose="020B0502040204020203" pitchFamily="34" charset="0"/>
              </a:rPr>
              <a:t>HUD can approve the transfer of project-based Section 8 subsidies to a different property</a:t>
            </a:r>
            <a:endParaRPr lang="en-US" dirty="0">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FFA9A352-814F-4CC6-9A79-95FB9F8BD227}"/>
              </a:ext>
            </a:extLst>
          </p:cNvPr>
          <p:cNvSpPr>
            <a:spLocks noGrp="1"/>
          </p:cNvSpPr>
          <p:nvPr>
            <p:ph type="title"/>
          </p:nvPr>
        </p:nvSpPr>
        <p:spPr>
          <a:xfrm>
            <a:off x="-214312" y="231351"/>
            <a:ext cx="9572624" cy="627062"/>
          </a:xfrm>
        </p:spPr>
        <p:txBody>
          <a:bodyPr>
            <a:noAutofit/>
          </a:bodyPr>
          <a:lstStyle/>
          <a:p>
            <a:pPr algn="ctr"/>
            <a:r>
              <a:rPr lang="en-US" b="1" dirty="0">
                <a:solidFill>
                  <a:srgbClr val="0091A0"/>
                </a:solidFill>
              </a:rPr>
              <a:t>Strategy #5: preservation  </a:t>
            </a:r>
          </a:p>
        </p:txBody>
      </p:sp>
    </p:spTree>
    <p:extLst>
      <p:ext uri="{BB962C8B-B14F-4D97-AF65-F5344CB8AC3E}">
        <p14:creationId xmlns:p14="http://schemas.microsoft.com/office/powerpoint/2010/main" val="16990712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CF4CB-BA4F-469A-A1C5-15DC472ED7D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93D2A514-8D56-43D1-8379-43A9360B7356}"/>
              </a:ext>
            </a:extLst>
          </p:cNvPr>
          <p:cNvSpPr>
            <a:spLocks noGrp="1"/>
          </p:cNvSpPr>
          <p:nvPr>
            <p:ph type="sldNum" sz="quarter" idx="12"/>
          </p:nvPr>
        </p:nvSpPr>
        <p:spPr/>
        <p:txBody>
          <a:bodyPr/>
          <a:lstStyle/>
          <a:p>
            <a:fld id="{48F63A3B-78C7-47BE-AE5E-E10140E04643}" type="slidenum">
              <a:rPr lang="en-US" smtClean="0"/>
              <a:t>78</a:t>
            </a:fld>
            <a:endParaRPr lang="en-US" dirty="0"/>
          </a:p>
        </p:txBody>
      </p:sp>
    </p:spTree>
    <p:extLst>
      <p:ext uri="{BB962C8B-B14F-4D97-AF65-F5344CB8AC3E}">
        <p14:creationId xmlns:p14="http://schemas.microsoft.com/office/powerpoint/2010/main" val="4172235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7DDF2F-2529-4E50-AECD-0EB000873ED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8763000" cy="6477000"/>
          </a:xfrm>
          <a:prstGeom prst="rect">
            <a:avLst/>
          </a:prstGeom>
        </p:spPr>
      </p:pic>
      <p:sp>
        <p:nvSpPr>
          <p:cNvPr id="2" name="Slide Number Placeholder 1">
            <a:extLst>
              <a:ext uri="{FF2B5EF4-FFF2-40B4-BE49-F238E27FC236}">
                <a16:creationId xmlns:a16="http://schemas.microsoft.com/office/drawing/2014/main" id="{980E9C72-4027-462D-B277-E602EA20AA48}"/>
              </a:ext>
            </a:extLst>
          </p:cNvPr>
          <p:cNvSpPr>
            <a:spLocks noGrp="1"/>
          </p:cNvSpPr>
          <p:nvPr>
            <p:ph type="sldNum" sz="quarter" idx="12"/>
          </p:nvPr>
        </p:nvSpPr>
        <p:spPr/>
        <p:txBody>
          <a:bodyPr/>
          <a:lstStyle/>
          <a:p>
            <a:fld id="{48F63A3B-78C7-47BE-AE5E-E10140E04643}" type="slidenum">
              <a:rPr lang="en-US" smtClean="0"/>
              <a:t>79</a:t>
            </a:fld>
            <a:endParaRPr lang="en-US" dirty="0"/>
          </a:p>
        </p:txBody>
      </p:sp>
    </p:spTree>
    <p:extLst>
      <p:ext uri="{BB962C8B-B14F-4D97-AF65-F5344CB8AC3E}">
        <p14:creationId xmlns:p14="http://schemas.microsoft.com/office/powerpoint/2010/main" val="744144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A403E1-A369-4083-81BC-14BCB9AEA939}"/>
              </a:ext>
            </a:extLst>
          </p:cNvPr>
          <p:cNvSpPr/>
          <p:nvPr/>
        </p:nvSpPr>
        <p:spPr>
          <a:xfrm>
            <a:off x="177799" y="978481"/>
            <a:ext cx="8788400" cy="1323439"/>
          </a:xfrm>
          <a:prstGeom prst="rect">
            <a:avLst/>
          </a:prstGeom>
        </p:spPr>
        <p:txBody>
          <a:bodyPr wrap="square">
            <a:spAutoFit/>
          </a:bodyPr>
          <a:lstStyle/>
          <a:p>
            <a:pPr algn="ctr">
              <a:lnSpc>
                <a:spcPct val="100000"/>
              </a:lnSpc>
              <a:buClr>
                <a:schemeClr val="accent4"/>
              </a:buClr>
            </a:pPr>
            <a:r>
              <a:rPr lang="en-US" sz="2400" b="1" dirty="0">
                <a:solidFill>
                  <a:schemeClr val="accent1"/>
                </a:solidFill>
                <a:latin typeface="Segoe UI" panose="020B0502040204020203" pitchFamily="34" charset="0"/>
                <a:cs typeface="Segoe UI" panose="020B0502040204020203" pitchFamily="34" charset="0"/>
              </a:rPr>
              <a:t>Affordable housing is typically defined as housing that costs less than 30% of monthly income for households earning below the Area Median Income (AMI).</a:t>
            </a:r>
            <a:endParaRPr lang="en-US" sz="800" b="1" dirty="0">
              <a:solidFill>
                <a:schemeClr val="accent1"/>
              </a:solidFill>
              <a:latin typeface="Segoe UI" panose="020B0502040204020203" pitchFamily="34" charset="0"/>
              <a:cs typeface="Segoe UI" panose="020B0502040204020203" pitchFamily="34" charset="0"/>
            </a:endParaRPr>
          </a:p>
          <a:p>
            <a:pPr marL="628650" lvl="1" indent="-171450">
              <a:lnSpc>
                <a:spcPct val="100000"/>
              </a:lnSpc>
              <a:buClr>
                <a:schemeClr val="accent1"/>
              </a:buClr>
              <a:buFont typeface="Wingdings" panose="05000000000000000000" pitchFamily="2" charset="2"/>
              <a:buChar char="§"/>
            </a:pPr>
            <a:endParaRPr lang="en-US" sz="800"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1488916C-3EC6-48FD-BCB5-C757FD2DD0AC}"/>
              </a:ext>
            </a:extLst>
          </p:cNvPr>
          <p:cNvSpPr txBox="1"/>
          <p:nvPr/>
        </p:nvSpPr>
        <p:spPr>
          <a:xfrm>
            <a:off x="-2" y="223143"/>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What is Affordable Housing? </a:t>
            </a:r>
          </a:p>
        </p:txBody>
      </p:sp>
      <p:grpSp>
        <p:nvGrpSpPr>
          <p:cNvPr id="5" name="Group 4">
            <a:extLst>
              <a:ext uri="{FF2B5EF4-FFF2-40B4-BE49-F238E27FC236}">
                <a16:creationId xmlns:a16="http://schemas.microsoft.com/office/drawing/2014/main" id="{EAF8A102-B7F2-4956-BB87-E19EEC104C26}"/>
              </a:ext>
            </a:extLst>
          </p:cNvPr>
          <p:cNvGrpSpPr/>
          <p:nvPr/>
        </p:nvGrpSpPr>
        <p:grpSpPr>
          <a:xfrm>
            <a:off x="4714684" y="3650528"/>
            <a:ext cx="3731757" cy="2472035"/>
            <a:chOff x="483059" y="4298470"/>
            <a:chExt cx="3313438" cy="2194927"/>
          </a:xfrm>
        </p:grpSpPr>
        <p:sp>
          <p:nvSpPr>
            <p:cNvPr id="6" name="Rectangle 5">
              <a:extLst>
                <a:ext uri="{FF2B5EF4-FFF2-40B4-BE49-F238E27FC236}">
                  <a16:creationId xmlns:a16="http://schemas.microsoft.com/office/drawing/2014/main" id="{3427D30B-BDCD-482C-A360-90168DEA0778}"/>
                </a:ext>
              </a:extLst>
            </p:cNvPr>
            <p:cNvSpPr/>
            <p:nvPr/>
          </p:nvSpPr>
          <p:spPr>
            <a:xfrm>
              <a:off x="483059" y="4298470"/>
              <a:ext cx="3313438" cy="2194927"/>
            </a:xfrm>
            <a:prstGeom prst="rect">
              <a:avLst/>
            </a:prstGeom>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7DF1E5D7-2E18-4B74-955E-206152BDEA98}"/>
                </a:ext>
              </a:extLst>
            </p:cNvPr>
            <p:cNvSpPr txBox="1"/>
            <p:nvPr/>
          </p:nvSpPr>
          <p:spPr>
            <a:xfrm>
              <a:off x="575657" y="4617098"/>
              <a:ext cx="3128242" cy="1557671"/>
            </a:xfrm>
            <a:prstGeom prst="rect">
              <a:avLst/>
            </a:prstGeom>
            <a:no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Protected Units: </a:t>
              </a:r>
              <a:r>
                <a:rPr lang="en-US" dirty="0">
                  <a:solidFill>
                    <a:schemeClr val="bg1"/>
                  </a:solidFill>
                  <a:latin typeface="Segoe UI" panose="020B0502040204020203" pitchFamily="34" charset="0"/>
                  <a:cs typeface="Segoe UI" panose="020B0502040204020203" pitchFamily="34" charset="0"/>
                </a:rPr>
                <a:t>Housing reserved for low-income occupants and restricted through deed-restriction or subsidy to a cost that is no more than 30% of their income </a:t>
              </a:r>
            </a:p>
          </p:txBody>
        </p:sp>
      </p:grpSp>
      <p:grpSp>
        <p:nvGrpSpPr>
          <p:cNvPr id="7" name="Group 6">
            <a:extLst>
              <a:ext uri="{FF2B5EF4-FFF2-40B4-BE49-F238E27FC236}">
                <a16:creationId xmlns:a16="http://schemas.microsoft.com/office/drawing/2014/main" id="{198BDDE2-F3AF-4F5B-8530-31C5DCA3757F}"/>
              </a:ext>
            </a:extLst>
          </p:cNvPr>
          <p:cNvGrpSpPr/>
          <p:nvPr/>
        </p:nvGrpSpPr>
        <p:grpSpPr>
          <a:xfrm>
            <a:off x="697559" y="3650527"/>
            <a:ext cx="3731758" cy="2472035"/>
            <a:chOff x="5347505" y="4304377"/>
            <a:chExt cx="3434754" cy="2189019"/>
          </a:xfrm>
        </p:grpSpPr>
        <p:sp>
          <p:nvSpPr>
            <p:cNvPr id="8" name="Rectangle 7">
              <a:extLst>
                <a:ext uri="{FF2B5EF4-FFF2-40B4-BE49-F238E27FC236}">
                  <a16:creationId xmlns:a16="http://schemas.microsoft.com/office/drawing/2014/main" id="{DA788FC7-FD5F-44BD-97A1-F47350CAB225}"/>
                </a:ext>
              </a:extLst>
            </p:cNvPr>
            <p:cNvSpPr/>
            <p:nvPr/>
          </p:nvSpPr>
          <p:spPr>
            <a:xfrm>
              <a:off x="5347505" y="4304377"/>
              <a:ext cx="3434754" cy="2189019"/>
            </a:xfrm>
            <a:prstGeom prst="rect">
              <a:avLst/>
            </a:prstGeom>
            <a:solidFill>
              <a:schemeClr val="accent3"/>
            </a:solid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8BE7FBA-66F8-4E7B-9033-DD56AF850E2A}"/>
                </a:ext>
              </a:extLst>
            </p:cNvPr>
            <p:cNvSpPr txBox="1"/>
            <p:nvPr/>
          </p:nvSpPr>
          <p:spPr>
            <a:xfrm>
              <a:off x="5451937" y="4504237"/>
              <a:ext cx="3210335" cy="1798765"/>
            </a:xfrm>
            <a:prstGeom prst="rect">
              <a:avLst/>
            </a:prstGeom>
            <a:noFill/>
          </p:spPr>
          <p:txBody>
            <a:bodyPr wrap="square" rtlCol="0">
              <a:spAutoFit/>
            </a:bodyPr>
            <a:lstStyle/>
            <a:p>
              <a:pPr algn="ctr"/>
              <a:r>
                <a:rPr lang="en-US" b="1" dirty="0">
                  <a:solidFill>
                    <a:schemeClr val="bg1"/>
                  </a:solidFill>
                  <a:latin typeface="Segoe UI" panose="020B0502040204020203" pitchFamily="34" charset="0"/>
                  <a:cs typeface="Segoe UI" panose="020B0502040204020203" pitchFamily="34" charset="0"/>
                </a:rPr>
                <a:t>Naturally Occurring: </a:t>
              </a:r>
              <a:r>
                <a:rPr lang="en-US" dirty="0">
                  <a:solidFill>
                    <a:schemeClr val="bg1"/>
                  </a:solidFill>
                  <a:latin typeface="Segoe UI" panose="020B0502040204020203" pitchFamily="34" charset="0"/>
                  <a:cs typeface="Segoe UI" panose="020B0502040204020203" pitchFamily="34" charset="0"/>
                </a:rPr>
                <a:t>Housing at market rates that may cost a low-income household less than 30% of income today but is not protected from increasing nor reserved for low-income occupants only </a:t>
              </a:r>
            </a:p>
          </p:txBody>
        </p:sp>
      </p:grpSp>
      <p:sp>
        <p:nvSpPr>
          <p:cNvPr id="2" name="TextBox 1">
            <a:extLst>
              <a:ext uri="{FF2B5EF4-FFF2-40B4-BE49-F238E27FC236}">
                <a16:creationId xmlns:a16="http://schemas.microsoft.com/office/drawing/2014/main" id="{C3F1B873-C69A-405A-AC01-600572D6149B}"/>
              </a:ext>
            </a:extLst>
          </p:cNvPr>
          <p:cNvSpPr txBox="1"/>
          <p:nvPr/>
        </p:nvSpPr>
        <p:spPr>
          <a:xfrm>
            <a:off x="0" y="2280404"/>
            <a:ext cx="9144000" cy="523220"/>
          </a:xfrm>
          <a:prstGeom prst="rect">
            <a:avLst/>
          </a:prstGeom>
          <a:noFill/>
        </p:spPr>
        <p:txBody>
          <a:bodyPr wrap="square" rtlCol="0">
            <a:spAutoFit/>
          </a:bodyPr>
          <a:lstStyle/>
          <a:p>
            <a:pPr algn="ctr"/>
            <a:r>
              <a:rPr lang="en-US" sz="2800" b="1" dirty="0">
                <a:latin typeface="Segoe UI" panose="020B0502040204020203" pitchFamily="34" charset="0"/>
                <a:cs typeface="Segoe UI" panose="020B0502040204020203" pitchFamily="34" charset="0"/>
              </a:rPr>
              <a:t>Two Categories:</a:t>
            </a:r>
          </a:p>
        </p:txBody>
      </p:sp>
      <p:sp>
        <p:nvSpPr>
          <p:cNvPr id="13" name="TextBox 12">
            <a:extLst>
              <a:ext uri="{FF2B5EF4-FFF2-40B4-BE49-F238E27FC236}">
                <a16:creationId xmlns:a16="http://schemas.microsoft.com/office/drawing/2014/main" id="{8ADFE49E-4F3B-4CF5-B30D-941C4C3EEEBB}"/>
              </a:ext>
            </a:extLst>
          </p:cNvPr>
          <p:cNvSpPr txBox="1"/>
          <p:nvPr/>
        </p:nvSpPr>
        <p:spPr>
          <a:xfrm rot="5400000">
            <a:off x="4258585" y="1577430"/>
            <a:ext cx="912196" cy="3170099"/>
          </a:xfrm>
          <a:prstGeom prst="rect">
            <a:avLst/>
          </a:prstGeom>
          <a:noFill/>
        </p:spPr>
        <p:txBody>
          <a:bodyPr wrap="square" rtlCol="0">
            <a:spAutoFit/>
          </a:bodyPr>
          <a:lstStyle/>
          <a:p>
            <a:r>
              <a:rPr lang="en-US" sz="20000" dirty="0">
                <a:solidFill>
                  <a:schemeClr val="accent2"/>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8313172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0" y="308676"/>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Next Steps</a:t>
            </a:r>
          </a:p>
        </p:txBody>
      </p:sp>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pPr>
            <a:endParaRPr lang="en-US" dirty="0">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60B085E5-5792-4AEA-AF7C-5EEC31EF8DA3}"/>
              </a:ext>
            </a:extLst>
          </p:cNvPr>
          <p:cNvSpPr txBox="1"/>
          <p:nvPr/>
        </p:nvSpPr>
        <p:spPr>
          <a:xfrm>
            <a:off x="280040" y="1090914"/>
            <a:ext cx="8676520" cy="2031325"/>
          </a:xfrm>
          <a:prstGeom prst="rect">
            <a:avLst/>
          </a:prstGeom>
          <a:noFill/>
        </p:spPr>
        <p:txBody>
          <a:bodyPr wrap="square" lIns="91440" tIns="45720" rIns="91440" bIns="45720" rtlCol="0" anchor="t">
            <a:spAutoFit/>
          </a:bodyPr>
          <a:lstStyle/>
          <a:p>
            <a:pPr marL="342900" indent="-342900">
              <a:spcAft>
                <a:spcPts val="1200"/>
              </a:spcAft>
              <a:buClr>
                <a:schemeClr val="accent4"/>
              </a:buClr>
              <a:buFont typeface="Wingdings" panose="020B0604020202020204" pitchFamily="34" charset="0"/>
              <a:buChar char="§"/>
            </a:pPr>
            <a:r>
              <a:rPr lang="en-US" sz="2400" dirty="0">
                <a:solidFill>
                  <a:srgbClr val="21242C"/>
                </a:solidFill>
                <a:latin typeface="Segoe UI" panose="020B0502040204020203" pitchFamily="34" charset="0"/>
                <a:cs typeface="Segoe UI" panose="020B0502040204020203" pitchFamily="34" charset="0"/>
              </a:rPr>
              <a:t>Continue to develop</a:t>
            </a:r>
            <a:r>
              <a:rPr lang="en-US" sz="2400" b="1" dirty="0">
                <a:solidFill>
                  <a:schemeClr val="accent1"/>
                </a:solidFill>
                <a:latin typeface="Segoe UI" panose="020B0502040204020203" pitchFamily="34" charset="0"/>
                <a:cs typeface="Segoe UI" panose="020B0502040204020203" pitchFamily="34" charset="0"/>
              </a:rPr>
              <a:t> strategies </a:t>
            </a:r>
            <a:r>
              <a:rPr lang="en-US" sz="2400" dirty="0">
                <a:solidFill>
                  <a:srgbClr val="21242C"/>
                </a:solidFill>
                <a:latin typeface="Segoe UI" panose="020B0502040204020203" pitchFamily="34" charset="0"/>
                <a:cs typeface="Segoe UI" panose="020B0502040204020203" pitchFamily="34" charset="0"/>
              </a:rPr>
              <a:t>based on tonight’s input</a:t>
            </a:r>
          </a:p>
          <a:p>
            <a:pPr marL="342900" indent="-342900">
              <a:spcAft>
                <a:spcPts val="1200"/>
              </a:spcAft>
              <a:buClr>
                <a:schemeClr val="accent4"/>
              </a:buClr>
              <a:buFont typeface="Wingdings" panose="020B0604020202020204" pitchFamily="34" charset="0"/>
              <a:buChar char="§"/>
            </a:pPr>
            <a:r>
              <a:rPr lang="en-US" sz="2400" b="1" dirty="0">
                <a:solidFill>
                  <a:schemeClr val="accent1"/>
                </a:solidFill>
                <a:latin typeface="Segoe UI" panose="020B0502040204020203" pitchFamily="34" charset="0"/>
                <a:cs typeface="Segoe UI" panose="020B0502040204020203" pitchFamily="34" charset="0"/>
              </a:rPr>
              <a:t>Draft</a:t>
            </a:r>
            <a:r>
              <a:rPr lang="en-US" sz="2400" dirty="0">
                <a:solidFill>
                  <a:srgbClr val="21242C"/>
                </a:solidFill>
                <a:latin typeface="Segoe UI" panose="020B0502040204020203" pitchFamily="34" charset="0"/>
                <a:cs typeface="Segoe UI" panose="020B0502040204020203" pitchFamily="34" charset="0"/>
              </a:rPr>
              <a:t> Middletown’s 8-30j annex plan</a:t>
            </a:r>
          </a:p>
          <a:p>
            <a:pPr marL="342900" indent="-342900">
              <a:spcAft>
                <a:spcPts val="1200"/>
              </a:spcAft>
              <a:buClr>
                <a:schemeClr val="accent4"/>
              </a:buClr>
              <a:buFont typeface="Wingdings" panose="020B0604020202020204" pitchFamily="34" charset="0"/>
              <a:buChar char="§"/>
            </a:pPr>
            <a:r>
              <a:rPr lang="en-US" sz="2400" dirty="0">
                <a:solidFill>
                  <a:srgbClr val="21242C"/>
                </a:solidFill>
                <a:latin typeface="Segoe UI" panose="020B0502040204020203" pitchFamily="34" charset="0"/>
                <a:cs typeface="Segoe UI" panose="020B0502040204020203" pitchFamily="34" charset="0"/>
              </a:rPr>
              <a:t>Drafts will be available for </a:t>
            </a:r>
            <a:r>
              <a:rPr lang="en-US" sz="2400" b="1" dirty="0">
                <a:solidFill>
                  <a:schemeClr val="accent1"/>
                </a:solidFill>
                <a:latin typeface="Segoe UI" panose="020B0502040204020203" pitchFamily="34" charset="0"/>
                <a:cs typeface="Segoe UI" panose="020B0502040204020203" pitchFamily="34" charset="0"/>
              </a:rPr>
              <a:t>public review </a:t>
            </a:r>
            <a:r>
              <a:rPr lang="en-US" sz="2400" dirty="0">
                <a:solidFill>
                  <a:srgbClr val="21242C"/>
                </a:solidFill>
                <a:latin typeface="Segoe UI" panose="020B0502040204020203" pitchFamily="34" charset="0"/>
                <a:cs typeface="Segoe UI" panose="020B0502040204020203" pitchFamily="34" charset="0"/>
              </a:rPr>
              <a:t>in mid-spring</a:t>
            </a:r>
          </a:p>
          <a:p>
            <a:pPr marL="342900" indent="-342900">
              <a:spcAft>
                <a:spcPts val="1200"/>
              </a:spcAft>
              <a:buClr>
                <a:schemeClr val="accent4"/>
              </a:buClr>
              <a:buFont typeface="Wingdings" panose="020B0604020202020204" pitchFamily="34" charset="0"/>
              <a:buChar char="§"/>
            </a:pPr>
            <a:r>
              <a:rPr lang="en-US" sz="2400" b="1" dirty="0">
                <a:solidFill>
                  <a:schemeClr val="accent1"/>
                </a:solidFill>
                <a:latin typeface="Segoe UI" panose="020B0502040204020203" pitchFamily="34" charset="0"/>
                <a:cs typeface="Segoe UI" panose="020B0502040204020203" pitchFamily="34" charset="0"/>
              </a:rPr>
              <a:t>Adoption </a:t>
            </a:r>
            <a:r>
              <a:rPr lang="en-US" sz="2400" dirty="0">
                <a:solidFill>
                  <a:srgbClr val="21242C"/>
                </a:solidFill>
                <a:latin typeface="Segoe UI" panose="020B0502040204020203" pitchFamily="34" charset="0"/>
                <a:cs typeface="Segoe UI" panose="020B0502040204020203" pitchFamily="34" charset="0"/>
              </a:rPr>
              <a:t>of 8-30j plan and submission to state by June 1st</a:t>
            </a:r>
            <a:endParaRPr lang="en-US" sz="2000" dirty="0">
              <a:latin typeface="Segoe UI" panose="020B0502040204020203" pitchFamily="34" charset="0"/>
              <a:cs typeface="Segoe UI" panose="020B0502040204020203" pitchFamily="34" charset="0"/>
            </a:endParaRPr>
          </a:p>
        </p:txBody>
      </p:sp>
      <p:sp>
        <p:nvSpPr>
          <p:cNvPr id="8" name="Slide Number Placeholder 5">
            <a:extLst>
              <a:ext uri="{FF2B5EF4-FFF2-40B4-BE49-F238E27FC236}">
                <a16:creationId xmlns:a16="http://schemas.microsoft.com/office/drawing/2014/main" id="{566FBB31-693C-4553-93F0-F0E6BB6B85C1}"/>
              </a:ext>
            </a:extLst>
          </p:cNvPr>
          <p:cNvSpPr>
            <a:spLocks noGrp="1"/>
          </p:cNvSpPr>
          <p:nvPr>
            <p:ph type="sldNum" sz="quarter" idx="4294967295"/>
          </p:nvPr>
        </p:nvSpPr>
        <p:spPr>
          <a:xfrm>
            <a:off x="6978328" y="6366761"/>
            <a:ext cx="20383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80</a:t>
            </a:fld>
            <a:endParaRPr lang="en-US" dirty="0"/>
          </a:p>
        </p:txBody>
      </p:sp>
      <p:pic>
        <p:nvPicPr>
          <p:cNvPr id="9" name="Picture 8">
            <a:extLst>
              <a:ext uri="{FF2B5EF4-FFF2-40B4-BE49-F238E27FC236}">
                <a16:creationId xmlns:a16="http://schemas.microsoft.com/office/drawing/2014/main" id="{D05C84C9-8598-467E-9C01-ABACC0E58CA9}"/>
              </a:ext>
            </a:extLst>
          </p:cNvPr>
          <p:cNvPicPr>
            <a:picLocks noChangeAspect="1"/>
          </p:cNvPicPr>
          <p:nvPr/>
        </p:nvPicPr>
        <p:blipFill>
          <a:blip r:embed="rId3"/>
          <a:stretch>
            <a:fillRect/>
          </a:stretch>
        </p:blipFill>
        <p:spPr>
          <a:xfrm>
            <a:off x="3402957" y="3429000"/>
            <a:ext cx="2338086" cy="2338086"/>
          </a:xfrm>
          <a:prstGeom prst="rect">
            <a:avLst/>
          </a:prstGeom>
        </p:spPr>
      </p:pic>
    </p:spTree>
    <p:extLst>
      <p:ext uri="{BB962C8B-B14F-4D97-AF65-F5344CB8AC3E}">
        <p14:creationId xmlns:p14="http://schemas.microsoft.com/office/powerpoint/2010/main" val="171679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0" y="206758"/>
            <a:ext cx="9144002" cy="523220"/>
          </a:xfrm>
          <a:prstGeom prst="rect">
            <a:avLst/>
          </a:prstGeom>
          <a:noFill/>
        </p:spPr>
        <p:txBody>
          <a:bodyPr wrap="square" rtlCol="0">
            <a:spAutoFit/>
          </a:bodyPr>
          <a:lstStyle/>
          <a:p>
            <a:pPr algn="ctr"/>
            <a:r>
              <a:rPr lang="en-US" sz="2800" b="1" dirty="0">
                <a:solidFill>
                  <a:schemeClr val="accent5"/>
                </a:solidFill>
                <a:latin typeface="Segoe UI" panose="020B0502040204020203" pitchFamily="34" charset="0"/>
                <a:cs typeface="Segoe UI" panose="020B0502040204020203" pitchFamily="34" charset="0"/>
              </a:rPr>
              <a:t>QUESTIONS AND ANSWERS</a:t>
            </a:r>
          </a:p>
        </p:txBody>
      </p:sp>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pPr>
            <a:endParaRPr lang="en-US" dirty="0">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60B085E5-5792-4AEA-AF7C-5EEC31EF8DA3}"/>
              </a:ext>
            </a:extLst>
          </p:cNvPr>
          <p:cNvSpPr txBox="1"/>
          <p:nvPr/>
        </p:nvSpPr>
        <p:spPr>
          <a:xfrm>
            <a:off x="467481" y="880766"/>
            <a:ext cx="8209037" cy="830997"/>
          </a:xfrm>
          <a:prstGeom prst="rect">
            <a:avLst/>
          </a:prstGeom>
          <a:noFill/>
        </p:spPr>
        <p:txBody>
          <a:bodyPr wrap="square" rtlCol="0">
            <a:spAutoFit/>
          </a:bodyPr>
          <a:lstStyle/>
          <a:p>
            <a:r>
              <a:rPr lang="en-US" sz="2400" b="1" dirty="0">
                <a:latin typeface="Segoe UI" panose="020B0502040204020203" pitchFamily="34" charset="0"/>
                <a:cs typeface="Segoe UI" panose="020B0502040204020203" pitchFamily="34" charset="0"/>
              </a:rPr>
              <a:t>If you have any questions or comments, please type them in the chat. </a:t>
            </a:r>
          </a:p>
        </p:txBody>
      </p:sp>
      <p:sp>
        <p:nvSpPr>
          <p:cNvPr id="5" name="Slide Number Placeholder 5">
            <a:extLst>
              <a:ext uri="{FF2B5EF4-FFF2-40B4-BE49-F238E27FC236}">
                <a16:creationId xmlns:a16="http://schemas.microsoft.com/office/drawing/2014/main" id="{7560F0BD-47B4-42A6-B37C-9CBD3C47A8B3}"/>
              </a:ext>
            </a:extLst>
          </p:cNvPr>
          <p:cNvSpPr>
            <a:spLocks noGrp="1"/>
          </p:cNvSpPr>
          <p:nvPr>
            <p:ph type="sldNum" sz="quarter" idx="4294967295"/>
          </p:nvPr>
        </p:nvSpPr>
        <p:spPr>
          <a:xfrm>
            <a:off x="7105650" y="6354763"/>
            <a:ext cx="20383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81</a:t>
            </a:fld>
            <a:endParaRPr lang="en-US" dirty="0"/>
          </a:p>
        </p:txBody>
      </p:sp>
      <p:sp>
        <p:nvSpPr>
          <p:cNvPr id="2" name="Speech Bubble: Rectangle with Corners Rounded 1">
            <a:extLst>
              <a:ext uri="{FF2B5EF4-FFF2-40B4-BE49-F238E27FC236}">
                <a16:creationId xmlns:a16="http://schemas.microsoft.com/office/drawing/2014/main" id="{3E666B6E-6478-492D-80F4-49132E4AD120}"/>
              </a:ext>
            </a:extLst>
          </p:cNvPr>
          <p:cNvSpPr/>
          <p:nvPr/>
        </p:nvSpPr>
        <p:spPr>
          <a:xfrm>
            <a:off x="5163133" y="1615989"/>
            <a:ext cx="2961692" cy="1675291"/>
          </a:xfrm>
          <a:prstGeom prst="wedgeRoundRectCallout">
            <a:avLst>
              <a:gd name="adj1" fmla="val 46826"/>
              <a:gd name="adj2" fmla="val 76337"/>
              <a:gd name="adj3" fmla="val 16667"/>
            </a:avLst>
          </a:prstGeom>
          <a:solidFill>
            <a:schemeClr val="accent5"/>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effectLst/>
                <a:latin typeface="Calibri" panose="020F0502020204030204" pitchFamily="34" charset="0"/>
                <a:ea typeface="Times New Roman" panose="02020603050405020304" pitchFamily="18" charset="0"/>
              </a:rPr>
              <a:t>How do you feel about the current state of housing in your community?</a:t>
            </a:r>
            <a:endParaRPr lang="en-US" dirty="0">
              <a:solidFill>
                <a:schemeClr val="bg1"/>
              </a:solidFill>
              <a:effectLst/>
              <a:latin typeface="Calibri" panose="020F0502020204030204" pitchFamily="34" charset="0"/>
              <a:ea typeface="Calibri" panose="020F0502020204030204" pitchFamily="34" charset="0"/>
            </a:endParaRPr>
          </a:p>
        </p:txBody>
      </p:sp>
      <p:sp>
        <p:nvSpPr>
          <p:cNvPr id="4" name="Speech Bubble: Oval 3">
            <a:extLst>
              <a:ext uri="{FF2B5EF4-FFF2-40B4-BE49-F238E27FC236}">
                <a16:creationId xmlns:a16="http://schemas.microsoft.com/office/drawing/2014/main" id="{6AB61882-7CCD-4475-ACCF-1CA60135EC0F}"/>
              </a:ext>
            </a:extLst>
          </p:cNvPr>
          <p:cNvSpPr/>
          <p:nvPr/>
        </p:nvSpPr>
        <p:spPr>
          <a:xfrm>
            <a:off x="467481" y="1846411"/>
            <a:ext cx="3943350" cy="1965372"/>
          </a:xfrm>
          <a:prstGeom prst="wedgeEllipseCallout">
            <a:avLst>
              <a:gd name="adj1" fmla="val -38818"/>
              <a:gd name="adj2" fmla="val 56992"/>
            </a:avLst>
          </a:prstGeom>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effectLst/>
                <a:latin typeface="Calibri" panose="020F0502020204030204" pitchFamily="34" charset="0"/>
                <a:ea typeface="Times New Roman" panose="02020603050405020304" pitchFamily="18" charset="0"/>
              </a:rPr>
              <a:t>Are there additional ways to address housing affordability that you would like to see your </a:t>
            </a:r>
            <a:r>
              <a:rPr lang="en-US" sz="2000" dirty="0">
                <a:solidFill>
                  <a:schemeClr val="bg1"/>
                </a:solidFill>
                <a:latin typeface="Calibri" panose="020F0502020204030204" pitchFamily="34" charset="0"/>
                <a:ea typeface="Times New Roman" panose="02020603050405020304" pitchFamily="18" charset="0"/>
              </a:rPr>
              <a:t>city</a:t>
            </a:r>
            <a:r>
              <a:rPr lang="en-US" sz="2000" dirty="0">
                <a:solidFill>
                  <a:schemeClr val="bg1"/>
                </a:solidFill>
                <a:effectLst/>
                <a:latin typeface="Calibri" panose="020F0502020204030204" pitchFamily="34" charset="0"/>
                <a:ea typeface="Times New Roman" panose="02020603050405020304" pitchFamily="18" charset="0"/>
              </a:rPr>
              <a:t> pursue?</a:t>
            </a:r>
            <a:endParaRPr lang="en-US" dirty="0">
              <a:solidFill>
                <a:schemeClr val="bg1"/>
              </a:solidFill>
              <a:effectLst/>
              <a:latin typeface="Calibri" panose="020F0502020204030204" pitchFamily="34" charset="0"/>
              <a:ea typeface="Calibri" panose="020F0502020204030204" pitchFamily="34" charset="0"/>
            </a:endParaRPr>
          </a:p>
        </p:txBody>
      </p:sp>
      <p:sp>
        <p:nvSpPr>
          <p:cNvPr id="8" name="Thought Bubble: Cloud 7">
            <a:extLst>
              <a:ext uri="{FF2B5EF4-FFF2-40B4-BE49-F238E27FC236}">
                <a16:creationId xmlns:a16="http://schemas.microsoft.com/office/drawing/2014/main" id="{CD095B26-9C04-4EF6-BB3E-32D8D843FD7D}"/>
              </a:ext>
            </a:extLst>
          </p:cNvPr>
          <p:cNvSpPr/>
          <p:nvPr/>
        </p:nvSpPr>
        <p:spPr>
          <a:xfrm>
            <a:off x="979743" y="4125642"/>
            <a:ext cx="3268776" cy="2071365"/>
          </a:xfrm>
          <a:prstGeom prst="cloudCallout">
            <a:avLst/>
          </a:prstGeom>
          <a:solidFill>
            <a:schemeClr val="accent4"/>
          </a:solidFill>
          <a:ln>
            <a:solidFill>
              <a:schemeClr val="accent4">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Did anything you heard today change your opinion?</a:t>
            </a: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Speech Bubble: Rectangle 8">
            <a:extLst>
              <a:ext uri="{FF2B5EF4-FFF2-40B4-BE49-F238E27FC236}">
                <a16:creationId xmlns:a16="http://schemas.microsoft.com/office/drawing/2014/main" id="{4A8D7028-7C4B-4A16-9584-C2D86C346D68}"/>
              </a:ext>
            </a:extLst>
          </p:cNvPr>
          <p:cNvSpPr/>
          <p:nvPr/>
        </p:nvSpPr>
        <p:spPr>
          <a:xfrm>
            <a:off x="4720524" y="4232458"/>
            <a:ext cx="3386764" cy="1604352"/>
          </a:xfrm>
          <a:prstGeom prst="wedgeRectCallout">
            <a:avLst>
              <a:gd name="adj1" fmla="val 36453"/>
              <a:gd name="adj2" fmla="val 65023"/>
            </a:avLst>
          </a:prstGeom>
          <a:solidFill>
            <a:schemeClr val="accent6"/>
          </a:solidFill>
          <a:ln>
            <a:solidFill>
              <a:schemeClr val="accent6">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Is there anything you would like more information on or that you feel we should have covered or needs more detail?</a:t>
            </a:r>
          </a:p>
        </p:txBody>
      </p:sp>
    </p:spTree>
    <p:extLst>
      <p:ext uri="{BB962C8B-B14F-4D97-AF65-F5344CB8AC3E}">
        <p14:creationId xmlns:p14="http://schemas.microsoft.com/office/powerpoint/2010/main" val="24840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0" y="2333477"/>
            <a:ext cx="9144002" cy="923330"/>
          </a:xfrm>
          <a:prstGeom prst="rect">
            <a:avLst/>
          </a:prstGeom>
          <a:noFill/>
        </p:spPr>
        <p:txBody>
          <a:bodyPr wrap="square" rtlCol="0">
            <a:spAutoFit/>
          </a:bodyPr>
          <a:lstStyle/>
          <a:p>
            <a:pPr algn="ctr"/>
            <a:r>
              <a:rPr lang="en-US" sz="5400" b="1" dirty="0">
                <a:solidFill>
                  <a:schemeClr val="accent5"/>
                </a:solidFill>
                <a:latin typeface="Segoe UI" panose="020B0502040204020203" pitchFamily="34" charset="0"/>
                <a:cs typeface="Segoe UI" panose="020B0502040204020203" pitchFamily="34" charset="0"/>
              </a:rPr>
              <a:t>Thank You!</a:t>
            </a:r>
          </a:p>
        </p:txBody>
      </p:sp>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pP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2090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ECAFEA-B37D-4A4B-933D-BC6762C10A2F}"/>
              </a:ext>
            </a:extLst>
          </p:cNvPr>
          <p:cNvSpPr txBox="1"/>
          <p:nvPr/>
        </p:nvSpPr>
        <p:spPr>
          <a:xfrm>
            <a:off x="-2" y="223143"/>
            <a:ext cx="9144002" cy="523220"/>
          </a:xfrm>
          <a:prstGeom prst="rect">
            <a:avLst/>
          </a:prstGeom>
          <a:noFill/>
        </p:spPr>
        <p:txBody>
          <a:bodyPr wrap="square" rtlCol="0">
            <a:spAutoFit/>
          </a:bodyPr>
          <a:lstStyle/>
          <a:p>
            <a:pPr algn="ctr"/>
            <a:r>
              <a:rPr lang="en-US" sz="2800" b="1" cap="all" dirty="0">
                <a:solidFill>
                  <a:schemeClr val="accent5"/>
                </a:solidFill>
                <a:latin typeface="Segoe UI" panose="020B0502040204020203" pitchFamily="34" charset="0"/>
                <a:cs typeface="Segoe UI" panose="020B0502040204020203" pitchFamily="34" charset="0"/>
              </a:rPr>
              <a:t>Who is affordable housing targeting? </a:t>
            </a:r>
          </a:p>
        </p:txBody>
      </p:sp>
      <p:sp>
        <p:nvSpPr>
          <p:cNvPr id="7" name="Content Placeholder 1">
            <a:extLst>
              <a:ext uri="{FF2B5EF4-FFF2-40B4-BE49-F238E27FC236}">
                <a16:creationId xmlns:a16="http://schemas.microsoft.com/office/drawing/2014/main" id="{951F576E-01A9-4F4E-A2DE-65BC5F3F9515}"/>
              </a:ext>
            </a:extLst>
          </p:cNvPr>
          <p:cNvSpPr txBox="1">
            <a:spLocks/>
          </p:cNvSpPr>
          <p:nvPr/>
        </p:nvSpPr>
        <p:spPr>
          <a:xfrm>
            <a:off x="628650" y="1082180"/>
            <a:ext cx="7886700" cy="542868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pPr>
            <a:endParaRPr lang="en-US" dirty="0">
              <a:latin typeface="Segoe UI" panose="020B0502040204020203" pitchFamily="34" charset="0"/>
              <a:cs typeface="Segoe UI" panose="020B0502040204020203" pitchFamily="34" charset="0"/>
            </a:endParaRPr>
          </a:p>
        </p:txBody>
      </p:sp>
      <p:sp>
        <p:nvSpPr>
          <p:cNvPr id="5" name="Slide Number Placeholder 5">
            <a:extLst>
              <a:ext uri="{FF2B5EF4-FFF2-40B4-BE49-F238E27FC236}">
                <a16:creationId xmlns:a16="http://schemas.microsoft.com/office/drawing/2014/main" id="{E3F7A529-CBE6-4465-B174-074267B9D788}"/>
              </a:ext>
            </a:extLst>
          </p:cNvPr>
          <p:cNvSpPr>
            <a:spLocks noGrp="1"/>
          </p:cNvSpPr>
          <p:nvPr>
            <p:ph type="sldNum" sz="quarter" idx="4294967295"/>
          </p:nvPr>
        </p:nvSpPr>
        <p:spPr>
          <a:xfrm>
            <a:off x="6913921" y="6403357"/>
            <a:ext cx="203835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9</a:t>
            </a:fld>
            <a:endParaRPr lang="en-US" dirty="0"/>
          </a:p>
        </p:txBody>
      </p:sp>
      <p:sp>
        <p:nvSpPr>
          <p:cNvPr id="2" name="Rectangle 1">
            <a:extLst>
              <a:ext uri="{FF2B5EF4-FFF2-40B4-BE49-F238E27FC236}">
                <a16:creationId xmlns:a16="http://schemas.microsoft.com/office/drawing/2014/main" id="{F96240BB-A039-4D33-B93B-17D2E38C03F4}"/>
              </a:ext>
            </a:extLst>
          </p:cNvPr>
          <p:cNvSpPr/>
          <p:nvPr/>
        </p:nvSpPr>
        <p:spPr>
          <a:xfrm>
            <a:off x="660012" y="3930570"/>
            <a:ext cx="2386035" cy="954594"/>
          </a:xfrm>
          <a:prstGeom prst="rect">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UI" panose="020B0502040204020203" pitchFamily="34" charset="0"/>
                <a:cs typeface="Segoe UI" panose="020B0502040204020203" pitchFamily="34" charset="0"/>
              </a:rPr>
              <a:t>Below Median/Low Income </a:t>
            </a:r>
          </a:p>
        </p:txBody>
      </p:sp>
      <p:sp>
        <p:nvSpPr>
          <p:cNvPr id="14" name="Rectangle 13">
            <a:extLst>
              <a:ext uri="{FF2B5EF4-FFF2-40B4-BE49-F238E27FC236}">
                <a16:creationId xmlns:a16="http://schemas.microsoft.com/office/drawing/2014/main" id="{2FAA4739-BF9D-4C0C-9A88-D9F1143F69D0}"/>
              </a:ext>
            </a:extLst>
          </p:cNvPr>
          <p:cNvSpPr/>
          <p:nvPr/>
        </p:nvSpPr>
        <p:spPr>
          <a:xfrm>
            <a:off x="3445983" y="3930570"/>
            <a:ext cx="2240783" cy="954594"/>
          </a:xfrm>
          <a:prstGeom prst="rect">
            <a:avLst/>
          </a:prstGeom>
          <a:solidFill>
            <a:schemeClr val="accent5"/>
          </a:solidFill>
          <a:ln w="2540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Median/Moderate Income</a:t>
            </a:r>
          </a:p>
        </p:txBody>
      </p:sp>
      <p:sp>
        <p:nvSpPr>
          <p:cNvPr id="15" name="Rectangle 14">
            <a:extLst>
              <a:ext uri="{FF2B5EF4-FFF2-40B4-BE49-F238E27FC236}">
                <a16:creationId xmlns:a16="http://schemas.microsoft.com/office/drawing/2014/main" id="{CE0EB5FC-094E-4201-91C3-7D16D8F7CFB2}"/>
              </a:ext>
            </a:extLst>
          </p:cNvPr>
          <p:cNvSpPr/>
          <p:nvPr/>
        </p:nvSpPr>
        <p:spPr>
          <a:xfrm>
            <a:off x="6033517" y="3930570"/>
            <a:ext cx="2481833" cy="954594"/>
          </a:xfrm>
          <a:prstGeom prst="rect">
            <a:avLst/>
          </a:prstGeom>
          <a:solidFill>
            <a:schemeClr val="accent3"/>
          </a:solidFill>
          <a:ln w="2540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egoe UI" panose="020B0502040204020203" pitchFamily="34" charset="0"/>
                <a:cs typeface="Segoe UI" panose="020B0502040204020203" pitchFamily="34" charset="0"/>
              </a:rPr>
              <a:t>Above Median/High Income </a:t>
            </a:r>
          </a:p>
        </p:txBody>
      </p:sp>
      <p:sp>
        <p:nvSpPr>
          <p:cNvPr id="16" name="Rectangle 15">
            <a:extLst>
              <a:ext uri="{FF2B5EF4-FFF2-40B4-BE49-F238E27FC236}">
                <a16:creationId xmlns:a16="http://schemas.microsoft.com/office/drawing/2014/main" id="{72B6AC8D-F613-427E-B82F-B41B3DA0B219}"/>
              </a:ext>
            </a:extLst>
          </p:cNvPr>
          <p:cNvSpPr/>
          <p:nvPr/>
        </p:nvSpPr>
        <p:spPr>
          <a:xfrm>
            <a:off x="640080" y="5120651"/>
            <a:ext cx="2374605" cy="954594"/>
          </a:xfrm>
          <a:prstGeom prst="rect">
            <a:avLst/>
          </a:prstGeom>
          <a:solidFill>
            <a:schemeClr val="accent4"/>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Segoe UI" panose="020B0502040204020203" pitchFamily="34" charset="0"/>
                <a:cs typeface="Segoe UI" panose="020B0502040204020203" pitchFamily="34" charset="0"/>
              </a:rPr>
              <a:t>&lt; 80%</a:t>
            </a:r>
          </a:p>
        </p:txBody>
      </p:sp>
      <p:sp>
        <p:nvSpPr>
          <p:cNvPr id="17" name="Rectangle 16">
            <a:extLst>
              <a:ext uri="{FF2B5EF4-FFF2-40B4-BE49-F238E27FC236}">
                <a16:creationId xmlns:a16="http://schemas.microsoft.com/office/drawing/2014/main" id="{744FCFA6-27C4-4202-82B8-904A160239DE}"/>
              </a:ext>
            </a:extLst>
          </p:cNvPr>
          <p:cNvSpPr/>
          <p:nvPr/>
        </p:nvSpPr>
        <p:spPr>
          <a:xfrm>
            <a:off x="3445983" y="5118389"/>
            <a:ext cx="2240783" cy="954594"/>
          </a:xfrm>
          <a:prstGeom prst="rect">
            <a:avLst/>
          </a:prstGeom>
          <a:solidFill>
            <a:schemeClr val="accent5"/>
          </a:solidFill>
          <a:ln w="2540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egoe UI" panose="020B0502040204020203" pitchFamily="34" charset="0"/>
                <a:cs typeface="Segoe UI" panose="020B0502040204020203" pitchFamily="34" charset="0"/>
              </a:rPr>
              <a:t>80% to 120%</a:t>
            </a:r>
          </a:p>
        </p:txBody>
      </p:sp>
      <p:sp>
        <p:nvSpPr>
          <p:cNvPr id="18" name="Rectangle 17">
            <a:extLst>
              <a:ext uri="{FF2B5EF4-FFF2-40B4-BE49-F238E27FC236}">
                <a16:creationId xmlns:a16="http://schemas.microsoft.com/office/drawing/2014/main" id="{A724EB14-9DD7-4637-AAE8-4D79B9AA5586}"/>
              </a:ext>
            </a:extLst>
          </p:cNvPr>
          <p:cNvSpPr/>
          <p:nvPr/>
        </p:nvSpPr>
        <p:spPr>
          <a:xfrm>
            <a:off x="6039140" y="5113453"/>
            <a:ext cx="2476210" cy="954594"/>
          </a:xfrm>
          <a:prstGeom prst="rect">
            <a:avLst/>
          </a:prstGeom>
          <a:solidFill>
            <a:schemeClr val="accent3"/>
          </a:solidFill>
          <a:ln w="25400">
            <a:solidFill>
              <a:schemeClr val="tx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Segoe UI" panose="020B0502040204020203" pitchFamily="34" charset="0"/>
                <a:cs typeface="Segoe UI" panose="020B0502040204020203" pitchFamily="34" charset="0"/>
              </a:rPr>
              <a:t>&gt; 120% </a:t>
            </a:r>
          </a:p>
        </p:txBody>
      </p:sp>
      <p:sp>
        <p:nvSpPr>
          <p:cNvPr id="8" name="TextBox 7">
            <a:extLst>
              <a:ext uri="{FF2B5EF4-FFF2-40B4-BE49-F238E27FC236}">
                <a16:creationId xmlns:a16="http://schemas.microsoft.com/office/drawing/2014/main" id="{35226E50-9571-417D-A3FD-D0976E28D95A}"/>
              </a:ext>
            </a:extLst>
          </p:cNvPr>
          <p:cNvSpPr txBox="1"/>
          <p:nvPr/>
        </p:nvSpPr>
        <p:spPr>
          <a:xfrm>
            <a:off x="291402" y="884255"/>
            <a:ext cx="8038682" cy="1785104"/>
          </a:xfrm>
          <a:prstGeom prst="rect">
            <a:avLst/>
          </a:prstGeom>
          <a:noFill/>
        </p:spPr>
        <p:txBody>
          <a:bodyPr wrap="square" rtlCol="0">
            <a:spAutoFit/>
          </a:bodyPr>
          <a:lstStyle/>
          <a:p>
            <a:pPr marL="285750" indent="-285750">
              <a:spcBef>
                <a:spcPts val="600"/>
              </a:spcBef>
              <a:buClr>
                <a:schemeClr val="accent1"/>
              </a:buClr>
              <a:buFont typeface="Wingdings" panose="05000000000000000000" pitchFamily="2" charset="2"/>
              <a:buChar char="§"/>
            </a:pPr>
            <a:r>
              <a:rPr lang="en-US" dirty="0">
                <a:latin typeface="Segoe UI" panose="020B0502040204020203" pitchFamily="34" charset="0"/>
                <a:cs typeface="Segoe UI" panose="020B0502040204020203" pitchFamily="34" charset="0"/>
              </a:rPr>
              <a:t>Typically, those earning less than 80% of the Area Median Income </a:t>
            </a:r>
          </a:p>
          <a:p>
            <a:pPr marL="742950" lvl="1" indent="-285750">
              <a:spcBef>
                <a:spcPts val="600"/>
              </a:spcBef>
              <a:buClr>
                <a:schemeClr val="accent1"/>
              </a:buClr>
              <a:buFont typeface="Wingdings" panose="05000000000000000000" pitchFamily="2" charset="2"/>
              <a:buChar char="§"/>
            </a:pPr>
            <a:r>
              <a:rPr lang="en-US" dirty="0">
                <a:latin typeface="Segoe UI" panose="020B0502040204020203" pitchFamily="34" charset="0"/>
                <a:cs typeface="Segoe UI" panose="020B0502040204020203" pitchFamily="34" charset="0"/>
              </a:rPr>
              <a:t>Households of all sizes – individuals, families </a:t>
            </a:r>
          </a:p>
          <a:p>
            <a:pPr marL="742950" lvl="1" indent="-285750">
              <a:spcBef>
                <a:spcPts val="600"/>
              </a:spcBef>
              <a:buClr>
                <a:schemeClr val="accent1"/>
              </a:buClr>
              <a:buFont typeface="Wingdings" panose="05000000000000000000" pitchFamily="2" charset="2"/>
              <a:buChar char="§"/>
            </a:pPr>
            <a:r>
              <a:rPr lang="en-US" dirty="0">
                <a:latin typeface="Segoe UI" panose="020B0502040204020203" pitchFamily="34" charset="0"/>
                <a:cs typeface="Segoe UI" panose="020B0502040204020203" pitchFamily="34" charset="0"/>
              </a:rPr>
              <a:t>Renters and homeowners</a:t>
            </a:r>
          </a:p>
          <a:p>
            <a:pPr marL="742950" lvl="1" indent="-285750">
              <a:spcBef>
                <a:spcPts val="600"/>
              </a:spcBef>
              <a:buClr>
                <a:schemeClr val="accent1"/>
              </a:buClr>
              <a:buFont typeface="Wingdings" panose="05000000000000000000" pitchFamily="2" charset="2"/>
              <a:buChar char="§"/>
            </a:pPr>
            <a:r>
              <a:rPr lang="en-US" dirty="0">
                <a:latin typeface="Segoe UI" panose="020B0502040204020203" pitchFamily="34" charset="0"/>
                <a:cs typeface="Segoe UI" panose="020B0502040204020203" pitchFamily="34" charset="0"/>
              </a:rPr>
              <a:t>All age groups </a:t>
            </a:r>
          </a:p>
          <a:p>
            <a:pPr marL="742950" lvl="1" indent="-285750">
              <a:spcBef>
                <a:spcPts val="600"/>
              </a:spcBef>
              <a:buClr>
                <a:schemeClr val="accent1"/>
              </a:buClr>
              <a:buFont typeface="Wingdings" panose="05000000000000000000" pitchFamily="2" charset="2"/>
              <a:buChar char="§"/>
            </a:pPr>
            <a:r>
              <a:rPr lang="en-US" dirty="0">
                <a:latin typeface="Segoe UI" panose="020B0502040204020203" pitchFamily="34" charset="0"/>
                <a:cs typeface="Segoe UI" panose="020B0502040204020203" pitchFamily="34" charset="0"/>
              </a:rPr>
              <a:t>Local workers </a:t>
            </a:r>
          </a:p>
        </p:txBody>
      </p:sp>
      <p:sp>
        <p:nvSpPr>
          <p:cNvPr id="19" name="Rectangle 18">
            <a:extLst>
              <a:ext uri="{FF2B5EF4-FFF2-40B4-BE49-F238E27FC236}">
                <a16:creationId xmlns:a16="http://schemas.microsoft.com/office/drawing/2014/main" id="{9D4215A7-152C-4664-A12D-467616600094}"/>
              </a:ext>
            </a:extLst>
          </p:cNvPr>
          <p:cNvSpPr/>
          <p:nvPr/>
        </p:nvSpPr>
        <p:spPr>
          <a:xfrm>
            <a:off x="3014685" y="2477896"/>
            <a:ext cx="3018832" cy="1215379"/>
          </a:xfrm>
          <a:prstGeom prst="rect">
            <a:avLst/>
          </a:prstGeom>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Segoe UI" panose="020B0502040204020203" pitchFamily="34" charset="0"/>
                <a:cs typeface="Segoe UI" panose="020B0502040204020203" pitchFamily="34" charset="0"/>
              </a:rPr>
              <a:t>Area Median Income</a:t>
            </a:r>
          </a:p>
        </p:txBody>
      </p:sp>
    </p:spTree>
    <p:extLst>
      <p:ext uri="{BB962C8B-B14F-4D97-AF65-F5344CB8AC3E}">
        <p14:creationId xmlns:p14="http://schemas.microsoft.com/office/powerpoint/2010/main" val="276078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POLL_EMBED_ID" val="e1a32bae-6fe9-4d78-b857-4bc80d0a2bc2"/>
</p:tagLst>
</file>

<file path=ppt/tags/tag10.xml><?xml version="1.0" encoding="utf-8"?>
<p:tagLst xmlns:a="http://schemas.openxmlformats.org/drawingml/2006/main" xmlns:r="http://schemas.openxmlformats.org/officeDocument/2006/relationships" xmlns:p="http://schemas.openxmlformats.org/presentationml/2006/main">
  <p:tag name="__PE_POLL_EMBED_ID" val="993041a6-70b1-4d16-ab67-c89ac6ae28f6"/>
</p:tagLst>
</file>

<file path=ppt/tags/tag11.xml><?xml version="1.0" encoding="utf-8"?>
<p:tagLst xmlns:a="http://schemas.openxmlformats.org/drawingml/2006/main" xmlns:r="http://schemas.openxmlformats.org/officeDocument/2006/relationships" xmlns:p="http://schemas.openxmlformats.org/presentationml/2006/main">
  <p:tag name="__PE_POLL_EMBED_ID" val="6925ba40-ff61-4b4f-9791-b780eb9d1c79"/>
</p:tagLst>
</file>

<file path=ppt/tags/tag12.xml><?xml version="1.0" encoding="utf-8"?>
<p:tagLst xmlns:a="http://schemas.openxmlformats.org/drawingml/2006/main" xmlns:r="http://schemas.openxmlformats.org/officeDocument/2006/relationships" xmlns:p="http://schemas.openxmlformats.org/presentationml/2006/main">
  <p:tag name="__PE_POLL_EMBED_ID" val="faaf5264-e835-45d4-8815-0a7e53f5f175"/>
</p:tagLst>
</file>

<file path=ppt/tags/tag13.xml><?xml version="1.0" encoding="utf-8"?>
<p:tagLst xmlns:a="http://schemas.openxmlformats.org/drawingml/2006/main" xmlns:r="http://schemas.openxmlformats.org/officeDocument/2006/relationships" xmlns:p="http://schemas.openxmlformats.org/presentationml/2006/main">
  <p:tag name="__PE_POLL_EMBED_ID" val="f94a4481-5d01-473d-ae41-02aa767fdbdd"/>
</p:tagLst>
</file>

<file path=ppt/tags/tag2.xml><?xml version="1.0" encoding="utf-8"?>
<p:tagLst xmlns:a="http://schemas.openxmlformats.org/drawingml/2006/main" xmlns:r="http://schemas.openxmlformats.org/officeDocument/2006/relationships" xmlns:p="http://schemas.openxmlformats.org/presentationml/2006/main">
  <p:tag name="__PE_POLL_EMBED_ID" val="b68ec35a-de94-4889-b839-3a2818555a6e"/>
</p:tagLst>
</file>

<file path=ppt/tags/tag3.xml><?xml version="1.0" encoding="utf-8"?>
<p:tagLst xmlns:a="http://schemas.openxmlformats.org/drawingml/2006/main" xmlns:r="http://schemas.openxmlformats.org/officeDocument/2006/relationships" xmlns:p="http://schemas.openxmlformats.org/presentationml/2006/main">
  <p:tag name="__PE_POLL_EMBED_ID" val="5717cbf6-331d-4988-be9a-c6a03cb2532b"/>
</p:tagLst>
</file>

<file path=ppt/tags/tag4.xml><?xml version="1.0" encoding="utf-8"?>
<p:tagLst xmlns:a="http://schemas.openxmlformats.org/drawingml/2006/main" xmlns:r="http://schemas.openxmlformats.org/officeDocument/2006/relationships" xmlns:p="http://schemas.openxmlformats.org/presentationml/2006/main">
  <p:tag name="__PE_POLL_EMBED_ID" val="63184a75-2601-47ce-82fc-fb257c2f0869"/>
</p:tagLst>
</file>

<file path=ppt/tags/tag5.xml><?xml version="1.0" encoding="utf-8"?>
<p:tagLst xmlns:a="http://schemas.openxmlformats.org/drawingml/2006/main" xmlns:r="http://schemas.openxmlformats.org/officeDocument/2006/relationships" xmlns:p="http://schemas.openxmlformats.org/presentationml/2006/main">
  <p:tag name="__PE_POLL_EMBED_ID" val="9fe8b886-13e2-4b2e-97c2-1a8aeae7823d"/>
</p:tagLst>
</file>

<file path=ppt/tags/tag6.xml><?xml version="1.0" encoding="utf-8"?>
<p:tagLst xmlns:a="http://schemas.openxmlformats.org/drawingml/2006/main" xmlns:r="http://schemas.openxmlformats.org/officeDocument/2006/relationships" xmlns:p="http://schemas.openxmlformats.org/presentationml/2006/main">
  <p:tag name="__PE_POLL_EMBED_ID" val="5c19a3a9-eb64-4697-af4e-baf962df6342"/>
</p:tagLst>
</file>

<file path=ppt/tags/tag7.xml><?xml version="1.0" encoding="utf-8"?>
<p:tagLst xmlns:a="http://schemas.openxmlformats.org/drawingml/2006/main" xmlns:r="http://schemas.openxmlformats.org/officeDocument/2006/relationships" xmlns:p="http://schemas.openxmlformats.org/presentationml/2006/main">
  <p:tag name="__PE_POLL_EMBED_ID" val="e38cea6c-caeb-4fae-98ed-0baf5a7d0213"/>
</p:tagLst>
</file>

<file path=ppt/tags/tag8.xml><?xml version="1.0" encoding="utf-8"?>
<p:tagLst xmlns:a="http://schemas.openxmlformats.org/drawingml/2006/main" xmlns:r="http://schemas.openxmlformats.org/officeDocument/2006/relationships" xmlns:p="http://schemas.openxmlformats.org/presentationml/2006/main">
  <p:tag name="__PE_POLL_EMBED_ID" val="aed451df-0c71-4a59-87da-039dd4b85fe8"/>
</p:tagLst>
</file>

<file path=ppt/tags/tag9.xml><?xml version="1.0" encoding="utf-8"?>
<p:tagLst xmlns:a="http://schemas.openxmlformats.org/drawingml/2006/main" xmlns:r="http://schemas.openxmlformats.org/officeDocument/2006/relationships" xmlns:p="http://schemas.openxmlformats.org/presentationml/2006/main">
  <p:tag name="__PE_POLL_EMBED_ID" val="3e72e856-5652-4195-894a-d1c8299781ba"/>
</p:tagLst>
</file>

<file path=ppt/theme/theme1.xml><?xml version="1.0" encoding="utf-8"?>
<a:theme xmlns:a="http://schemas.openxmlformats.org/drawingml/2006/main" name="Body Slides">
  <a:themeElements>
    <a:clrScheme name="Branding">
      <a:dk1>
        <a:srgbClr val="21242C"/>
      </a:dk1>
      <a:lt1>
        <a:sysClr val="window" lastClr="FFFFFF"/>
      </a:lt1>
      <a:dk2>
        <a:srgbClr val="313840"/>
      </a:dk2>
      <a:lt2>
        <a:srgbClr val="F4F4F4"/>
      </a:lt2>
      <a:accent1>
        <a:srgbClr val="00C1D5"/>
      </a:accent1>
      <a:accent2>
        <a:srgbClr val="FF5E2E"/>
      </a:accent2>
      <a:accent3>
        <a:srgbClr val="9FC92A"/>
      </a:accent3>
      <a:accent4>
        <a:srgbClr val="EDC841"/>
      </a:accent4>
      <a:accent5>
        <a:srgbClr val="7F7F7F"/>
      </a:accent5>
      <a:accent6>
        <a:srgbClr val="595959"/>
      </a:accent6>
      <a:hlink>
        <a:srgbClr val="00C1D5"/>
      </a:hlink>
      <a:folHlink>
        <a:srgbClr val="FF5E2E"/>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Interview Template Segoe.pptx" id="{14700410-66CB-430C-BCEE-1936F7D8ADAB}" vid="{27DE8CF6-B0AA-448D-B864-0A2276B7021C}"/>
    </a:ext>
  </a:extLst>
</a:theme>
</file>

<file path=ppt/theme/theme2.xml><?xml version="1.0" encoding="utf-8"?>
<a:theme xmlns:a="http://schemas.openxmlformats.org/drawingml/2006/main" name="RiverCog">
  <a:themeElements>
    <a:clrScheme name="RiverCOG">
      <a:dk1>
        <a:sysClr val="windowText" lastClr="000000"/>
      </a:dk1>
      <a:lt1>
        <a:sysClr val="window" lastClr="FFFFFF"/>
      </a:lt1>
      <a:dk2>
        <a:srgbClr val="44546A"/>
      </a:dk2>
      <a:lt2>
        <a:srgbClr val="E7E6E6"/>
      </a:lt2>
      <a:accent1>
        <a:srgbClr val="2C6EB0"/>
      </a:accent1>
      <a:accent2>
        <a:srgbClr val="FDB717"/>
      </a:accent2>
      <a:accent3>
        <a:srgbClr val="959898"/>
      </a:accent3>
      <a:accent4>
        <a:srgbClr val="F01865"/>
      </a:accent4>
      <a:accent5>
        <a:srgbClr val="1F8F90"/>
      </a:accent5>
      <a:accent6>
        <a:srgbClr val="82C56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verCog" id="{5A15C3EC-F367-4EE8-9F17-18F79FAB62BB}" vid="{FD37F100-96BC-44CA-B8D2-81BF421D9A8C}"/>
    </a:ext>
  </a:extLst>
</a:theme>
</file>

<file path=ppt/theme/theme3.xml><?xml version="1.0" encoding="utf-8"?>
<a:theme xmlns:a="http://schemas.openxmlformats.org/drawingml/2006/main" name="1_Office Theme">
  <a:themeElements>
    <a:clrScheme name="RiverCOG">
      <a:dk1>
        <a:sysClr val="windowText" lastClr="000000"/>
      </a:dk1>
      <a:lt1>
        <a:sysClr val="window" lastClr="FFFFFF"/>
      </a:lt1>
      <a:dk2>
        <a:srgbClr val="44546A"/>
      </a:dk2>
      <a:lt2>
        <a:srgbClr val="E7E6E6"/>
      </a:lt2>
      <a:accent1>
        <a:srgbClr val="2C6EB0"/>
      </a:accent1>
      <a:accent2>
        <a:srgbClr val="FDB717"/>
      </a:accent2>
      <a:accent3>
        <a:srgbClr val="959898"/>
      </a:accent3>
      <a:accent4>
        <a:srgbClr val="F01865"/>
      </a:accent4>
      <a:accent5>
        <a:srgbClr val="1F8F90"/>
      </a:accent5>
      <a:accent6>
        <a:srgbClr val="82C56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ody Slides">
  <a:themeElements>
    <a:clrScheme name="Branding">
      <a:dk1>
        <a:srgbClr val="21242C"/>
      </a:dk1>
      <a:lt1>
        <a:sysClr val="window" lastClr="FFFFFF"/>
      </a:lt1>
      <a:dk2>
        <a:srgbClr val="313840"/>
      </a:dk2>
      <a:lt2>
        <a:srgbClr val="F4F4F4"/>
      </a:lt2>
      <a:accent1>
        <a:srgbClr val="00C1D5"/>
      </a:accent1>
      <a:accent2>
        <a:srgbClr val="FF5E2E"/>
      </a:accent2>
      <a:accent3>
        <a:srgbClr val="9FC92A"/>
      </a:accent3>
      <a:accent4>
        <a:srgbClr val="EDC841"/>
      </a:accent4>
      <a:accent5>
        <a:srgbClr val="7F7F7F"/>
      </a:accent5>
      <a:accent6>
        <a:srgbClr val="595959"/>
      </a:accent6>
      <a:hlink>
        <a:srgbClr val="00C1D5"/>
      </a:hlink>
      <a:folHlink>
        <a:srgbClr val="FF5E2E"/>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Interview Template Segoe.pptx" id="{14700410-66CB-430C-BCEE-1936F7D8ADAB}" vid="{27DE8CF6-B0AA-448D-B864-0A2276B7021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17511</TotalTime>
  <Words>6599</Words>
  <Application>Microsoft Office PowerPoint</Application>
  <PresentationFormat>On-screen Show (4:3)</PresentationFormat>
  <Paragraphs>875</Paragraphs>
  <Slides>82</Slides>
  <Notes>50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82</vt:i4>
      </vt:variant>
    </vt:vector>
  </HeadingPairs>
  <TitlesOfParts>
    <vt:vector size="97" baseType="lpstr">
      <vt:lpstr>adelle-sans</vt:lpstr>
      <vt:lpstr>Arial</vt:lpstr>
      <vt:lpstr>Calibri</vt:lpstr>
      <vt:lpstr>Calibri Light</vt:lpstr>
      <vt:lpstr>Graphik</vt:lpstr>
      <vt:lpstr>Helvetica Neue</vt:lpstr>
      <vt:lpstr>Lato</vt:lpstr>
      <vt:lpstr>open sans</vt:lpstr>
      <vt:lpstr>Segoe UI</vt:lpstr>
      <vt:lpstr>Segoe UI Light</vt:lpstr>
      <vt:lpstr>Wingdings</vt:lpstr>
      <vt:lpstr>Body Slides</vt:lpstr>
      <vt:lpstr>RiverCog</vt:lpstr>
      <vt:lpstr>1_Office Theme</vt:lpstr>
      <vt:lpstr>1_Body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Strategy #2: MIDDLE HOUSING</vt:lpstr>
      <vt:lpstr>Strategy #2: MIDDLE HOUSING</vt:lpstr>
      <vt:lpstr>Strategy #2: MIDDLE HOUSING</vt:lpstr>
      <vt:lpstr>Strategy #2: MIDDLE HOUSING</vt:lpstr>
      <vt:lpstr>PowerPoint Presentation</vt:lpstr>
      <vt:lpstr>PowerPoint Presentation</vt:lpstr>
      <vt:lpstr>Strategy #3: Micro-units </vt:lpstr>
      <vt:lpstr>Strategy #3: Micro-units </vt:lpstr>
      <vt:lpstr>Strategy #3: micro-units </vt:lpstr>
      <vt:lpstr>PowerPoint Presentation</vt:lpstr>
      <vt:lpstr>PowerPoint Presentation</vt:lpstr>
      <vt:lpstr>Strategy #4: parking requirements</vt:lpstr>
      <vt:lpstr>Strategy #4: parking requirements</vt:lpstr>
      <vt:lpstr>Strategy #4: parking requirements </vt:lpstr>
      <vt:lpstr>PowerPoint Presentation</vt:lpstr>
      <vt:lpstr>Strategy #5: preservation  </vt:lpstr>
      <vt:lpstr>Strategy #5: preservation  </vt:lpstr>
      <vt:lpstr>Strategy #5: preservation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Jones</dc:creator>
  <cp:lastModifiedBy>Karen Martin</cp:lastModifiedBy>
  <cp:revision>482</cp:revision>
  <dcterms:created xsi:type="dcterms:W3CDTF">2020-12-04T19:36:13Z</dcterms:created>
  <dcterms:modified xsi:type="dcterms:W3CDTF">2022-03-17T15:53:55Z</dcterms:modified>
</cp:coreProperties>
</file>