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2"/>
  </p:notesMasterIdLst>
  <p:sldIdLst>
    <p:sldId id="289" r:id="rId2"/>
    <p:sldId id="261" r:id="rId3"/>
    <p:sldId id="257" r:id="rId4"/>
    <p:sldId id="263" r:id="rId5"/>
    <p:sldId id="280" r:id="rId6"/>
    <p:sldId id="259" r:id="rId7"/>
    <p:sldId id="281" r:id="rId8"/>
    <p:sldId id="287" r:id="rId9"/>
    <p:sldId id="269" r:id="rId10"/>
    <p:sldId id="258" r:id="rId11"/>
    <p:sldId id="265" r:id="rId12"/>
    <p:sldId id="264" r:id="rId13"/>
    <p:sldId id="268" r:id="rId14"/>
    <p:sldId id="276" r:id="rId15"/>
    <p:sldId id="285" r:id="rId16"/>
    <p:sldId id="282" r:id="rId17"/>
    <p:sldId id="283" r:id="rId18"/>
    <p:sldId id="273" r:id="rId19"/>
    <p:sldId id="288"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84"/>
    <p:restoredTop sz="68246"/>
  </p:normalViewPr>
  <p:slideViewPr>
    <p:cSldViewPr snapToGrid="0" snapToObjects="1">
      <p:cViewPr varScale="1">
        <p:scale>
          <a:sx n="52" d="100"/>
          <a:sy n="52" d="100"/>
        </p:scale>
        <p:origin x="1219" y="53"/>
      </p:cViewPr>
      <p:guideLst/>
    </p:cSldViewPr>
  </p:slideViewPr>
  <p:outlineViewPr>
    <p:cViewPr>
      <p:scale>
        <a:sx n="33" d="100"/>
        <a:sy n="33" d="100"/>
      </p:scale>
      <p:origin x="0" y="0"/>
    </p:cViewPr>
  </p:outlineViewPr>
  <p:notesTextViewPr>
    <p:cViewPr>
      <p:scale>
        <a:sx n="1" d="1"/>
        <a:sy n="1" d="1"/>
      </p:scale>
      <p:origin x="0" y="-634"/>
    </p:cViewPr>
  </p:notesTextViewPr>
  <p:sorterViewPr>
    <p:cViewPr>
      <p:scale>
        <a:sx n="117" d="100"/>
        <a:sy n="11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3A74B-F6E8-A44E-86F3-BECF92D28303}" type="datetimeFigureOut">
              <a:rPr lang="en-US" smtClean="0"/>
              <a:t>3/2/2022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4F437-BA3D-9946-9E35-6DBCE3B58209}" type="slidenum">
              <a:rPr lang="en-US" smtClean="0"/>
              <a:t>‹#›</a:t>
            </a:fld>
            <a:endParaRPr lang="en-US"/>
          </a:p>
        </p:txBody>
      </p:sp>
    </p:spTree>
    <p:extLst>
      <p:ext uri="{BB962C8B-B14F-4D97-AF65-F5344CB8AC3E}">
        <p14:creationId xmlns:p14="http://schemas.microsoft.com/office/powerpoint/2010/main" val="402071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44F437-BA3D-9946-9E35-6DBCE3B58209}" type="slidenum">
              <a:rPr lang="en-US" smtClean="0"/>
              <a:t>1</a:t>
            </a:fld>
            <a:endParaRPr lang="en-US"/>
          </a:p>
        </p:txBody>
      </p:sp>
    </p:spTree>
    <p:extLst>
      <p:ext uri="{BB962C8B-B14F-4D97-AF65-F5344CB8AC3E}">
        <p14:creationId xmlns:p14="http://schemas.microsoft.com/office/powerpoint/2010/main" val="1820442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Freshwater Tidal Marsh</a:t>
            </a:r>
          </a:p>
          <a:p>
            <a:r>
              <a:rPr lang="en-US" dirty="0"/>
              <a:t>East Haddam</a:t>
            </a:r>
          </a:p>
        </p:txBody>
      </p:sp>
      <p:sp>
        <p:nvSpPr>
          <p:cNvPr id="4" name="Slide Number Placeholder 3"/>
          <p:cNvSpPr>
            <a:spLocks noGrp="1"/>
          </p:cNvSpPr>
          <p:nvPr>
            <p:ph type="sldNum" sz="quarter" idx="10"/>
          </p:nvPr>
        </p:nvSpPr>
        <p:spPr/>
        <p:txBody>
          <a:bodyPr/>
          <a:lstStyle/>
          <a:p>
            <a:fld id="{DD44F437-BA3D-9946-9E35-6DBCE3B58209}" type="slidenum">
              <a:rPr lang="en-US" smtClean="0"/>
              <a:t>10</a:t>
            </a:fld>
            <a:endParaRPr lang="en-US"/>
          </a:p>
        </p:txBody>
      </p:sp>
    </p:spTree>
    <p:extLst>
      <p:ext uri="{BB962C8B-B14F-4D97-AF65-F5344CB8AC3E}">
        <p14:creationId xmlns:p14="http://schemas.microsoft.com/office/powerpoint/2010/main" val="1245733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KEY POINT</a:t>
            </a:r>
            <a:r>
              <a:rPr lang="en-US" sz="1200" b="1" kern="1200" baseline="0" dirty="0">
                <a:solidFill>
                  <a:schemeClr val="tx1"/>
                </a:solidFill>
                <a:effectLst/>
                <a:latin typeface="+mn-lt"/>
                <a:ea typeface="+mn-ea"/>
                <a:cs typeface="+mn-cs"/>
              </a:rPr>
              <a:t> 2</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Hydrilla</a:t>
            </a:r>
            <a:r>
              <a:rPr lang="en-US" sz="1200" kern="1200" dirty="0">
                <a:solidFill>
                  <a:schemeClr val="tx1"/>
                </a:solidFill>
                <a:effectLst/>
                <a:latin typeface="+mn-lt"/>
                <a:ea typeface="+mn-ea"/>
                <a:cs typeface="+mn-cs"/>
              </a:rPr>
              <a:t> has the capacity to be a </a:t>
            </a:r>
            <a:r>
              <a:rPr lang="en-US" sz="1200" b="1" kern="1200" dirty="0">
                <a:solidFill>
                  <a:schemeClr val="tx1"/>
                </a:solidFill>
                <a:effectLst/>
                <a:latin typeface="+mn-lt"/>
                <a:ea typeface="+mn-ea"/>
                <a:cs typeface="+mn-cs"/>
              </a:rPr>
              <a:t>game changer</a:t>
            </a:r>
            <a:r>
              <a:rPr lang="en-US" sz="1200" kern="1200" dirty="0">
                <a:solidFill>
                  <a:schemeClr val="tx1"/>
                </a:solidFill>
                <a:effectLst/>
                <a:latin typeface="+mn-lt"/>
                <a:ea typeface="+mn-ea"/>
                <a:cs typeface="+mn-cs"/>
              </a:rPr>
              <a:t>, a turning point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recognized 2016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Surveys</a:t>
            </a:r>
            <a:r>
              <a:rPr lang="en-US" sz="1200" kern="1200" baseline="0" dirty="0">
                <a:solidFill>
                  <a:schemeClr val="tx1"/>
                </a:solidFill>
                <a:effectLst/>
                <a:latin typeface="+mn-lt"/>
                <a:ea typeface="+mn-ea"/>
                <a:cs typeface="+mn-cs"/>
              </a:rPr>
              <a:t> Greg </a:t>
            </a:r>
            <a:r>
              <a:rPr lang="en-US" sz="1200" kern="1200" baseline="0" dirty="0" err="1">
                <a:solidFill>
                  <a:schemeClr val="tx1"/>
                </a:solidFill>
                <a:effectLst/>
                <a:latin typeface="+mn-lt"/>
                <a:ea typeface="+mn-ea"/>
                <a:cs typeface="+mn-cs"/>
              </a:rPr>
              <a:t>Bugbee</a:t>
            </a:r>
            <a:r>
              <a:rPr lang="en-US" sz="1200" kern="1200" baseline="0" dirty="0">
                <a:solidFill>
                  <a:schemeClr val="tx1"/>
                </a:solidFill>
                <a:effectLst/>
                <a:latin typeface="+mn-lt"/>
                <a:ea typeface="+mn-ea"/>
                <a:cs typeface="+mn-cs"/>
              </a:rPr>
              <a:t> (CAES)</a:t>
            </a:r>
            <a:r>
              <a:rPr lang="en-US" sz="1200" kern="1200" dirty="0">
                <a:solidFill>
                  <a:schemeClr val="tx1"/>
                </a:solidFill>
                <a:effectLst/>
                <a:latin typeface="+mn-lt"/>
                <a:ea typeface="+mn-ea"/>
                <a:cs typeface="+mn-cs"/>
              </a:rPr>
              <a:t> in 2018-2019 indicate extends from Agawam, Massachusetts southward to Old Lyme, Connecticut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44F437-BA3D-9946-9E35-6DBCE3B58209}" type="slidenum">
              <a:rPr lang="en-US" smtClean="0"/>
              <a:t>11</a:t>
            </a:fld>
            <a:endParaRPr lang="en-US"/>
          </a:p>
        </p:txBody>
      </p:sp>
    </p:spTree>
    <p:extLst>
      <p:ext uri="{BB962C8B-B14F-4D97-AF65-F5344CB8AC3E}">
        <p14:creationId xmlns:p14="http://schemas.microsoft.com/office/powerpoint/2010/main" val="920854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alter fish populations, cause shifts in plankton communities and affect water chemistry. Perhaps most insidious, </a:t>
            </a:r>
            <a:r>
              <a:rPr lang="en-US" sz="1200" kern="1200" dirty="0" err="1">
                <a:solidFill>
                  <a:schemeClr val="tx1"/>
                </a:solidFill>
                <a:effectLst/>
                <a:latin typeface="+mn-lt"/>
                <a:ea typeface="+mn-ea"/>
                <a:cs typeface="+mn-cs"/>
              </a:rPr>
              <a:t>Hydrilla</a:t>
            </a:r>
            <a:r>
              <a:rPr lang="en-US" sz="1200" kern="1200" dirty="0">
                <a:solidFill>
                  <a:schemeClr val="tx1"/>
                </a:solidFill>
                <a:effectLst/>
                <a:latin typeface="+mn-lt"/>
                <a:ea typeface="+mn-ea"/>
                <a:cs typeface="+mn-cs"/>
              </a:rPr>
              <a:t>, although generally growing from rooted plants, is capable of existing as a free-floating mat at the surface, and because the stems are easily broken off, they will float and establish downstream (and in with the tide). Stems of this pant have been known to grow up to 30 feet long, and it requires very little light to succeed.</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a number of water-milfoils, native and non-native, that are easily confused.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able to produce approximately 100 seeds per season, this plant spreads most successfully by fragmented pieces; </a:t>
            </a:r>
            <a:r>
              <a:rPr lang="en-US" sz="1200" u="sng" kern="1200" dirty="0">
                <a:solidFill>
                  <a:schemeClr val="tx1"/>
                </a:solidFill>
                <a:effectLst/>
                <a:latin typeface="+mn-lt"/>
                <a:ea typeface="+mn-ea"/>
                <a:cs typeface="+mn-cs"/>
              </a:rPr>
              <a:t>between motorboat traffic and boat transport from waterbody to waterbody, its rapid establishment has been secured</a:t>
            </a:r>
            <a:r>
              <a:rPr lang="en-US" sz="1200" kern="1200" dirty="0">
                <a:solidFill>
                  <a:schemeClr val="tx1"/>
                </a:solidFill>
                <a:effectLst/>
                <a:latin typeface="+mn-lt"/>
                <a:ea typeface="+mn-ea"/>
                <a:cs typeface="+mn-cs"/>
              </a:rPr>
              <a:t>. Water Milfoil is tolerant of low water temperatures and can begin spring growth before other submerged plants, giving it a competitive advantage.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Likely not possible to eliminate; maintaining a healthy and competitive natural cove ecosystem with good water quality, diverse native SAV and emergent vegetation, and strategically removing </a:t>
            </a:r>
            <a:r>
              <a:rPr lang="en-US" sz="1200" kern="1200" dirty="0" err="1">
                <a:solidFill>
                  <a:schemeClr val="tx1"/>
                </a:solidFill>
                <a:effectLst/>
                <a:latin typeface="+mn-lt"/>
                <a:ea typeface="+mn-ea"/>
                <a:cs typeface="+mn-cs"/>
              </a:rPr>
              <a:t>Hydrilla</a:t>
            </a:r>
            <a:r>
              <a:rPr lang="en-US" sz="1200" kern="1200" dirty="0">
                <a:solidFill>
                  <a:schemeClr val="tx1"/>
                </a:solidFill>
                <a:effectLst/>
                <a:latin typeface="+mn-lt"/>
                <a:ea typeface="+mn-ea"/>
                <a:cs typeface="+mn-cs"/>
              </a:rPr>
              <a:t> may afford some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alibri" charset="0"/>
                <a:ea typeface="Times New Roman" charset="0"/>
                <a:cs typeface="Times New Roman" charset="0"/>
              </a:rPr>
              <a:t>1997 SAV work done by Julianna Barrett indicate a robust SAV community</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native (American) waterweed (</a:t>
            </a:r>
            <a:r>
              <a:rPr lang="en-US" sz="1200" i="1" kern="1200" dirty="0">
                <a:solidFill>
                  <a:schemeClr val="tx1"/>
                </a:solidFill>
                <a:effectLst/>
                <a:latin typeface="+mn-lt"/>
                <a:ea typeface="+mn-ea"/>
                <a:cs typeface="+mn-cs"/>
              </a:rPr>
              <a:t>Elodea </a:t>
            </a:r>
            <a:r>
              <a:rPr lang="en-US" sz="1200" i="1" kern="1200" dirty="0" err="1">
                <a:solidFill>
                  <a:schemeClr val="tx1"/>
                </a:solidFill>
                <a:effectLst/>
                <a:latin typeface="+mn-lt"/>
                <a:ea typeface="+mn-ea"/>
                <a:cs typeface="+mn-cs"/>
              </a:rPr>
              <a:t>canadensis</a:t>
            </a:r>
            <a:r>
              <a:rPr lang="en-US" sz="1200" i="1" kern="1200" dirty="0">
                <a:solidFill>
                  <a:schemeClr val="tx1"/>
                </a:solidFill>
                <a:effectLst/>
                <a:latin typeface="+mn-lt"/>
                <a:ea typeface="+mn-ea"/>
                <a:cs typeface="+mn-cs"/>
              </a:rPr>
              <a:t>, E. </a:t>
            </a:r>
            <a:r>
              <a:rPr lang="en-US" sz="1200" i="1" kern="1200" dirty="0" err="1">
                <a:solidFill>
                  <a:schemeClr val="tx1"/>
                </a:solidFill>
                <a:effectLst/>
                <a:latin typeface="+mn-lt"/>
                <a:ea typeface="+mn-ea"/>
                <a:cs typeface="+mn-cs"/>
              </a:rPr>
              <a:t>nuttalii</a:t>
            </a:r>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44F437-BA3D-9946-9E35-6DBCE3B58209}" type="slidenum">
              <a:rPr lang="en-US" smtClean="0"/>
              <a:t>12</a:t>
            </a:fld>
            <a:endParaRPr lang="en-US"/>
          </a:p>
        </p:txBody>
      </p:sp>
    </p:spTree>
    <p:extLst>
      <p:ext uri="{BB962C8B-B14F-4D97-AF65-F5344CB8AC3E}">
        <p14:creationId xmlns:p14="http://schemas.microsoft.com/office/powerpoint/2010/main" val="131386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44F437-BA3D-9946-9E35-6DBCE3B58209}" type="slidenum">
              <a:rPr lang="en-US" smtClean="0"/>
              <a:t>13</a:t>
            </a:fld>
            <a:endParaRPr lang="en-US"/>
          </a:p>
        </p:txBody>
      </p:sp>
    </p:spTree>
    <p:extLst>
      <p:ext uri="{BB962C8B-B14F-4D97-AF65-F5344CB8AC3E}">
        <p14:creationId xmlns:p14="http://schemas.microsoft.com/office/powerpoint/2010/main" val="1835726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Potential to </a:t>
            </a:r>
            <a:r>
              <a:rPr lang="en-US" sz="1200" b="1" kern="1200" dirty="0">
                <a:solidFill>
                  <a:schemeClr val="tx1"/>
                </a:solidFill>
                <a:effectLst/>
                <a:latin typeface="+mn-lt"/>
                <a:ea typeface="+mn-ea"/>
                <a:cs typeface="+mn-cs"/>
              </a:rPr>
              <a:t>move further up River</a:t>
            </a:r>
            <a:r>
              <a:rPr lang="en-US" sz="1200" kern="1200" dirty="0">
                <a:solidFill>
                  <a:schemeClr val="tx1"/>
                </a:solidFill>
                <a:effectLst/>
                <a:latin typeface="+mn-lt"/>
                <a:ea typeface="+mn-ea"/>
                <a:cs typeface="+mn-cs"/>
              </a:rPr>
              <a:t>: transient boaters navigating upstream through the river system, or by visiting multiple launch sites along. </a:t>
            </a:r>
            <a:endParaRPr lang="en-US" dirty="0">
              <a:effectLst/>
              <a:ea typeface="Calibri" charset="0"/>
            </a:endParaRPr>
          </a:p>
          <a:p>
            <a:r>
              <a:rPr lang="en-US" sz="1200" kern="1200" dirty="0">
                <a:solidFill>
                  <a:schemeClr val="tx1"/>
                </a:solidFill>
                <a:effectLst/>
                <a:latin typeface="+mn-lt"/>
                <a:ea typeface="+mn-ea"/>
                <a:cs typeface="+mn-cs"/>
              </a:rPr>
              <a:t>high risk of regional spread to other waterways</a:t>
            </a:r>
            <a:r>
              <a:rPr lang="en-US" dirty="0">
                <a:effectLst/>
              </a:rPr>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impaired water access and navigation impacting commercial and recreational boating, as well as marinas</a:t>
            </a:r>
            <a:r>
              <a:rPr lang="en-US" b="1" dirty="0">
                <a:effectLst/>
              </a:rPr>
              <a:t> .</a:t>
            </a: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charset="0"/>
              <a:ea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thick mats of </a:t>
            </a:r>
            <a:r>
              <a:rPr lang="en-US" sz="1200" kern="1200" dirty="0" err="1">
                <a:solidFill>
                  <a:schemeClr val="tx1"/>
                </a:solidFill>
                <a:effectLst/>
                <a:latin typeface="+mn-lt"/>
                <a:ea typeface="+mn-ea"/>
                <a:cs typeface="+mn-cs"/>
              </a:rPr>
              <a:t>hydrilla</a:t>
            </a:r>
            <a:r>
              <a:rPr lang="en-US" sz="1200" kern="1200" dirty="0">
                <a:solidFill>
                  <a:schemeClr val="tx1"/>
                </a:solidFill>
                <a:effectLst/>
                <a:latin typeface="+mn-lt"/>
                <a:ea typeface="+mn-ea"/>
                <a:cs typeface="+mn-cs"/>
              </a:rPr>
              <a:t> have </a:t>
            </a:r>
            <a:r>
              <a:rPr lang="en-US" sz="1200" b="1" kern="1200" dirty="0">
                <a:solidFill>
                  <a:schemeClr val="tx1"/>
                </a:solidFill>
                <a:effectLst/>
                <a:latin typeface="+mn-lt"/>
                <a:ea typeface="+mn-ea"/>
                <a:cs typeface="+mn-cs"/>
              </a:rPr>
              <a:t>blocked access for boaters, anglers, and other recreationists</a:t>
            </a:r>
            <a:r>
              <a:rPr lang="en-US" sz="1200" kern="1200" dirty="0">
                <a:solidFill>
                  <a:schemeClr val="tx1"/>
                </a:solidFill>
                <a:effectLst/>
                <a:latin typeface="+mn-lt"/>
                <a:ea typeface="+mn-ea"/>
                <a:cs typeface="+mn-cs"/>
              </a:rPr>
              <a:t>; Marinas and municipalities have reported that they can no longer access boat slips and docks due to the severity of the </a:t>
            </a:r>
            <a:r>
              <a:rPr lang="en-US" sz="1200" kern="1200" dirty="0" err="1">
                <a:solidFill>
                  <a:schemeClr val="tx1"/>
                </a:solidFill>
                <a:effectLst/>
                <a:latin typeface="+mn-lt"/>
                <a:ea typeface="+mn-ea"/>
                <a:cs typeface="+mn-cs"/>
              </a:rPr>
              <a:t>hydrilla</a:t>
            </a:r>
            <a:r>
              <a:rPr lang="en-US" sz="1200" kern="1200" dirty="0">
                <a:solidFill>
                  <a:schemeClr val="tx1"/>
                </a:solidFill>
                <a:effectLst/>
                <a:latin typeface="+mn-lt"/>
                <a:ea typeface="+mn-ea"/>
                <a:cs typeface="+mn-cs"/>
              </a:rPr>
              <a:t> infestations, limiting business opportunity. impact public swimming and fishing areas</a:t>
            </a:r>
            <a:r>
              <a:rPr lang="en-US" dirty="0">
                <a:effectLs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charset="0"/>
              <a:ea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ea typeface="Times New Roman" charset="0"/>
              </a:rPr>
              <a:t>It’s not hard to imagine the impact to recreational uses of conversion from open water to a solid mat of vegetation: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ea typeface="Times New Roman" charset="0"/>
              </a:rPr>
              <a:t>the loss of quality habitat keeps fish smaller, resulting in fewer fish reaching legal harvestable size, and juvenile fish become easier prey for larger animals.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charset="0"/>
              <a:ea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ea typeface="Times New Roman"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charset="0"/>
              <a:ea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ea typeface="Times New Roman" charset="0"/>
              </a:rPr>
              <a:t>Loss of SAV’s that provide habitat </a:t>
            </a:r>
            <a:endParaRPr lang="en-US" dirty="0">
              <a:effectLst/>
              <a:latin typeface="Times New Roman" charset="0"/>
              <a:ea typeface="Calibri" charset="0"/>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charset="0"/>
              <a:ea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charset="0"/>
              <a:ea typeface="Times New Roman" charset="0"/>
            </a:endParaRPr>
          </a:p>
        </p:txBody>
      </p:sp>
      <p:sp>
        <p:nvSpPr>
          <p:cNvPr id="4" name="Slide Number Placeholder 3"/>
          <p:cNvSpPr>
            <a:spLocks noGrp="1"/>
          </p:cNvSpPr>
          <p:nvPr>
            <p:ph type="sldNum" sz="quarter" idx="10"/>
          </p:nvPr>
        </p:nvSpPr>
        <p:spPr/>
        <p:txBody>
          <a:bodyPr/>
          <a:lstStyle/>
          <a:p>
            <a:fld id="{DD44F437-BA3D-9946-9E35-6DBCE3B58209}" type="slidenum">
              <a:rPr lang="en-US" smtClean="0"/>
              <a:t>14</a:t>
            </a:fld>
            <a:endParaRPr lang="en-US"/>
          </a:p>
        </p:txBody>
      </p:sp>
    </p:spTree>
    <p:extLst>
      <p:ext uri="{BB962C8B-B14F-4D97-AF65-F5344CB8AC3E}">
        <p14:creationId xmlns:p14="http://schemas.microsoft.com/office/powerpoint/2010/main" val="778167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charset="0"/>
                <a:ea typeface="Times New Roman" charset="0"/>
              </a:rPr>
              <a:t>Swimming</a:t>
            </a:r>
            <a:r>
              <a:rPr lang="en-US" dirty="0">
                <a:latin typeface="Calibri" charset="0"/>
                <a:ea typeface="Times New Roman" charset="0"/>
              </a:rPr>
              <a:t>, </a:t>
            </a:r>
            <a:r>
              <a:rPr lang="en-US" b="1" dirty="0">
                <a:latin typeface="Calibri" charset="0"/>
                <a:ea typeface="Times New Roman" charset="0"/>
              </a:rPr>
              <a:t>waterfowl hunting</a:t>
            </a:r>
            <a:r>
              <a:rPr lang="en-US" dirty="0">
                <a:latin typeface="Calibri" charset="0"/>
                <a:ea typeface="Times New Roman" charset="0"/>
              </a:rPr>
              <a:t>, even the </a:t>
            </a:r>
            <a:r>
              <a:rPr lang="en-US" b="1" dirty="0">
                <a:latin typeface="Calibri" charset="0"/>
                <a:ea typeface="Times New Roman" charset="0"/>
              </a:rPr>
              <a:t>passive recreational pastime of bird-watching </a:t>
            </a:r>
            <a:r>
              <a:rPr lang="en-US" dirty="0">
                <a:latin typeface="Calibri" charset="0"/>
                <a:ea typeface="Times New Roman" charset="0"/>
              </a:rPr>
              <a:t>can all be altered or eliminated</a:t>
            </a:r>
            <a:endParaRPr lang="en-US" dirty="0"/>
          </a:p>
        </p:txBody>
      </p:sp>
      <p:sp>
        <p:nvSpPr>
          <p:cNvPr id="4" name="Slide Number Placeholder 3"/>
          <p:cNvSpPr>
            <a:spLocks noGrp="1"/>
          </p:cNvSpPr>
          <p:nvPr>
            <p:ph type="sldNum" sz="quarter" idx="10"/>
          </p:nvPr>
        </p:nvSpPr>
        <p:spPr/>
        <p:txBody>
          <a:bodyPr/>
          <a:lstStyle/>
          <a:p>
            <a:fld id="{DD44F437-BA3D-9946-9E35-6DBCE3B58209}" type="slidenum">
              <a:rPr lang="en-US" smtClean="0"/>
              <a:t>15</a:t>
            </a:fld>
            <a:endParaRPr lang="en-US"/>
          </a:p>
        </p:txBody>
      </p:sp>
    </p:spTree>
    <p:extLst>
      <p:ext uri="{BB962C8B-B14F-4D97-AF65-F5344CB8AC3E}">
        <p14:creationId xmlns:p14="http://schemas.microsoft.com/office/powerpoint/2010/main" val="1238756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impaired water access and </a:t>
            </a:r>
            <a:r>
              <a:rPr lang="en-US" sz="1200" b="1" kern="1200" dirty="0">
                <a:solidFill>
                  <a:schemeClr val="tx1"/>
                </a:solidFill>
                <a:effectLst/>
                <a:latin typeface="+mn-lt"/>
                <a:ea typeface="+mn-ea"/>
                <a:cs typeface="+mn-cs"/>
              </a:rPr>
              <a:t>navigation;</a:t>
            </a:r>
            <a:r>
              <a:rPr lang="en-US" sz="1200" b="1" kern="1200" baseline="0" dirty="0">
                <a:solidFill>
                  <a:schemeClr val="tx1"/>
                </a:solidFill>
                <a:effectLst/>
                <a:latin typeface="+mn-lt"/>
                <a:ea typeface="+mn-ea"/>
                <a:cs typeface="+mn-cs"/>
              </a:rPr>
              <a:t> need to keep navigation buoys clear</a:t>
            </a:r>
            <a:endParaRPr lang="en-US" b="1" dirty="0"/>
          </a:p>
        </p:txBody>
      </p:sp>
      <p:sp>
        <p:nvSpPr>
          <p:cNvPr id="4" name="Slide Number Placeholder 3"/>
          <p:cNvSpPr>
            <a:spLocks noGrp="1"/>
          </p:cNvSpPr>
          <p:nvPr>
            <p:ph type="sldNum" sz="quarter" idx="10"/>
          </p:nvPr>
        </p:nvSpPr>
        <p:spPr/>
        <p:txBody>
          <a:bodyPr/>
          <a:lstStyle/>
          <a:p>
            <a:fld id="{DD44F437-BA3D-9946-9E35-6DBCE3B58209}" type="slidenum">
              <a:rPr lang="en-US" smtClean="0"/>
              <a:t>16</a:t>
            </a:fld>
            <a:endParaRPr lang="en-US"/>
          </a:p>
        </p:txBody>
      </p:sp>
    </p:spTree>
    <p:extLst>
      <p:ext uri="{BB962C8B-B14F-4D97-AF65-F5344CB8AC3E}">
        <p14:creationId xmlns:p14="http://schemas.microsoft.com/office/powerpoint/2010/main" val="396435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Economic: </a:t>
            </a:r>
            <a:r>
              <a:rPr lang="en-US" sz="1200" b="1" kern="1200" dirty="0">
                <a:solidFill>
                  <a:schemeClr val="tx1"/>
                </a:solidFill>
                <a:effectLst/>
                <a:latin typeface="+mn-lt"/>
                <a:ea typeface="+mn-ea"/>
                <a:cs typeface="+mn-cs"/>
              </a:rPr>
              <a:t>proximity and use of the river</a:t>
            </a:r>
            <a:r>
              <a:rPr lang="en-US" b="1" dirty="0">
                <a:effectLst/>
              </a:rPr>
              <a:t> </a:t>
            </a:r>
            <a:endParaRPr lang="en-US" b="1" dirty="0"/>
          </a:p>
          <a:p>
            <a:r>
              <a:rPr lang="en-US" sz="1200" kern="1200" dirty="0">
                <a:solidFill>
                  <a:schemeClr val="tx1"/>
                </a:solidFill>
                <a:effectLst/>
                <a:latin typeface="+mn-lt"/>
                <a:ea typeface="+mn-ea"/>
                <a:cs typeface="+mn-cs"/>
              </a:rPr>
              <a:t>impaired water access and navigation </a:t>
            </a:r>
            <a:r>
              <a:rPr lang="en-US" sz="1200" b="1" kern="1200" dirty="0">
                <a:solidFill>
                  <a:schemeClr val="tx1"/>
                </a:solidFill>
                <a:effectLst/>
                <a:latin typeface="+mn-lt"/>
                <a:ea typeface="+mn-ea"/>
                <a:cs typeface="+mn-cs"/>
              </a:rPr>
              <a:t>impacting commercial and recreational boating</a:t>
            </a:r>
            <a:r>
              <a:rPr lang="en-US" sz="1200" kern="1200" dirty="0">
                <a:solidFill>
                  <a:schemeClr val="tx1"/>
                </a:solidFill>
                <a:effectLst/>
                <a:latin typeface="+mn-lt"/>
                <a:ea typeface="+mn-ea"/>
                <a:cs typeface="+mn-cs"/>
              </a:rPr>
              <a:t>, as well as marinas.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Tourism: </a:t>
            </a:r>
            <a:r>
              <a:rPr lang="en-US" sz="1200" b="1" kern="1200" dirty="0">
                <a:solidFill>
                  <a:schemeClr val="tx1"/>
                </a:solidFill>
                <a:effectLst/>
                <a:latin typeface="+mn-lt"/>
                <a:ea typeface="+mn-ea"/>
                <a:cs typeface="+mn-cs"/>
              </a:rPr>
              <a:t>cultural, water-driven, and natural resource assets</a:t>
            </a:r>
            <a:r>
              <a:rPr lang="en-US" sz="1200" kern="1200" dirty="0">
                <a:solidFill>
                  <a:schemeClr val="tx1"/>
                </a:solidFill>
                <a:effectLst/>
                <a:latin typeface="+mn-lt"/>
                <a:ea typeface="+mn-ea"/>
                <a:cs typeface="+mn-cs"/>
              </a:rPr>
              <a:t>. The estuary currently</a:t>
            </a:r>
            <a:r>
              <a:rPr lang="en-US" sz="1200" kern="1200" baseline="0" dirty="0">
                <a:solidFill>
                  <a:schemeClr val="tx1"/>
                </a:solidFill>
                <a:effectLst/>
                <a:latin typeface="+mn-lt"/>
                <a:ea typeface="+mn-ea"/>
                <a:cs typeface="+mn-cs"/>
              </a:rPr>
              <a:t> draws </a:t>
            </a:r>
            <a:r>
              <a:rPr lang="en-US" sz="1200" kern="1200" dirty="0">
                <a:solidFill>
                  <a:schemeClr val="tx1"/>
                </a:solidFill>
                <a:effectLst/>
                <a:latin typeface="+mn-lt"/>
                <a:ea typeface="+mn-ea"/>
                <a:cs typeface="+mn-cs"/>
              </a:rPr>
              <a:t>people who want to live in the region to benefit from its </a:t>
            </a:r>
            <a:r>
              <a:rPr lang="en-US" sz="1200" b="1" kern="1200" dirty="0">
                <a:solidFill>
                  <a:schemeClr val="tx1"/>
                </a:solidFill>
                <a:effectLst/>
                <a:latin typeface="+mn-lt"/>
                <a:ea typeface="+mn-ea"/>
                <a:cs typeface="+mn-cs"/>
              </a:rPr>
              <a:t>natural resources and recreation amenities </a:t>
            </a:r>
            <a:r>
              <a:rPr lang="en-US" sz="1200" kern="1200" dirty="0">
                <a:solidFill>
                  <a:schemeClr val="tx1"/>
                </a:solidFill>
                <a:effectLst/>
                <a:latin typeface="+mn-lt"/>
                <a:ea typeface="+mn-ea"/>
                <a:cs typeface="+mn-cs"/>
              </a:rPr>
              <a:t>and are in jobs that can be done from anywhere.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Benefits to </a:t>
            </a:r>
            <a:r>
              <a:rPr lang="en-US" sz="1200" b="1" kern="1200" dirty="0">
                <a:solidFill>
                  <a:schemeClr val="tx1"/>
                </a:solidFill>
                <a:effectLst/>
                <a:latin typeface="+mn-lt"/>
                <a:ea typeface="+mn-ea"/>
                <a:cs typeface="+mn-cs"/>
              </a:rPr>
              <a:t>construction</a:t>
            </a:r>
            <a:r>
              <a:rPr lang="en-US" sz="1200" kern="1200" dirty="0">
                <a:solidFill>
                  <a:schemeClr val="tx1"/>
                </a:solidFill>
                <a:effectLst/>
                <a:latin typeface="+mn-lt"/>
                <a:ea typeface="+mn-ea"/>
                <a:cs typeface="+mn-cs"/>
              </a:rPr>
              <a:t> and other </a:t>
            </a:r>
            <a:r>
              <a:rPr lang="en-US" sz="1200" b="1" kern="1200" dirty="0">
                <a:solidFill>
                  <a:schemeClr val="tx1"/>
                </a:solidFill>
                <a:effectLst/>
                <a:latin typeface="+mn-lt"/>
                <a:ea typeface="+mn-ea"/>
                <a:cs typeface="+mn-cs"/>
              </a:rPr>
              <a:t>services support these households and businesses</a:t>
            </a:r>
            <a:r>
              <a:rPr lang="en-US" b="1" dirty="0">
                <a:effectLst/>
              </a:rPr>
              <a:t> </a:t>
            </a:r>
          </a:p>
          <a:p>
            <a:endParaRPr lang="en-US" dirty="0">
              <a:effectLst/>
            </a:endParaRPr>
          </a:p>
          <a:p>
            <a:r>
              <a:rPr lang="en-US" sz="1200" kern="1200" dirty="0">
                <a:solidFill>
                  <a:schemeClr val="tx1"/>
                </a:solidFill>
                <a:effectLst/>
                <a:latin typeface="+mn-lt"/>
                <a:ea typeface="+mn-ea"/>
                <a:cs typeface="+mn-cs"/>
              </a:rPr>
              <a:t>RC&amp;D: (LCRVCOG </a:t>
            </a:r>
            <a:r>
              <a:rPr lang="en-US" sz="1200" kern="1200" dirty="0" err="1">
                <a:solidFill>
                  <a:schemeClr val="tx1"/>
                </a:solidFill>
                <a:effectLst/>
                <a:latin typeface="+mn-lt"/>
                <a:ea typeface="+mn-ea"/>
                <a:cs typeface="+mn-cs"/>
              </a:rPr>
              <a:t>GrowSmart</a:t>
            </a:r>
            <a:r>
              <a:rPr lang="en-US" sz="1200" kern="1200" dirty="0">
                <a:solidFill>
                  <a:schemeClr val="tx1"/>
                </a:solidFill>
                <a:effectLst/>
                <a:latin typeface="+mn-lt"/>
                <a:ea typeface="+mn-ea"/>
                <a:cs typeface="+mn-cs"/>
              </a:rPr>
              <a:t> Region Report) a high level estimate suggests a range of </a:t>
            </a:r>
            <a:r>
              <a:rPr lang="en-US" sz="1200" b="1" kern="1200" dirty="0">
                <a:solidFill>
                  <a:schemeClr val="tx1"/>
                </a:solidFill>
                <a:effectLst/>
                <a:latin typeface="+mn-lt"/>
                <a:ea typeface="+mn-ea"/>
                <a:cs typeface="+mn-cs"/>
              </a:rPr>
              <a:t>5,000 to 7,000 jobs </a:t>
            </a:r>
            <a:r>
              <a:rPr lang="en-US" sz="1200" kern="1200" dirty="0">
                <a:solidFill>
                  <a:schemeClr val="tx1"/>
                </a:solidFill>
                <a:effectLst/>
                <a:latin typeface="+mn-lt"/>
                <a:ea typeface="+mn-ea"/>
                <a:cs typeface="+mn-cs"/>
              </a:rPr>
              <a:t>with a </a:t>
            </a:r>
            <a:r>
              <a:rPr lang="en-US" sz="1200" b="1" kern="1200" dirty="0">
                <a:solidFill>
                  <a:schemeClr val="tx1"/>
                </a:solidFill>
                <a:effectLst/>
                <a:latin typeface="+mn-lt"/>
                <a:ea typeface="+mn-ea"/>
                <a:cs typeface="+mn-cs"/>
              </a:rPr>
              <a:t>payroll range of $120 to $170 million. </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44F437-BA3D-9946-9E35-6DBCE3B58209}" type="slidenum">
              <a:rPr lang="en-US" smtClean="0"/>
              <a:t>17</a:t>
            </a:fld>
            <a:endParaRPr lang="en-US"/>
          </a:p>
        </p:txBody>
      </p:sp>
    </p:spTree>
    <p:extLst>
      <p:ext uri="{BB962C8B-B14F-4D97-AF65-F5344CB8AC3E}">
        <p14:creationId xmlns:p14="http://schemas.microsoft.com/office/powerpoint/2010/main" val="231880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 of views, </a:t>
            </a:r>
            <a:r>
              <a:rPr lang="en-US" b="1" dirty="0"/>
              <a:t>erode attractiveness</a:t>
            </a:r>
            <a:r>
              <a:rPr lang="en-US" dirty="0"/>
              <a:t>,</a:t>
            </a:r>
            <a:r>
              <a:rPr lang="en-US" baseline="0" dirty="0"/>
              <a:t> </a:t>
            </a:r>
            <a:r>
              <a:rPr lang="en-US" b="1" dirty="0"/>
              <a:t>sight-seeing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charset="0"/>
              <a:ea typeface="Calibri" charset="0"/>
              <a:cs typeface="Times"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ea typeface="Calibri" charset="0"/>
                <a:cs typeface="Times" charset="0"/>
              </a:rPr>
              <a:t>RC&amp;D/ </a:t>
            </a:r>
            <a:r>
              <a:rPr lang="en-US" dirty="0" err="1">
                <a:latin typeface="Calibri" charset="0"/>
                <a:ea typeface="Calibri" charset="0"/>
                <a:cs typeface="Times" charset="0"/>
              </a:rPr>
              <a:t>GrowSmart</a:t>
            </a:r>
            <a:r>
              <a:rPr lang="en-US" dirty="0">
                <a:latin typeface="Calibri" charset="0"/>
                <a:ea typeface="Calibri" charset="0"/>
                <a:cs typeface="Times" charset="0"/>
              </a:rPr>
              <a:t> Region Report: people want to live here because of natural resources and recreation amenities; supports construction and service economy.</a:t>
            </a:r>
            <a:endParaRPr lang="en-US" dirty="0">
              <a:effectLst/>
              <a:latin typeface="Calibri" charset="0"/>
              <a:ea typeface="Calibri"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Tourism: cultural, water-driven, and natural resource assets. people want to live in the region to benefit from its natural resources and recreation amenities and are in jobs that can be done from anywhere. construction and other services support these households and businesses. impact the economic structure of housing values, property assessments and tourism dollars derived from proximity and use of the river.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D44F437-BA3D-9946-9E35-6DBCE3B58209}" type="slidenum">
              <a:rPr lang="en-US" smtClean="0"/>
              <a:t>18</a:t>
            </a:fld>
            <a:endParaRPr lang="en-US"/>
          </a:p>
        </p:txBody>
      </p:sp>
    </p:spTree>
    <p:extLst>
      <p:ext uri="{BB962C8B-B14F-4D97-AF65-F5344CB8AC3E}">
        <p14:creationId xmlns:p14="http://schemas.microsoft.com/office/powerpoint/2010/main" val="1169469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Essential Message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This needs attention NOW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Multi-partner effort: federal, state (</a:t>
            </a:r>
            <a:r>
              <a:rPr lang="en-US" sz="1200" kern="1200" dirty="0" err="1">
                <a:solidFill>
                  <a:schemeClr val="tx1"/>
                </a:solidFill>
                <a:effectLst/>
                <a:latin typeface="+mn-lt"/>
                <a:ea typeface="+mn-ea"/>
                <a:cs typeface="+mn-cs"/>
              </a:rPr>
              <a:t>RivCOG</a:t>
            </a:r>
            <a:r>
              <a:rPr lang="en-US" sz="1200" kern="1200" dirty="0">
                <a:solidFill>
                  <a:schemeClr val="tx1"/>
                </a:solidFill>
                <a:effectLst/>
                <a:latin typeface="+mn-lt"/>
                <a:ea typeface="+mn-ea"/>
                <a:cs typeface="+mn-cs"/>
              </a:rPr>
              <a:t>), NGO’s (CRC) and 5 states (NY, VT, NH, MA, CT). NEANS - Northeast Aquatic Nuisance Species (NEANS) Panel (Management Plan)</a:t>
            </a:r>
          </a:p>
          <a:p>
            <a:r>
              <a:rPr lang="en-US" sz="1200" kern="1200" dirty="0">
                <a:solidFill>
                  <a:schemeClr val="tx1"/>
                </a:solidFill>
                <a:effectLst/>
                <a:latin typeface="+mn-lt"/>
                <a:ea typeface="+mn-ea"/>
                <a:cs typeface="+mn-cs"/>
              </a:rPr>
              <a:t>extremely difficult and expensive to remove</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New York’s Hudson River estuary, entire coves have been ‘lost’ to this plant, which forms an impenetrable surface blanket. Lake Champlain.</a:t>
            </a: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Northeast Aquatic Nuisance Species (NEANS) Panel (Management Plan) is LEAD coordinator</a:t>
            </a:r>
          </a:p>
          <a:p>
            <a:r>
              <a:rPr lang="en-US" sz="1200" kern="1200" dirty="0">
                <a:solidFill>
                  <a:schemeClr val="tx1"/>
                </a:solidFill>
                <a:effectLst/>
                <a:latin typeface="+mn-lt"/>
                <a:ea typeface="+mn-ea"/>
                <a:cs typeface="+mn-cs"/>
              </a:rPr>
              <a:t>Need for expanding communication, education and outreach, and assessing impacts</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44F437-BA3D-9946-9E35-6DBCE3B58209}" type="slidenum">
              <a:rPr lang="en-US" smtClean="0"/>
              <a:t>19</a:t>
            </a:fld>
            <a:endParaRPr lang="en-US"/>
          </a:p>
        </p:txBody>
      </p:sp>
    </p:spTree>
    <p:extLst>
      <p:ext uri="{BB962C8B-B14F-4D97-AF65-F5344CB8AC3E}">
        <p14:creationId xmlns:p14="http://schemas.microsoft.com/office/powerpoint/2010/main" val="343738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KEY POINT 1: This place is UNIQUE: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There are no other areas in the Northeast that support such extensive or high quality fresh and brackish tidal wetland systems.</a:t>
            </a: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halfway between New York and Boston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ea typeface="Calibri" charset="0"/>
                <a:cs typeface="Times New Roman" charset="0"/>
              </a:rPr>
              <a:t>Shifting sands at mouth</a:t>
            </a:r>
            <a:r>
              <a:rPr lang="en-US" baseline="0" dirty="0">
                <a:latin typeface="Calibri" charset="0"/>
                <a:ea typeface="Calibri" charset="0"/>
                <a:cs typeface="Times New Roman" charset="0"/>
              </a:rPr>
              <a:t> prevented a port city.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estuary is </a:t>
            </a:r>
            <a:r>
              <a:rPr lang="en-US" b="1" dirty="0"/>
              <a:t>a single integrated complex of many individual wetland units </a:t>
            </a:r>
            <a:r>
              <a:rPr lang="en-US" dirty="0"/>
              <a:t>(core sites) and shallow riverine systems, linked by tidal waters of the CTR</a:t>
            </a:r>
            <a:r>
              <a:rPr lang="en-US" baseline="0" dirty="0"/>
              <a:t> and </a:t>
            </a:r>
            <a:r>
              <a:rPr lang="en-US" b="1" baseline="0" dirty="0"/>
              <a:t>Long Island Sound </a:t>
            </a:r>
            <a:r>
              <a:rPr lang="en-US" baseline="0" dirty="0"/>
              <a:t>(NEP)</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D44F437-BA3D-9946-9E35-6DBCE3B58209}" type="slidenum">
              <a:rPr lang="en-US" smtClean="0"/>
              <a:t>2</a:t>
            </a:fld>
            <a:endParaRPr lang="en-US"/>
          </a:p>
        </p:txBody>
      </p:sp>
    </p:spTree>
    <p:extLst>
      <p:ext uri="{BB962C8B-B14F-4D97-AF65-F5344CB8AC3E}">
        <p14:creationId xmlns:p14="http://schemas.microsoft.com/office/powerpoint/2010/main" val="700499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the entire, intact suite and diversity</a:t>
            </a:r>
          </a:p>
          <a:p>
            <a:r>
              <a:rPr lang="en-US" sz="1200" kern="1200" dirty="0">
                <a:solidFill>
                  <a:schemeClr val="tx1"/>
                </a:solidFill>
                <a:effectLst/>
                <a:latin typeface="+mn-lt"/>
                <a:ea typeface="+mn-ea"/>
                <a:cs typeface="+mn-cs"/>
              </a:rPr>
              <a:t>of species in the estuary that make this place special, and biologically significant</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disturbance for much of its existence is what has shaped the complexity of the estuary,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we’re now dealing with non-native species that are super competitors under changing conditions and disturbance,</a:t>
            </a:r>
            <a:r>
              <a:rPr lang="en-US" sz="1200" b="1" kern="1200" baseline="0" dirty="0">
                <a:solidFill>
                  <a:schemeClr val="tx1"/>
                </a:solidFill>
                <a:effectLst/>
                <a:latin typeface="+mn-lt"/>
                <a:ea typeface="+mn-ea"/>
                <a:cs typeface="+mn-cs"/>
              </a:rPr>
              <a:t> including CLIMATE CHANGE</a:t>
            </a:r>
            <a:endParaRPr lang="en-US" b="1"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desired levels of ecological function and invasive plant tolerance thresholds sufficient to maintain the viability of these conservation targets. It is possible to exert some control over invasive plant species, but collectively and individually they are a problem that requires long-term solutions. Managing invasive species demands a commitment to vigilance and some level of sustained action in perpetuity.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resources devoted to control of invasives will never be sufficient to fund and staff all desirable management approaches.</a:t>
            </a:r>
            <a:r>
              <a:rPr lang="en-US" dirty="0">
                <a:effectLst/>
              </a:rPr>
              <a:t> </a:t>
            </a:r>
            <a:r>
              <a:rPr lang="en-US" sz="1200" kern="1200" dirty="0">
                <a:solidFill>
                  <a:schemeClr val="tx1"/>
                </a:solidFill>
                <a:effectLst/>
                <a:latin typeface="+mn-lt"/>
                <a:ea typeface="+mn-ea"/>
                <a:cs typeface="+mn-cs"/>
              </a:rPr>
              <a:t>target control efforts to areas of the greatest ecological significance.</a:t>
            </a:r>
            <a:r>
              <a:rPr lang="en-US" sz="1200" kern="1200" baseline="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Natural systems must be managed with the flexibility to allow for change – responses to both natural, dynamic variation in weather and hydrology, as well as the less well understood or predictable parameters of climate change. </a:t>
            </a:r>
            <a:endParaRPr lang="en-US" dirty="0"/>
          </a:p>
        </p:txBody>
      </p:sp>
      <p:sp>
        <p:nvSpPr>
          <p:cNvPr id="4" name="Slide Number Placeholder 3"/>
          <p:cNvSpPr>
            <a:spLocks noGrp="1"/>
          </p:cNvSpPr>
          <p:nvPr>
            <p:ph type="sldNum" sz="quarter" idx="10"/>
          </p:nvPr>
        </p:nvSpPr>
        <p:spPr/>
        <p:txBody>
          <a:bodyPr/>
          <a:lstStyle/>
          <a:p>
            <a:fld id="{DD44F437-BA3D-9946-9E35-6DBCE3B58209}" type="slidenum">
              <a:rPr lang="en-US" smtClean="0"/>
              <a:t>20</a:t>
            </a:fld>
            <a:endParaRPr lang="en-US"/>
          </a:p>
        </p:txBody>
      </p:sp>
    </p:spTree>
    <p:extLst>
      <p:ext uri="{BB962C8B-B14F-4D97-AF65-F5344CB8AC3E}">
        <p14:creationId xmlns:p14="http://schemas.microsoft.com/office/powerpoint/2010/main" val="138316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Tremendous degree </a:t>
            </a:r>
            <a:r>
              <a:rPr lang="en-US" b="1" dirty="0"/>
              <a:t>of ecological interaction and interdependence among its tidal waters, tidal wetlands, and adjacent uplands.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36 miles up from LIS.  CT Col Bulletin: One of the least-disturbed large-river tidal marsh systems in the US; the most pristine large-river tidal marsh system in the northeast. </a:t>
            </a:r>
            <a:r>
              <a:rPr lang="en-US" sz="1200" b="1" dirty="0"/>
              <a:t>Concentrations of waterfowl </a:t>
            </a:r>
          </a:p>
          <a:p>
            <a:pPr marL="285750" indent="-285750">
              <a:buFont typeface="Arial" charset="0"/>
              <a:buChar char="•"/>
            </a:pPr>
            <a:r>
              <a:rPr lang="en-US" sz="1200" dirty="0"/>
              <a:t>Tremendous degree </a:t>
            </a:r>
            <a:r>
              <a:rPr lang="en-US" sz="1200" b="1" dirty="0"/>
              <a:t>of ecological interaction and interdependence among its tidal waters, tidal wetlands, and adjacent uplands.</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highest concentrations of biological diversity are located in the lower portion of the Connecticut River, in the estuary, where there are exchanges of resources from tides and inputs from the watershed. Species have evolved over time to rely on this healthy biological system.</a:t>
            </a:r>
            <a:r>
              <a:rPr lang="en-US" dirty="0">
                <a:effectLst/>
              </a:rPr>
              <a:t> </a:t>
            </a:r>
            <a:r>
              <a:rPr lang="en-US" sz="1200" kern="1200" dirty="0">
                <a:solidFill>
                  <a:schemeClr val="tx1"/>
                </a:solidFill>
                <a:effectLst/>
                <a:latin typeface="+mn-lt"/>
                <a:ea typeface="+mn-ea"/>
                <a:cs typeface="+mn-cs"/>
              </a:rPr>
              <a:t>It's the entire, intact suite of species in the estuary that make this place special, and biologically significant.</a:t>
            </a:r>
            <a:r>
              <a:rPr lang="en-US"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fld id="{DD44F437-BA3D-9946-9E35-6DBCE3B58209}" type="slidenum">
              <a:rPr lang="en-US" smtClean="0"/>
              <a:t>3</a:t>
            </a:fld>
            <a:endParaRPr lang="en-US"/>
          </a:p>
        </p:txBody>
      </p:sp>
    </p:spTree>
    <p:extLst>
      <p:ext uri="{BB962C8B-B14F-4D97-AF65-F5344CB8AC3E}">
        <p14:creationId xmlns:p14="http://schemas.microsoft.com/office/powerpoint/2010/main" val="1626583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ea typeface="Calibri" charset="0"/>
                <a:cs typeface="Times New Roman" charset="0"/>
              </a:rPr>
              <a:t>multiple designations over the past 46 years, acknowledging its ecological value and persistence through time.</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Year – 2023 will be </a:t>
            </a:r>
            <a:r>
              <a:rPr lang="en-US" b="1" dirty="0"/>
              <a:t>50 years </a:t>
            </a:r>
            <a:r>
              <a:rPr lang="en-US" dirty="0"/>
              <a:t>of effort.</a:t>
            </a:r>
          </a:p>
          <a:p>
            <a:endParaRPr lang="en-US" dirty="0"/>
          </a:p>
        </p:txBody>
      </p:sp>
      <p:sp>
        <p:nvSpPr>
          <p:cNvPr id="4" name="Slide Number Placeholder 3"/>
          <p:cNvSpPr>
            <a:spLocks noGrp="1"/>
          </p:cNvSpPr>
          <p:nvPr>
            <p:ph type="sldNum" sz="quarter" idx="10"/>
          </p:nvPr>
        </p:nvSpPr>
        <p:spPr/>
        <p:txBody>
          <a:bodyPr/>
          <a:lstStyle/>
          <a:p>
            <a:fld id="{DD44F437-BA3D-9946-9E35-6DBCE3B58209}" type="slidenum">
              <a:rPr lang="en-US" smtClean="0"/>
              <a:t>4</a:t>
            </a:fld>
            <a:endParaRPr lang="en-US"/>
          </a:p>
        </p:txBody>
      </p:sp>
    </p:spTree>
    <p:extLst>
      <p:ext uri="{BB962C8B-B14F-4D97-AF65-F5344CB8AC3E}">
        <p14:creationId xmlns:p14="http://schemas.microsoft.com/office/powerpoint/2010/main" val="1782758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7 globally rare and over 40 state listed species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Essential habitat for federally listed and candidate species and globally rare species </a:t>
            </a:r>
            <a:r>
              <a:rPr lang="en-US" b="1" dirty="0"/>
              <a:t>(bald eagle, </a:t>
            </a:r>
            <a:r>
              <a:rPr lang="en-US" b="1" dirty="0" err="1"/>
              <a:t>Shortnose</a:t>
            </a:r>
            <a:r>
              <a:rPr lang="en-US" b="1" dirty="0"/>
              <a:t> Sturgeon, piping plover, puritan tiger beetle)</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Concentrations of waterfowl </a:t>
            </a:r>
            <a:r>
              <a:rPr lang="en-US" dirty="0"/>
              <a:t>(</a:t>
            </a:r>
            <a:r>
              <a:rPr lang="en-US" dirty="0" err="1"/>
              <a:t>esp</a:t>
            </a:r>
            <a:r>
              <a:rPr lang="en-US" dirty="0"/>
              <a:t> BL duck) are among the highest and most significant in the region.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b="1" kern="1200" dirty="0">
                <a:solidFill>
                  <a:schemeClr val="tx1"/>
                </a:solidFill>
                <a:effectLst/>
                <a:latin typeface="+mn-lt"/>
                <a:ea typeface="+mn-ea"/>
                <a:cs typeface="+mn-cs"/>
              </a:rPr>
              <a:t>Fall migration spectacular: Swallow congregation </a:t>
            </a:r>
            <a:r>
              <a:rPr lang="en-US" sz="1200" kern="1200" dirty="0">
                <a:solidFill>
                  <a:schemeClr val="tx1"/>
                </a:solidFill>
                <a:effectLst/>
                <a:latin typeface="+mn-lt"/>
                <a:ea typeface="+mn-ea"/>
                <a:cs typeface="+mn-cs"/>
              </a:rPr>
              <a:t>in fall: as far away as 25 miles, up to a half million birds [</a:t>
            </a:r>
            <a:r>
              <a:rPr lang="en-US" sz="1200" kern="1200" dirty="0" err="1">
                <a:solidFill>
                  <a:schemeClr val="tx1"/>
                </a:solidFill>
                <a:effectLst/>
                <a:latin typeface="+mn-lt"/>
                <a:ea typeface="+mn-ea"/>
                <a:cs typeface="+mn-cs"/>
              </a:rPr>
              <a:t>RTPeterson</a:t>
            </a:r>
            <a:r>
              <a:rPr lang="en-US" sz="1200" kern="1200" dirty="0">
                <a:solidFill>
                  <a:schemeClr val="tx1"/>
                </a:solidFill>
                <a:effectLst/>
                <a:latin typeface="+mn-lt"/>
                <a:ea typeface="+mn-ea"/>
                <a:cs typeface="+mn-cs"/>
              </a:rPr>
              <a:t>: on par with the great mammal migrations of Africa]</a:t>
            </a:r>
            <a:r>
              <a:rPr lang="en-US" dirty="0">
                <a:effectLst/>
              </a:rPr>
              <a:t> </a:t>
            </a:r>
          </a:p>
          <a:p>
            <a:endParaRPr lang="en-US" dirty="0">
              <a:effectLst/>
            </a:endParaRPr>
          </a:p>
          <a:p>
            <a:pPr lvl="0"/>
            <a:r>
              <a:rPr lang="en-US" sz="1200" b="1" kern="1200" dirty="0">
                <a:solidFill>
                  <a:schemeClr val="tx1"/>
                </a:solidFill>
                <a:effectLst/>
                <a:latin typeface="+mn-lt"/>
                <a:ea typeface="+mn-ea"/>
                <a:cs typeface="+mn-cs"/>
              </a:rPr>
              <a:t>One of largest osprey </a:t>
            </a:r>
            <a:r>
              <a:rPr lang="en-US" sz="1200" kern="1200" dirty="0">
                <a:solidFill>
                  <a:schemeClr val="tx1"/>
                </a:solidFill>
                <a:effectLst/>
                <a:latin typeface="+mn-lt"/>
                <a:ea typeface="+mn-ea"/>
                <a:cs typeface="+mn-cs"/>
              </a:rPr>
              <a:t>colonization in east coast (Clinton to East Lyme) come from as far away as Chile</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Fish: </a:t>
            </a:r>
            <a:r>
              <a:rPr lang="en-US" sz="1200" kern="1200" dirty="0">
                <a:solidFill>
                  <a:schemeClr val="tx1"/>
                </a:solidFill>
                <a:effectLst/>
                <a:latin typeface="+mn-lt"/>
                <a:ea typeface="+mn-ea"/>
                <a:cs typeface="+mn-cs"/>
              </a:rPr>
              <a:t>Significant </a:t>
            </a:r>
            <a:r>
              <a:rPr lang="en-US" sz="1200" b="1" kern="1200" dirty="0">
                <a:solidFill>
                  <a:schemeClr val="tx1"/>
                </a:solidFill>
                <a:effectLst/>
                <a:latin typeface="+mn-lt"/>
                <a:ea typeface="+mn-ea"/>
                <a:cs typeface="+mn-cs"/>
              </a:rPr>
              <a:t>overwintering, spawning and feeding </a:t>
            </a:r>
            <a:r>
              <a:rPr lang="en-US" sz="1200" kern="1200" dirty="0">
                <a:solidFill>
                  <a:schemeClr val="tx1"/>
                </a:solidFill>
                <a:effectLst/>
                <a:latin typeface="+mn-lt"/>
                <a:ea typeface="+mn-ea"/>
                <a:cs typeface="+mn-cs"/>
              </a:rPr>
              <a:t>habitat for a large number of</a:t>
            </a:r>
            <a:endParaRPr lang="en-US" dirty="0"/>
          </a:p>
        </p:txBody>
      </p:sp>
      <p:sp>
        <p:nvSpPr>
          <p:cNvPr id="4" name="Slide Number Placeholder 3"/>
          <p:cNvSpPr>
            <a:spLocks noGrp="1"/>
          </p:cNvSpPr>
          <p:nvPr>
            <p:ph type="sldNum" sz="quarter" idx="10"/>
          </p:nvPr>
        </p:nvSpPr>
        <p:spPr/>
        <p:txBody>
          <a:bodyPr/>
          <a:lstStyle/>
          <a:p>
            <a:fld id="{DD44F437-BA3D-9946-9E35-6DBCE3B58209}" type="slidenum">
              <a:rPr lang="en-US" smtClean="0"/>
              <a:t>5</a:t>
            </a:fld>
            <a:endParaRPr lang="en-US"/>
          </a:p>
        </p:txBody>
      </p:sp>
    </p:spTree>
    <p:extLst>
      <p:ext uri="{BB962C8B-B14F-4D97-AF65-F5344CB8AC3E}">
        <p14:creationId xmlns:p14="http://schemas.microsoft.com/office/powerpoint/2010/main" val="30953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a:t>
            </a:r>
            <a:r>
              <a:rPr lang="en-US" sz="1200" kern="1200" baseline="0" dirty="0">
                <a:solidFill>
                  <a:schemeClr val="tx1"/>
                </a:solidFill>
                <a:effectLst/>
                <a:latin typeface="+mn-lt"/>
                <a:ea typeface="+mn-ea"/>
                <a:cs typeface="+mn-cs"/>
              </a:rPr>
              <a:t> plants r</a:t>
            </a:r>
            <a:r>
              <a:rPr lang="en-US" sz="1200" kern="1200" dirty="0">
                <a:solidFill>
                  <a:schemeClr val="tx1"/>
                </a:solidFill>
                <a:effectLst/>
                <a:latin typeface="+mn-lt"/>
                <a:ea typeface="+mn-ea"/>
                <a:cs typeface="+mn-cs"/>
              </a:rPr>
              <a:t>ely on periodic exposure at low tide and shallow submersion at high tide, and always sun.</a:t>
            </a:r>
            <a:r>
              <a:rPr lang="en-US" dirty="0">
                <a:effectLst/>
              </a:rPr>
              <a:t> </a:t>
            </a:r>
            <a:r>
              <a:rPr lang="en-US" sz="1200" kern="1200" dirty="0">
                <a:solidFill>
                  <a:schemeClr val="tx1"/>
                </a:solidFill>
                <a:effectLst/>
                <a:latin typeface="+mn-lt"/>
                <a:ea typeface="+mn-ea"/>
                <a:cs typeface="+mn-cs"/>
              </a:rPr>
              <a:t>Mats of invasive aquatic plants will rapidly diminish this habitat.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Sagittaria</a:t>
            </a:r>
            <a:r>
              <a:rPr lang="en-US" dirty="0"/>
              <a:t> </a:t>
            </a:r>
            <a:r>
              <a:rPr lang="en-US" dirty="0" err="1"/>
              <a:t>Montevedensis</a:t>
            </a:r>
            <a:r>
              <a:rPr lang="en-US" dirty="0"/>
              <a:t> </a:t>
            </a:r>
            <a:r>
              <a:rPr lang="en-US" dirty="0" err="1"/>
              <a:t>ssp</a:t>
            </a:r>
            <a:r>
              <a:rPr lang="en-US" dirty="0"/>
              <a:t> </a:t>
            </a:r>
            <a:r>
              <a:rPr lang="en-US" dirty="0" err="1"/>
              <a:t>spongiosa</a:t>
            </a:r>
            <a:r>
              <a:rPr lang="en-US" dirty="0"/>
              <a:t>, Spongy Arrowhead; https://</a:t>
            </a:r>
            <a:r>
              <a:rPr lang="en-US" dirty="0" err="1"/>
              <a:t>explorer.natureserve.org</a:t>
            </a:r>
            <a:r>
              <a:rPr lang="en-US" dirty="0"/>
              <a:t>/Taxon/ELEMENT_GLOBAL.2.160865/</a:t>
            </a:r>
            <a:r>
              <a:rPr lang="en-US" dirty="0" err="1"/>
              <a:t>Sagittaria_montevidensis_ssp_spongiosa</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State endangered: </a:t>
            </a:r>
            <a:r>
              <a:rPr lang="en-US" b="1" dirty="0" err="1"/>
              <a:t>Eriocaulon</a:t>
            </a:r>
            <a:r>
              <a:rPr lang="en-US" b="1" dirty="0"/>
              <a:t> </a:t>
            </a:r>
            <a:r>
              <a:rPr lang="en-US" b="1" dirty="0" err="1"/>
              <a:t>Parkerii</a:t>
            </a:r>
            <a:r>
              <a:rPr lang="en-US" b="1" dirty="0"/>
              <a:t> </a:t>
            </a:r>
            <a:r>
              <a:rPr lang="en-US" dirty="0"/>
              <a:t>(Parkers </a:t>
            </a:r>
            <a:r>
              <a:rPr lang="en-US" dirty="0" err="1"/>
              <a:t>Pipewort</a:t>
            </a:r>
            <a:r>
              <a:rPr lang="en-US" dirty="0"/>
              <a:t>) ; CT </a:t>
            </a:r>
            <a:r>
              <a:rPr lang="en-US" sz="1200" kern="1200" dirty="0">
                <a:solidFill>
                  <a:schemeClr val="tx1"/>
                </a:solidFill>
                <a:effectLst/>
                <a:latin typeface="+mn-lt"/>
                <a:ea typeface="+mn-ea"/>
                <a:cs typeface="+mn-cs"/>
              </a:rPr>
              <a:t>Special Concern species </a:t>
            </a:r>
            <a:r>
              <a:rPr lang="en-US" sz="1200" kern="1200" dirty="0" err="1">
                <a:solidFill>
                  <a:schemeClr val="tx1"/>
                </a:solidFill>
                <a:effectLst/>
                <a:latin typeface="+mn-lt"/>
                <a:ea typeface="+mn-ea"/>
                <a:cs typeface="+mn-cs"/>
              </a:rPr>
              <a:t>Limosella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subulata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Mudwort</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D44F437-BA3D-9946-9E35-6DBCE3B58209}" type="slidenum">
              <a:rPr lang="en-US" smtClean="0"/>
              <a:t>6</a:t>
            </a:fld>
            <a:endParaRPr lang="en-US"/>
          </a:p>
        </p:txBody>
      </p:sp>
    </p:spTree>
    <p:extLst>
      <p:ext uri="{BB962C8B-B14F-4D97-AF65-F5344CB8AC3E}">
        <p14:creationId xmlns:p14="http://schemas.microsoft.com/office/powerpoint/2010/main" val="1166599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Dies</a:t>
            </a:r>
            <a:r>
              <a:rPr lang="en-US" baseline="0" dirty="0"/>
              <a:t> back, regrows in spring. Will be impacted by thick accumulation of </a:t>
            </a:r>
            <a:r>
              <a:rPr lang="en-US" baseline="0" dirty="0" err="1"/>
              <a:t>Hydrilla</a:t>
            </a:r>
            <a:endParaRPr lang="en-US" dirty="0"/>
          </a:p>
        </p:txBody>
      </p:sp>
      <p:sp>
        <p:nvSpPr>
          <p:cNvPr id="4" name="Slide Number Placeholder 3"/>
          <p:cNvSpPr>
            <a:spLocks noGrp="1"/>
          </p:cNvSpPr>
          <p:nvPr>
            <p:ph type="sldNum" sz="quarter" idx="10"/>
          </p:nvPr>
        </p:nvSpPr>
        <p:spPr/>
        <p:txBody>
          <a:bodyPr/>
          <a:lstStyle/>
          <a:p>
            <a:fld id="{DD44F437-BA3D-9946-9E35-6DBCE3B58209}" type="slidenum">
              <a:rPr lang="en-US" smtClean="0"/>
              <a:t>7</a:t>
            </a:fld>
            <a:endParaRPr lang="en-US"/>
          </a:p>
        </p:txBody>
      </p:sp>
    </p:spTree>
    <p:extLst>
      <p:ext uri="{BB962C8B-B14F-4D97-AF65-F5344CB8AC3E}">
        <p14:creationId xmlns:p14="http://schemas.microsoft.com/office/powerpoint/2010/main" val="1473851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1994? SAV study Julianna Barrett, TNC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Healthy diverse and native aquatic vegetation that grows entirely submerged below the water is an essential part of the estuary. </a:t>
            </a:r>
          </a:p>
          <a:p>
            <a:r>
              <a:rPr lang="en-US" sz="1200" kern="1200" dirty="0">
                <a:solidFill>
                  <a:schemeClr val="tx1"/>
                </a:solidFill>
                <a:effectLst/>
                <a:latin typeface="+mn-lt"/>
                <a:ea typeface="+mn-ea"/>
                <a:cs typeface="+mn-cs"/>
              </a:rPr>
              <a:t>These underwater realms provide habitat </a:t>
            </a:r>
            <a:r>
              <a:rPr lang="en-US" sz="1200" b="1" kern="1200" dirty="0">
                <a:solidFill>
                  <a:schemeClr val="tx1"/>
                </a:solidFill>
                <a:effectLst/>
                <a:latin typeface="+mn-lt"/>
                <a:ea typeface="+mn-ea"/>
                <a:cs typeface="+mn-cs"/>
              </a:rPr>
              <a:t>for fish, </a:t>
            </a:r>
            <a:r>
              <a:rPr lang="en-US" sz="1200" kern="1200" dirty="0">
                <a:solidFill>
                  <a:schemeClr val="tx1"/>
                </a:solidFill>
                <a:effectLst/>
                <a:latin typeface="+mn-lt"/>
                <a:ea typeface="+mn-ea"/>
                <a:cs typeface="+mn-cs"/>
              </a:rPr>
              <a:t>especially important as </a:t>
            </a:r>
            <a:r>
              <a:rPr lang="en-US" sz="1200" b="1" kern="1200" dirty="0">
                <a:solidFill>
                  <a:schemeClr val="tx1"/>
                </a:solidFill>
                <a:effectLst/>
                <a:latin typeface="+mn-lt"/>
                <a:ea typeface="+mn-ea"/>
                <a:cs typeface="+mn-cs"/>
              </a:rPr>
              <a:t>nursery sites</a:t>
            </a:r>
            <a:r>
              <a:rPr lang="en-US" sz="1200" kern="1200" dirty="0">
                <a:solidFill>
                  <a:schemeClr val="tx1"/>
                </a:solidFill>
                <a:effectLst/>
                <a:latin typeface="+mn-lt"/>
                <a:ea typeface="+mn-ea"/>
                <a:cs typeface="+mn-cs"/>
              </a:rPr>
              <a:t>, and the </a:t>
            </a:r>
            <a:r>
              <a:rPr lang="en-US" sz="1200" b="1" kern="1200" dirty="0">
                <a:solidFill>
                  <a:schemeClr val="tx1"/>
                </a:solidFill>
                <a:effectLst/>
                <a:latin typeface="+mn-lt"/>
                <a:ea typeface="+mn-ea"/>
                <a:cs typeface="+mn-cs"/>
              </a:rPr>
              <a:t>invertebrates</a:t>
            </a:r>
            <a:r>
              <a:rPr lang="en-US" sz="1200" kern="1200" dirty="0">
                <a:solidFill>
                  <a:schemeClr val="tx1"/>
                </a:solidFill>
                <a:effectLst/>
                <a:latin typeface="+mn-lt"/>
                <a:ea typeface="+mn-ea"/>
                <a:cs typeface="+mn-cs"/>
              </a:rPr>
              <a:t> that thrive on the plants are an important part of the food web. </a:t>
            </a:r>
          </a:p>
          <a:p>
            <a:r>
              <a:rPr lang="en-US" sz="1200" kern="1200" dirty="0">
                <a:solidFill>
                  <a:schemeClr val="tx1"/>
                </a:solidFill>
                <a:effectLst/>
                <a:latin typeface="+mn-lt"/>
                <a:ea typeface="+mn-ea"/>
                <a:cs typeface="+mn-cs"/>
              </a:rPr>
              <a:t>Submerged plants </a:t>
            </a:r>
            <a:r>
              <a:rPr lang="en-US" sz="1200" b="1" kern="1200" dirty="0">
                <a:solidFill>
                  <a:schemeClr val="tx1"/>
                </a:solidFill>
                <a:effectLst/>
                <a:latin typeface="+mn-lt"/>
                <a:ea typeface="+mn-ea"/>
                <a:cs typeface="+mn-cs"/>
              </a:rPr>
              <a:t>stabilize and manage erosion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cycle oxygen and nutrients. </a:t>
            </a:r>
            <a:endParaRPr lang="en-US" sz="1200" b="1" i="1" u="none" strike="noStrike" kern="1200" dirty="0">
              <a:solidFill>
                <a:schemeClr val="tx1"/>
              </a:solidFill>
              <a:effectLst/>
              <a:latin typeface="+mn-lt"/>
              <a:ea typeface="+mn-ea"/>
              <a:cs typeface="+mn-cs"/>
            </a:endParaRPr>
          </a:p>
          <a:p>
            <a:endParaRPr lang="en-US" sz="1200" b="1" i="1" u="none" strike="noStrike" kern="1200" dirty="0">
              <a:solidFill>
                <a:schemeClr val="tx1"/>
              </a:solidFill>
              <a:effectLst/>
              <a:latin typeface="+mn-lt"/>
              <a:ea typeface="+mn-ea"/>
              <a:cs typeface="+mn-cs"/>
            </a:endParaRPr>
          </a:p>
          <a:p>
            <a:r>
              <a:rPr lang="en-US" sz="1200" b="1" i="1" u="none" strike="noStrike" kern="1200" dirty="0" err="1">
                <a:solidFill>
                  <a:schemeClr val="tx1"/>
                </a:solidFill>
                <a:effectLst/>
                <a:latin typeface="+mn-lt"/>
                <a:ea typeface="+mn-ea"/>
                <a:cs typeface="+mn-cs"/>
              </a:rPr>
              <a:t>Vallisneria</a:t>
            </a:r>
            <a:r>
              <a:rPr lang="en-US" sz="1200" b="1" i="1" u="none" strike="noStrike" kern="1200" dirty="0">
                <a:solidFill>
                  <a:schemeClr val="tx1"/>
                </a:solidFill>
                <a:effectLst/>
                <a:latin typeface="+mn-lt"/>
                <a:ea typeface="+mn-ea"/>
                <a:cs typeface="+mn-cs"/>
              </a:rPr>
              <a:t> </a:t>
            </a:r>
            <a:r>
              <a:rPr lang="en-US" sz="1200" b="1" i="1" u="none" strike="noStrike" kern="1200" dirty="0" err="1">
                <a:solidFill>
                  <a:schemeClr val="tx1"/>
                </a:solidFill>
                <a:effectLst/>
                <a:latin typeface="+mn-lt"/>
                <a:ea typeface="+mn-ea"/>
                <a:cs typeface="+mn-cs"/>
              </a:rPr>
              <a:t>americana</a:t>
            </a:r>
            <a:r>
              <a:rPr lang="en-US" sz="1200" b="0" i="0" u="none" strike="noStrike" kern="1200" dirty="0">
                <a:solidFill>
                  <a:schemeClr val="tx1"/>
                </a:solidFill>
                <a:effectLst/>
                <a:latin typeface="+mn-lt"/>
                <a:ea typeface="+mn-ea"/>
                <a:cs typeface="+mn-cs"/>
              </a:rPr>
              <a:t>, commonly called </a:t>
            </a:r>
            <a:r>
              <a:rPr lang="en-US" sz="1200" b="1" i="0" u="none" strike="noStrike" kern="1200" dirty="0">
                <a:solidFill>
                  <a:schemeClr val="tx1"/>
                </a:solidFill>
                <a:effectLst/>
                <a:latin typeface="+mn-lt"/>
                <a:ea typeface="+mn-ea"/>
                <a:cs typeface="+mn-cs"/>
              </a:rPr>
              <a:t>wild celery</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water-celery</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tape grass</a:t>
            </a:r>
            <a:r>
              <a:rPr lang="en-US" sz="1200" b="0" i="0" u="none" strike="noStrike" kern="1200" dirty="0">
                <a:solidFill>
                  <a:schemeClr val="tx1"/>
                </a:solidFill>
                <a:effectLst/>
                <a:latin typeface="+mn-lt"/>
                <a:ea typeface="+mn-ea"/>
                <a:cs typeface="+mn-cs"/>
              </a:rPr>
              <a:t>, or  </a:t>
            </a:r>
            <a:r>
              <a:rPr lang="en-US" sz="1200" b="1" i="0" u="none" strike="noStrike" kern="1200" dirty="0">
                <a:solidFill>
                  <a:schemeClr val="tx1"/>
                </a:solidFill>
                <a:effectLst/>
                <a:latin typeface="+mn-lt"/>
                <a:ea typeface="+mn-ea"/>
                <a:cs typeface="+mn-cs"/>
              </a:rPr>
              <a:t>eelgrass</a:t>
            </a:r>
            <a:endParaRPr lang="en-US" dirty="0"/>
          </a:p>
        </p:txBody>
      </p:sp>
      <p:sp>
        <p:nvSpPr>
          <p:cNvPr id="4" name="Slide Number Placeholder 3"/>
          <p:cNvSpPr>
            <a:spLocks noGrp="1"/>
          </p:cNvSpPr>
          <p:nvPr>
            <p:ph type="sldNum" sz="quarter" idx="10"/>
          </p:nvPr>
        </p:nvSpPr>
        <p:spPr/>
        <p:txBody>
          <a:bodyPr/>
          <a:lstStyle/>
          <a:p>
            <a:fld id="{DD44F437-BA3D-9946-9E35-6DBCE3B58209}" type="slidenum">
              <a:rPr lang="en-US" smtClean="0"/>
              <a:t>8</a:t>
            </a:fld>
            <a:endParaRPr lang="en-US"/>
          </a:p>
        </p:txBody>
      </p:sp>
    </p:spTree>
    <p:extLst>
      <p:ext uri="{BB962C8B-B14F-4D97-AF65-F5344CB8AC3E}">
        <p14:creationId xmlns:p14="http://schemas.microsoft.com/office/powerpoint/2010/main" val="45539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ea typeface="Times New Roman" charset="0"/>
              </a:rPr>
              <a:t>Several high quality FW Tidal Marsh natural communities</a:t>
            </a:r>
            <a:r>
              <a:rPr lang="en-US" baseline="0" dirty="0">
                <a:latin typeface="Calibri" charset="0"/>
                <a:ea typeface="Times New Roman" charset="0"/>
              </a:rPr>
              <a:t> in estuary (best in state)</a:t>
            </a:r>
            <a:endParaRPr lang="en-US" dirty="0">
              <a:latin typeface="Calibri" charset="0"/>
              <a:ea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charset="0"/>
              <a:ea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latin typeface="Calibri" charset="0"/>
                <a:ea typeface="Times New Roman" charset="0"/>
              </a:rPr>
              <a:t>Hydrilla</a:t>
            </a:r>
            <a:r>
              <a:rPr lang="en-US" dirty="0">
                <a:latin typeface="Calibri" charset="0"/>
                <a:ea typeface="Times New Roman" charset="0"/>
              </a:rPr>
              <a:t> can eliminate spawning and feeding areas, and fundamentally change the composition and function of the freshwater tidal marsh plant, and animal, community.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charset="0"/>
              <a:ea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charset="0"/>
                <a:ea typeface="Times New Roman" charset="0"/>
              </a:rPr>
              <a:t>Wintering ducks, migratory waterfowl rely on</a:t>
            </a:r>
            <a:endParaRPr lang="en-US" dirty="0">
              <a:effectLst/>
              <a:latin typeface="Times New Roman" charset="0"/>
              <a:ea typeface="Calibri" charset="0"/>
            </a:endParaRPr>
          </a:p>
          <a:p>
            <a:endParaRPr lang="en-US" dirty="0"/>
          </a:p>
        </p:txBody>
      </p:sp>
      <p:sp>
        <p:nvSpPr>
          <p:cNvPr id="4" name="Slide Number Placeholder 3"/>
          <p:cNvSpPr>
            <a:spLocks noGrp="1"/>
          </p:cNvSpPr>
          <p:nvPr>
            <p:ph type="sldNum" sz="quarter" idx="10"/>
          </p:nvPr>
        </p:nvSpPr>
        <p:spPr/>
        <p:txBody>
          <a:bodyPr/>
          <a:lstStyle/>
          <a:p>
            <a:fld id="{DD44F437-BA3D-9946-9E35-6DBCE3B58209}" type="slidenum">
              <a:rPr lang="en-US" smtClean="0"/>
              <a:t>9</a:t>
            </a:fld>
            <a:endParaRPr lang="en-US"/>
          </a:p>
        </p:txBody>
      </p:sp>
    </p:spTree>
    <p:extLst>
      <p:ext uri="{BB962C8B-B14F-4D97-AF65-F5344CB8AC3E}">
        <p14:creationId xmlns:p14="http://schemas.microsoft.com/office/powerpoint/2010/main" val="2080834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705D68-CABC-D249-B0F4-018164AD6DFC}"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35956-E175-8D45-9F91-1D65F51EFE5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705D68-CABC-D249-B0F4-018164AD6DFC}"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35956-E175-8D45-9F91-1D65F51EFE5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705D68-CABC-D249-B0F4-018164AD6DFC}"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35956-E175-8D45-9F91-1D65F51EFE5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705D68-CABC-D249-B0F4-018164AD6DFC}"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35956-E175-8D45-9F91-1D65F51EFE5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705D68-CABC-D249-B0F4-018164AD6DFC}"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35956-E175-8D45-9F91-1D65F51EFE5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705D68-CABC-D249-B0F4-018164AD6DFC}" type="datetimeFigureOut">
              <a:rPr lang="en-US" smtClean="0"/>
              <a:t>3/2/2022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35956-E175-8D45-9F91-1D65F51EFE5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705D68-CABC-D249-B0F4-018164AD6DFC}" type="datetimeFigureOut">
              <a:rPr lang="en-US" smtClean="0"/>
              <a:t>3/2/2022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135956-E175-8D45-9F91-1D65F51EFE5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705D68-CABC-D249-B0F4-018164AD6DFC}" type="datetimeFigureOut">
              <a:rPr lang="en-US" smtClean="0"/>
              <a:t>3/2/2022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135956-E175-8D45-9F91-1D65F51EFE5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705D68-CABC-D249-B0F4-018164AD6DFC}" type="datetimeFigureOut">
              <a:rPr lang="en-US" smtClean="0"/>
              <a:t>3/2/2022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135956-E175-8D45-9F91-1D65F51EFE5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705D68-CABC-D249-B0F4-018164AD6DFC}" type="datetimeFigureOut">
              <a:rPr lang="en-US" smtClean="0"/>
              <a:t>3/2/2022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35956-E175-8D45-9F91-1D65F51EFE5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705D68-CABC-D249-B0F4-018164AD6DFC}" type="datetimeFigureOut">
              <a:rPr lang="en-US" smtClean="0"/>
              <a:t>3/2/2022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35956-E175-8D45-9F91-1D65F51EFE5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705D68-CABC-D249-B0F4-018164AD6DFC}" type="datetimeFigureOut">
              <a:rPr lang="en-US" smtClean="0"/>
              <a:t>3/2/2022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35956-E175-8D45-9F91-1D65F51EFE55}" type="slidenum">
              <a:rPr lang="en-US" smtClean="0"/>
              <a:t>‹#›</a:t>
            </a:fld>
            <a:endParaRPr lang="en-US"/>
          </a:p>
        </p:txBody>
      </p:sp>
    </p:spTree>
    <p:extLst>
      <p:ext uri="{BB962C8B-B14F-4D97-AF65-F5344CB8AC3E}">
        <p14:creationId xmlns:p14="http://schemas.microsoft.com/office/powerpoint/2010/main" val="143466097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tif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tiff"/><Relationship Id="rId5" Type="http://schemas.openxmlformats.org/officeDocument/2006/relationships/image" Target="../media/image9.tif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jpe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jpe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173736" y="5266944"/>
            <a:ext cx="7370064" cy="830997"/>
          </a:xfrm>
          <a:prstGeom prst="rect">
            <a:avLst/>
          </a:prstGeom>
          <a:noFill/>
        </p:spPr>
        <p:txBody>
          <a:bodyPr wrap="square" rtlCol="0">
            <a:spAutoFit/>
          </a:bodyPr>
          <a:lstStyle/>
          <a:p>
            <a:r>
              <a:rPr lang="en-US" sz="4800" dirty="0">
                <a:solidFill>
                  <a:schemeClr val="tx2">
                    <a:lumMod val="50000"/>
                  </a:schemeClr>
                </a:solidFill>
                <a:latin typeface="Arial" charset="0"/>
                <a:ea typeface="Arial" charset="0"/>
                <a:cs typeface="Arial" charset="0"/>
              </a:rPr>
              <a:t>Connecticut River Estuary</a:t>
            </a:r>
          </a:p>
        </p:txBody>
      </p:sp>
      <p:sp>
        <p:nvSpPr>
          <p:cNvPr id="4" name="Rectangle 3"/>
          <p:cNvSpPr/>
          <p:nvPr/>
        </p:nvSpPr>
        <p:spPr>
          <a:xfrm>
            <a:off x="173736" y="1219492"/>
            <a:ext cx="6803136" cy="1815882"/>
          </a:xfrm>
          <a:prstGeom prst="rect">
            <a:avLst/>
          </a:prstGeom>
        </p:spPr>
        <p:txBody>
          <a:bodyPr wrap="square">
            <a:spAutoFit/>
          </a:bodyPr>
          <a:lstStyle/>
          <a:p>
            <a:r>
              <a:rPr lang="en-US" sz="2800" i="1" dirty="0">
                <a:latin typeface="Arial" charset="0"/>
                <a:ea typeface="Arial" charset="0"/>
                <a:cs typeface="Arial" charset="0"/>
              </a:rPr>
              <a:t>“One of the least-disturbed large-river tidal marsh systems in the United States; the most pristine large-river tidal marsh system in the Northeast.” </a:t>
            </a:r>
          </a:p>
        </p:txBody>
      </p:sp>
      <p:sp>
        <p:nvSpPr>
          <p:cNvPr id="5" name="TextBox 4"/>
          <p:cNvSpPr txBox="1"/>
          <p:nvPr/>
        </p:nvSpPr>
        <p:spPr>
          <a:xfrm>
            <a:off x="6108192" y="6267438"/>
            <a:ext cx="2953512" cy="523220"/>
          </a:xfrm>
          <a:prstGeom prst="rect">
            <a:avLst/>
          </a:prstGeom>
          <a:noFill/>
        </p:spPr>
        <p:txBody>
          <a:bodyPr wrap="square" rtlCol="0">
            <a:spAutoFit/>
          </a:bodyPr>
          <a:lstStyle/>
          <a:p>
            <a:pPr algn="r"/>
            <a:r>
              <a:rPr lang="en-US" sz="1400" dirty="0">
                <a:solidFill>
                  <a:schemeClr val="tx2">
                    <a:lumMod val="50000"/>
                  </a:schemeClr>
                </a:solidFill>
                <a:latin typeface="Arial" charset="0"/>
                <a:ea typeface="Arial" charset="0"/>
                <a:cs typeface="Arial" charset="0"/>
              </a:rPr>
              <a:t>Ragged Rock Brackish Tidal Marsh</a:t>
            </a:r>
          </a:p>
          <a:p>
            <a:pPr algn="r"/>
            <a:r>
              <a:rPr lang="en-US" sz="1400" dirty="0">
                <a:solidFill>
                  <a:schemeClr val="tx2">
                    <a:lumMod val="50000"/>
                  </a:schemeClr>
                </a:solidFill>
                <a:latin typeface="Arial" charset="0"/>
                <a:ea typeface="Arial" charset="0"/>
                <a:cs typeface="Arial" charset="0"/>
              </a:rPr>
              <a:t>Old Saybrook</a:t>
            </a:r>
          </a:p>
        </p:txBody>
      </p:sp>
    </p:spTree>
    <p:extLst>
      <p:ext uri="{BB962C8B-B14F-4D97-AF65-F5344CB8AC3E}">
        <p14:creationId xmlns:p14="http://schemas.microsoft.com/office/powerpoint/2010/main" val="817889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7405"/>
          </a:xfrm>
          <a:prstGeom prst="rect">
            <a:avLst/>
          </a:prstGeom>
        </p:spPr>
      </p:pic>
      <p:sp>
        <p:nvSpPr>
          <p:cNvPr id="6" name="TextBox 5"/>
          <p:cNvSpPr txBox="1"/>
          <p:nvPr/>
        </p:nvSpPr>
        <p:spPr>
          <a:xfrm>
            <a:off x="850392" y="5404104"/>
            <a:ext cx="3134379" cy="923330"/>
          </a:xfrm>
          <a:prstGeom prst="rect">
            <a:avLst/>
          </a:prstGeom>
          <a:solidFill>
            <a:schemeClr val="bg1"/>
          </a:solidFill>
        </p:spPr>
        <p:txBody>
          <a:bodyPr wrap="square" rtlCol="0">
            <a:spAutoFit/>
          </a:bodyPr>
          <a:lstStyle/>
          <a:p>
            <a:r>
              <a:rPr lang="en-US" sz="2000" b="1" dirty="0">
                <a:solidFill>
                  <a:srgbClr val="92D050"/>
                </a:solidFill>
                <a:latin typeface="Arial" charset="0"/>
                <a:ea typeface="Arial" charset="0"/>
                <a:cs typeface="Arial" charset="0"/>
              </a:rPr>
              <a:t>Long-leaved Pondweed</a:t>
            </a:r>
          </a:p>
          <a:p>
            <a:r>
              <a:rPr lang="en-US" sz="1400" i="1" dirty="0" err="1">
                <a:latin typeface="Arial" charset="0"/>
                <a:ea typeface="Arial" charset="0"/>
                <a:cs typeface="Arial" charset="0"/>
              </a:rPr>
              <a:t>Potamogeton</a:t>
            </a:r>
            <a:r>
              <a:rPr lang="en-US" sz="1400" i="1" dirty="0">
                <a:latin typeface="Arial" charset="0"/>
                <a:ea typeface="Arial" charset="0"/>
                <a:cs typeface="Arial" charset="0"/>
              </a:rPr>
              <a:t> </a:t>
            </a:r>
            <a:r>
              <a:rPr lang="en-US" sz="1400" i="1" dirty="0" err="1">
                <a:latin typeface="Arial" charset="0"/>
                <a:ea typeface="Arial" charset="0"/>
                <a:cs typeface="Arial" charset="0"/>
              </a:rPr>
              <a:t>nodosus</a:t>
            </a:r>
            <a:endParaRPr lang="en-US" sz="1400" i="1" dirty="0">
              <a:latin typeface="Arial" charset="0"/>
              <a:ea typeface="Arial" charset="0"/>
              <a:cs typeface="Arial" charset="0"/>
            </a:endParaRPr>
          </a:p>
          <a:p>
            <a:r>
              <a:rPr lang="en-US" dirty="0">
                <a:latin typeface="Arial" charset="0"/>
                <a:ea typeface="Arial" charset="0"/>
                <a:cs typeface="Arial" charset="0"/>
              </a:rPr>
              <a:t>Salmon Cove</a:t>
            </a:r>
          </a:p>
        </p:txBody>
      </p:sp>
    </p:spTree>
    <p:extLst>
      <p:ext uri="{BB962C8B-B14F-4D97-AF65-F5344CB8AC3E}">
        <p14:creationId xmlns:p14="http://schemas.microsoft.com/office/powerpoint/2010/main" val="1147554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93014"/>
            <a:ext cx="9144000" cy="6101603"/>
          </a:xfrm>
          <a:prstGeom prst="rect">
            <a:avLst/>
          </a:prstGeom>
        </p:spPr>
      </p:pic>
      <p:sp useBgFill="1">
        <p:nvSpPr>
          <p:cNvPr id="4" name="Rectangle 3"/>
          <p:cNvSpPr/>
          <p:nvPr/>
        </p:nvSpPr>
        <p:spPr>
          <a:xfrm>
            <a:off x="676077" y="1060282"/>
            <a:ext cx="4680571" cy="1015663"/>
          </a:xfrm>
          <a:prstGeom prst="rect">
            <a:avLst/>
          </a:prstGeom>
        </p:spPr>
        <p:txBody>
          <a:bodyPr wrap="square">
            <a:spAutoFit/>
          </a:bodyPr>
          <a:lstStyle/>
          <a:p>
            <a:r>
              <a:rPr lang="en-US" sz="2000" dirty="0">
                <a:latin typeface="Arial" charset="0"/>
                <a:ea typeface="Arial" charset="0"/>
                <a:cs typeface="Arial" charset="0"/>
              </a:rPr>
              <a:t>The presence of, and alarming increase in </a:t>
            </a:r>
            <a:r>
              <a:rPr lang="en-US" sz="2000" i="1" dirty="0" err="1">
                <a:latin typeface="Arial" charset="0"/>
                <a:ea typeface="Arial" charset="0"/>
                <a:cs typeface="Arial" charset="0"/>
              </a:rPr>
              <a:t>Hydrilla</a:t>
            </a:r>
            <a:r>
              <a:rPr lang="en-US" sz="2000" dirty="0">
                <a:latin typeface="Arial" charset="0"/>
                <a:ea typeface="Arial" charset="0"/>
                <a:cs typeface="Arial" charset="0"/>
              </a:rPr>
              <a:t>, is unprecedented in the Connecticut River estuary </a:t>
            </a:r>
          </a:p>
        </p:txBody>
      </p:sp>
      <p:sp>
        <p:nvSpPr>
          <p:cNvPr id="2" name="Rectangle 1"/>
          <p:cNvSpPr/>
          <p:nvPr/>
        </p:nvSpPr>
        <p:spPr>
          <a:xfrm>
            <a:off x="6339016" y="2493644"/>
            <a:ext cx="2452646" cy="1574149"/>
          </a:xfrm>
          <a:prstGeom prst="rect">
            <a:avLst/>
          </a:prstGeom>
          <a:solidFill>
            <a:schemeClr val="bg1"/>
          </a:solidFill>
        </p:spPr>
        <p:txBody>
          <a:bodyPr wrap="square">
            <a:spAutoFit/>
          </a:bodyPr>
          <a:lstStyle/>
          <a:p>
            <a:pPr>
              <a:lnSpc>
                <a:spcPct val="107000"/>
              </a:lnSpc>
              <a:spcAft>
                <a:spcPts val="1200"/>
              </a:spcAft>
            </a:pPr>
            <a:r>
              <a:rPr lang="en-US" dirty="0">
                <a:latin typeface="Arial" charset="0"/>
                <a:ea typeface="Arial" charset="0"/>
                <a:cs typeface="Arial" charset="0"/>
              </a:rPr>
              <a:t>Approaching 1,000 acres of </a:t>
            </a:r>
            <a:r>
              <a:rPr lang="en-US" dirty="0" err="1">
                <a:latin typeface="Arial" charset="0"/>
                <a:ea typeface="Arial" charset="0"/>
                <a:cs typeface="Arial" charset="0"/>
              </a:rPr>
              <a:t>hydrilla</a:t>
            </a:r>
            <a:r>
              <a:rPr lang="en-US" dirty="0">
                <a:latin typeface="Arial" charset="0"/>
                <a:ea typeface="Arial" charset="0"/>
                <a:cs typeface="Arial" charset="0"/>
              </a:rPr>
              <a:t> extending over 50+ miles from southern MA to Old Lyme in CT</a:t>
            </a:r>
            <a:endParaRPr lang="en-US" sz="1600" dirty="0">
              <a:effectLst/>
              <a:latin typeface="Arial" charset="0"/>
              <a:ea typeface="Arial" charset="0"/>
              <a:cs typeface="Arial" charset="0"/>
            </a:endParaRPr>
          </a:p>
        </p:txBody>
      </p:sp>
    </p:spTree>
    <p:extLst>
      <p:ext uri="{BB962C8B-B14F-4D97-AF65-F5344CB8AC3E}">
        <p14:creationId xmlns:p14="http://schemas.microsoft.com/office/powerpoint/2010/main" val="2010610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019" y="17694"/>
            <a:ext cx="4593018" cy="6840306"/>
          </a:xfrm>
          <a:prstGeom prst="rect">
            <a:avLst/>
          </a:prstGeom>
        </p:spPr>
      </p:pic>
      <p:sp>
        <p:nvSpPr>
          <p:cNvPr id="3" name="TextBox 2"/>
          <p:cNvSpPr txBox="1"/>
          <p:nvPr/>
        </p:nvSpPr>
        <p:spPr>
          <a:xfrm>
            <a:off x="131314" y="320823"/>
            <a:ext cx="4288353" cy="646331"/>
          </a:xfrm>
          <a:prstGeom prst="rect">
            <a:avLst/>
          </a:prstGeom>
          <a:solidFill>
            <a:schemeClr val="bg1"/>
          </a:solidFill>
        </p:spPr>
        <p:txBody>
          <a:bodyPr wrap="none" rtlCol="0">
            <a:spAutoFit/>
          </a:bodyPr>
          <a:lstStyle/>
          <a:p>
            <a:r>
              <a:rPr lang="en-US" sz="3600" b="1" i="1" dirty="0" err="1">
                <a:solidFill>
                  <a:srgbClr val="92D050"/>
                </a:solidFill>
                <a:latin typeface="Arial" charset="0"/>
                <a:ea typeface="Arial" charset="0"/>
                <a:cs typeface="Arial" charset="0"/>
              </a:rPr>
              <a:t>Hydrilla</a:t>
            </a:r>
            <a:r>
              <a:rPr lang="en-US" sz="3600" b="1" i="1" dirty="0">
                <a:solidFill>
                  <a:srgbClr val="92D050"/>
                </a:solidFill>
                <a:latin typeface="Arial" charset="0"/>
                <a:ea typeface="Arial" charset="0"/>
                <a:cs typeface="Arial" charset="0"/>
              </a:rPr>
              <a:t> </a:t>
            </a:r>
            <a:r>
              <a:rPr lang="en-US" sz="3600" b="1" i="1" dirty="0" err="1">
                <a:solidFill>
                  <a:srgbClr val="92D050"/>
                </a:solidFill>
                <a:latin typeface="Arial" charset="0"/>
                <a:ea typeface="Arial" charset="0"/>
                <a:cs typeface="Arial" charset="0"/>
              </a:rPr>
              <a:t>verticillata</a:t>
            </a:r>
            <a:endParaRPr lang="en-US" sz="3600" dirty="0">
              <a:solidFill>
                <a:srgbClr val="92D050"/>
              </a:solidFill>
              <a:latin typeface="Arial" charset="0"/>
              <a:ea typeface="Arial" charset="0"/>
              <a:cs typeface="Arial" charset="0"/>
            </a:endParaRPr>
          </a:p>
        </p:txBody>
      </p:sp>
      <p:sp useBgFill="1">
        <p:nvSpPr>
          <p:cNvPr id="4" name="Rectangle 3"/>
          <p:cNvSpPr/>
          <p:nvPr/>
        </p:nvSpPr>
        <p:spPr>
          <a:xfrm>
            <a:off x="393143" y="1120149"/>
            <a:ext cx="3764693" cy="3416320"/>
          </a:xfrm>
          <a:prstGeom prst="rect">
            <a:avLst/>
          </a:prstGeom>
        </p:spPr>
        <p:txBody>
          <a:bodyPr wrap="square">
            <a:spAutoFit/>
          </a:bodyPr>
          <a:lstStyle/>
          <a:p>
            <a:pPr marL="285750" indent="-285750">
              <a:buFont typeface="Arial" charset="0"/>
              <a:buChar char="•"/>
            </a:pPr>
            <a:r>
              <a:rPr lang="en-US" dirty="0">
                <a:latin typeface="Arial" charset="0"/>
                <a:ea typeface="Arial" charset="0"/>
                <a:cs typeface="Arial" charset="0"/>
              </a:rPr>
              <a:t>Stems easily broken off; can float and establish downstream (and travel in with the tide)</a:t>
            </a:r>
          </a:p>
          <a:p>
            <a:pPr marL="285750" indent="-285750">
              <a:buFont typeface="Arial" charset="0"/>
              <a:buChar char="•"/>
            </a:pPr>
            <a:endParaRPr lang="en-US" dirty="0">
              <a:latin typeface="Arial" charset="0"/>
              <a:ea typeface="Arial" charset="0"/>
              <a:cs typeface="Arial" charset="0"/>
            </a:endParaRPr>
          </a:p>
          <a:p>
            <a:pPr marL="285750" indent="-285750">
              <a:buFont typeface="Arial" charset="0"/>
              <a:buChar char="•"/>
            </a:pPr>
            <a:r>
              <a:rPr lang="en-US" dirty="0">
                <a:latin typeface="Arial" charset="0"/>
                <a:ea typeface="Arial" charset="0"/>
                <a:cs typeface="Arial" charset="0"/>
              </a:rPr>
              <a:t>Capable of existing as a free-floating mat at the surface </a:t>
            </a:r>
          </a:p>
          <a:p>
            <a:pPr marL="285750" indent="-285750">
              <a:buFont typeface="Arial" charset="0"/>
              <a:buChar char="•"/>
            </a:pPr>
            <a:endParaRPr lang="en-US" dirty="0">
              <a:latin typeface="Arial" charset="0"/>
              <a:ea typeface="Arial" charset="0"/>
              <a:cs typeface="Arial" charset="0"/>
            </a:endParaRPr>
          </a:p>
          <a:p>
            <a:pPr marL="285750" indent="-285750">
              <a:buFont typeface="Arial" charset="0"/>
              <a:buChar char="•"/>
            </a:pPr>
            <a:r>
              <a:rPr lang="en-US" dirty="0">
                <a:latin typeface="Arial" charset="0"/>
                <a:ea typeface="Arial" charset="0"/>
                <a:cs typeface="Arial" charset="0"/>
              </a:rPr>
              <a:t>Stems have been known to grow up to 30 feet long</a:t>
            </a:r>
          </a:p>
          <a:p>
            <a:pPr marL="285750" indent="-285750">
              <a:buFont typeface="Arial" charset="0"/>
              <a:buChar char="•"/>
            </a:pPr>
            <a:endParaRPr lang="en-US" dirty="0">
              <a:latin typeface="Arial" charset="0"/>
              <a:ea typeface="Arial" charset="0"/>
              <a:cs typeface="Arial" charset="0"/>
            </a:endParaRPr>
          </a:p>
          <a:p>
            <a:pPr marL="285750" indent="-285750">
              <a:buFont typeface="Arial" charset="0"/>
              <a:buChar char="•"/>
            </a:pPr>
            <a:r>
              <a:rPr lang="en-US" dirty="0">
                <a:latin typeface="Arial" charset="0"/>
                <a:ea typeface="Arial" charset="0"/>
                <a:cs typeface="Arial" charset="0"/>
              </a:rPr>
              <a:t>Requires very little light to succeed</a:t>
            </a:r>
          </a:p>
        </p:txBody>
      </p:sp>
      <p:pic>
        <p:nvPicPr>
          <p:cNvPr id="5" name="Picture 4"/>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rot="5400000">
            <a:off x="3429000" y="1160694"/>
            <a:ext cx="6857999" cy="4572000"/>
          </a:xfrm>
          <a:prstGeom prst="rect">
            <a:avLst/>
          </a:prstGeom>
        </p:spPr>
      </p:pic>
      <p:sp>
        <p:nvSpPr>
          <p:cNvPr id="8" name="Rectangle 7"/>
          <p:cNvSpPr/>
          <p:nvPr/>
        </p:nvSpPr>
        <p:spPr>
          <a:xfrm>
            <a:off x="5631359" y="5466326"/>
            <a:ext cx="3369320" cy="369332"/>
          </a:xfrm>
          <a:prstGeom prst="rect">
            <a:avLst/>
          </a:prstGeom>
        </p:spPr>
        <p:txBody>
          <a:bodyPr wrap="none">
            <a:spAutoFit/>
          </a:bodyPr>
          <a:lstStyle/>
          <a:p>
            <a:r>
              <a:rPr lang="en-US">
                <a:latin typeface="Arial" charset="0"/>
                <a:ea typeface="Arial" charset="0"/>
                <a:cs typeface="Arial" charset="0"/>
              </a:rPr>
              <a:t>Native Waterweed </a:t>
            </a:r>
            <a:r>
              <a:rPr lang="en-US" dirty="0">
                <a:latin typeface="Arial" charset="0"/>
                <a:ea typeface="Arial" charset="0"/>
                <a:cs typeface="Arial" charset="0"/>
              </a:rPr>
              <a:t>(</a:t>
            </a:r>
            <a:r>
              <a:rPr lang="en-US" i="1" dirty="0">
                <a:latin typeface="Arial" charset="0"/>
                <a:ea typeface="Arial" charset="0"/>
                <a:cs typeface="Arial" charset="0"/>
              </a:rPr>
              <a:t>Elodea </a:t>
            </a:r>
            <a:r>
              <a:rPr lang="en-US" i="1" dirty="0" err="1">
                <a:latin typeface="Arial" charset="0"/>
                <a:ea typeface="Arial" charset="0"/>
                <a:cs typeface="Arial" charset="0"/>
              </a:rPr>
              <a:t>sp</a:t>
            </a:r>
            <a:r>
              <a:rPr lang="en-US" i="1" dirty="0">
                <a:latin typeface="Arial" charset="0"/>
                <a:ea typeface="Arial" charset="0"/>
                <a:cs typeface="Arial" charset="0"/>
              </a:rPr>
              <a:t>) </a:t>
            </a:r>
            <a:endParaRPr lang="en-US" dirty="0">
              <a:latin typeface="Arial" charset="0"/>
              <a:ea typeface="Arial" charset="0"/>
              <a:cs typeface="Arial" charset="0"/>
            </a:endParaRPr>
          </a:p>
        </p:txBody>
      </p:sp>
    </p:spTree>
    <p:extLst>
      <p:ext uri="{BB962C8B-B14F-4D97-AF65-F5344CB8AC3E}">
        <p14:creationId xmlns:p14="http://schemas.microsoft.com/office/powerpoint/2010/main" val="1216378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0" y="304800"/>
            <a:ext cx="9144000" cy="6096000"/>
          </a:xfrm>
          <a:prstGeom prst="rect">
            <a:avLst/>
          </a:prstGeom>
        </p:spPr>
      </p:pic>
      <p:sp useBgFill="1">
        <p:nvSpPr>
          <p:cNvPr id="3" name="Rectangle 2"/>
          <p:cNvSpPr/>
          <p:nvPr/>
        </p:nvSpPr>
        <p:spPr>
          <a:xfrm>
            <a:off x="160674" y="641838"/>
            <a:ext cx="3337535" cy="4265722"/>
          </a:xfrm>
          <a:prstGeom prst="rect">
            <a:avLst/>
          </a:prstGeom>
        </p:spPr>
        <p:txBody>
          <a:bodyPr wrap="square">
            <a:spAutoFit/>
          </a:bodyPr>
          <a:lstStyle/>
          <a:p>
            <a:r>
              <a:rPr lang="en-US" dirty="0">
                <a:latin typeface="Arial" charset="0"/>
                <a:ea typeface="Arial" charset="0"/>
                <a:cs typeface="Arial" charset="0"/>
              </a:rPr>
              <a:t>Impenetrable surface vegetation can </a:t>
            </a:r>
          </a:p>
          <a:p>
            <a:pPr marL="285750" indent="-285750">
              <a:buFont typeface="Arial" charset="0"/>
              <a:buChar char="•"/>
            </a:pPr>
            <a:r>
              <a:rPr lang="en-US" dirty="0">
                <a:latin typeface="Arial" charset="0"/>
                <a:ea typeface="Arial" charset="0"/>
                <a:cs typeface="Arial" charset="0"/>
              </a:rPr>
              <a:t>increase water temperature </a:t>
            </a:r>
          </a:p>
          <a:p>
            <a:pPr marL="285750" indent="-285750">
              <a:buFont typeface="Arial" charset="0"/>
              <a:buChar char="•"/>
            </a:pPr>
            <a:r>
              <a:rPr lang="en-US" dirty="0">
                <a:latin typeface="Arial" charset="0"/>
                <a:ea typeface="Arial" charset="0"/>
                <a:cs typeface="Arial" charset="0"/>
              </a:rPr>
              <a:t>raise pH </a:t>
            </a:r>
          </a:p>
          <a:p>
            <a:pPr marL="285750" indent="-285750">
              <a:buFont typeface="Arial" charset="0"/>
              <a:buChar char="•"/>
            </a:pPr>
            <a:r>
              <a:rPr lang="en-US" dirty="0">
                <a:latin typeface="Arial" charset="0"/>
                <a:ea typeface="Arial" charset="0"/>
                <a:cs typeface="Arial" charset="0"/>
              </a:rPr>
              <a:t>lower dissolved oxygen level</a:t>
            </a:r>
          </a:p>
          <a:p>
            <a:endParaRPr lang="en-US" dirty="0">
              <a:latin typeface="Arial" charset="0"/>
              <a:ea typeface="Arial" charset="0"/>
              <a:cs typeface="Arial" charset="0"/>
            </a:endParaRPr>
          </a:p>
          <a:p>
            <a:r>
              <a:rPr lang="en-US" dirty="0">
                <a:latin typeface="Arial" charset="0"/>
                <a:ea typeface="Arial" charset="0"/>
                <a:cs typeface="Arial" charset="0"/>
              </a:rPr>
              <a:t>Inhibited water movement impacts gas exchange with the surface atmosphere </a:t>
            </a:r>
          </a:p>
          <a:p>
            <a:endParaRPr lang="en-US" dirty="0">
              <a:latin typeface="Arial" charset="0"/>
              <a:ea typeface="Arial" charset="0"/>
              <a:cs typeface="Arial" charset="0"/>
            </a:endParaRPr>
          </a:p>
          <a:p>
            <a:r>
              <a:rPr lang="en-US" dirty="0">
                <a:latin typeface="Arial" charset="0"/>
                <a:ea typeface="Arial" charset="0"/>
                <a:cs typeface="Arial" charset="0"/>
              </a:rPr>
              <a:t>Decomposing vegetation in the fall can lead to low oxygen and potentially anoxic (no oxygen) conditions at depth</a:t>
            </a:r>
            <a:endParaRPr lang="en-US" dirty="0">
              <a:effectLst/>
              <a:latin typeface="Arial" charset="0"/>
              <a:ea typeface="Arial" charset="0"/>
              <a:cs typeface="Arial" charset="0"/>
            </a:endParaRPr>
          </a:p>
        </p:txBody>
      </p:sp>
      <p:sp>
        <p:nvSpPr>
          <p:cNvPr id="4" name="TextBox 3"/>
          <p:cNvSpPr txBox="1"/>
          <p:nvPr/>
        </p:nvSpPr>
        <p:spPr>
          <a:xfrm>
            <a:off x="7046753" y="5763237"/>
            <a:ext cx="1577129" cy="307777"/>
          </a:xfrm>
          <a:prstGeom prst="rect">
            <a:avLst/>
          </a:prstGeom>
          <a:noFill/>
        </p:spPr>
        <p:txBody>
          <a:bodyPr wrap="square" rtlCol="0">
            <a:spAutoFit/>
          </a:bodyPr>
          <a:lstStyle/>
          <a:p>
            <a:r>
              <a:rPr lang="en-US" sz="1400" dirty="0"/>
              <a:t>Salmon River Cove</a:t>
            </a:r>
          </a:p>
        </p:txBody>
      </p:sp>
    </p:spTree>
    <p:extLst>
      <p:ext uri="{BB962C8B-B14F-4D97-AF65-F5344CB8AC3E}">
        <p14:creationId xmlns:p14="http://schemas.microsoft.com/office/powerpoint/2010/main" val="914237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6816"/>
            <a:ext cx="9144000" cy="6096000"/>
          </a:xfrm>
          <a:prstGeom prst="rect">
            <a:avLst/>
          </a:prstGeom>
        </p:spPr>
      </p:pic>
      <p:sp useBgFill="1">
        <p:nvSpPr>
          <p:cNvPr id="3" name="Rectangle 2"/>
          <p:cNvSpPr/>
          <p:nvPr/>
        </p:nvSpPr>
        <p:spPr>
          <a:xfrm>
            <a:off x="5499663" y="2871681"/>
            <a:ext cx="3347048" cy="2154436"/>
          </a:xfrm>
          <a:prstGeom prst="rect">
            <a:avLst/>
          </a:prstGeom>
        </p:spPr>
        <p:txBody>
          <a:bodyPr wrap="square">
            <a:spAutoFit/>
          </a:bodyPr>
          <a:lstStyle/>
          <a:p>
            <a:r>
              <a:rPr lang="en-US" sz="2000" b="1" i="1" dirty="0">
                <a:solidFill>
                  <a:srgbClr val="92D050"/>
                </a:solidFill>
                <a:latin typeface="Arial" charset="0"/>
                <a:ea typeface="Arial" charset="0"/>
                <a:cs typeface="Arial" charset="0"/>
              </a:rPr>
              <a:t>“Fishing and boating are Connecticut’s top contributor to the outdoor recreation economy” </a:t>
            </a:r>
          </a:p>
          <a:p>
            <a:endParaRPr lang="en-US" b="1" i="1" dirty="0">
              <a:solidFill>
                <a:srgbClr val="92D050"/>
              </a:solidFill>
            </a:endParaRPr>
          </a:p>
          <a:p>
            <a:pPr algn="r"/>
            <a:r>
              <a:rPr lang="en-US" dirty="0">
                <a:latin typeface="Arial" charset="0"/>
                <a:ea typeface="Arial" charset="0"/>
                <a:cs typeface="Arial" charset="0"/>
              </a:rPr>
              <a:t>-- </a:t>
            </a:r>
            <a:r>
              <a:rPr lang="en-US" sz="1600" dirty="0">
                <a:latin typeface="Arial" charset="0"/>
                <a:ea typeface="Arial" charset="0"/>
                <a:cs typeface="Arial" charset="0"/>
              </a:rPr>
              <a:t>2021 Governor’s Council </a:t>
            </a:r>
          </a:p>
          <a:p>
            <a:pPr algn="r"/>
            <a:r>
              <a:rPr lang="en-US" sz="1600" dirty="0">
                <a:latin typeface="Arial" charset="0"/>
                <a:ea typeface="Arial" charset="0"/>
                <a:cs typeface="Arial" charset="0"/>
              </a:rPr>
              <a:t>on Climate Change </a:t>
            </a:r>
          </a:p>
        </p:txBody>
      </p:sp>
    </p:spTree>
    <p:extLst>
      <p:ext uri="{BB962C8B-B14F-4D97-AF65-F5344CB8AC3E}">
        <p14:creationId xmlns:p14="http://schemas.microsoft.com/office/powerpoint/2010/main" val="517455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0040"/>
            <a:ext cx="9144000" cy="6101603"/>
          </a:xfrm>
          <a:prstGeom prst="rect">
            <a:avLst/>
          </a:prstGeom>
        </p:spPr>
      </p:pic>
    </p:spTree>
    <p:extLst>
      <p:ext uri="{BB962C8B-B14F-4D97-AF65-F5344CB8AC3E}">
        <p14:creationId xmlns:p14="http://schemas.microsoft.com/office/powerpoint/2010/main" val="114658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0960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4356" y="4197096"/>
            <a:ext cx="3593592" cy="2395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7602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4628879" y="3529584"/>
            <a:ext cx="4169664" cy="3127248"/>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23680" y="1139882"/>
            <a:ext cx="5202936" cy="3471812"/>
          </a:xfrm>
          <a:prstGeom prst="rect">
            <a:avLst/>
          </a:prstGeom>
        </p:spPr>
      </p:pic>
      <p:sp>
        <p:nvSpPr>
          <p:cNvPr id="4" name="TextBox 3"/>
          <p:cNvSpPr txBox="1"/>
          <p:nvPr/>
        </p:nvSpPr>
        <p:spPr>
          <a:xfrm>
            <a:off x="341882" y="5477256"/>
            <a:ext cx="2095445" cy="923330"/>
          </a:xfrm>
          <a:prstGeom prst="rect">
            <a:avLst/>
          </a:prstGeom>
          <a:noFill/>
        </p:spPr>
        <p:txBody>
          <a:bodyPr wrap="none" rtlCol="0">
            <a:spAutoFit/>
          </a:bodyPr>
          <a:lstStyle/>
          <a:p>
            <a:r>
              <a:rPr lang="en-US" dirty="0">
                <a:latin typeface="Arial" charset="0"/>
                <a:ea typeface="Arial" charset="0"/>
                <a:cs typeface="Arial" charset="0"/>
              </a:rPr>
              <a:t>Annual Shad Bake</a:t>
            </a:r>
          </a:p>
          <a:p>
            <a:r>
              <a:rPr lang="en-US" dirty="0">
                <a:latin typeface="Arial" charset="0"/>
                <a:ea typeface="Arial" charset="0"/>
                <a:cs typeface="Arial" charset="0"/>
              </a:rPr>
              <a:t>CT River Museum</a:t>
            </a:r>
          </a:p>
          <a:p>
            <a:r>
              <a:rPr lang="en-US" dirty="0">
                <a:latin typeface="Arial" charset="0"/>
                <a:ea typeface="Arial" charset="0"/>
                <a:cs typeface="Arial" charset="0"/>
              </a:rPr>
              <a:t>Essex</a:t>
            </a:r>
          </a:p>
        </p:txBody>
      </p:sp>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13632" y="562865"/>
            <a:ext cx="4334257" cy="3229447"/>
          </a:xfrm>
          <a:prstGeom prst="rect">
            <a:avLst/>
          </a:prstGeom>
        </p:spPr>
      </p:pic>
      <p:sp>
        <p:nvSpPr>
          <p:cNvPr id="7" name="TextBox 6"/>
          <p:cNvSpPr txBox="1"/>
          <p:nvPr/>
        </p:nvSpPr>
        <p:spPr>
          <a:xfrm>
            <a:off x="4805793" y="193533"/>
            <a:ext cx="3442096" cy="369332"/>
          </a:xfrm>
          <a:prstGeom prst="rect">
            <a:avLst/>
          </a:prstGeom>
          <a:noFill/>
        </p:spPr>
        <p:txBody>
          <a:bodyPr wrap="none" rtlCol="0">
            <a:spAutoFit/>
          </a:bodyPr>
          <a:lstStyle/>
          <a:p>
            <a:r>
              <a:rPr lang="en-US" dirty="0">
                <a:latin typeface="Arial" charset="0"/>
                <a:ea typeface="Arial" charset="0"/>
                <a:cs typeface="Arial" charset="0"/>
              </a:rPr>
              <a:t>Fall Tree Swallow Congregation</a:t>
            </a:r>
          </a:p>
        </p:txBody>
      </p:sp>
      <p:sp>
        <p:nvSpPr>
          <p:cNvPr id="5" name="TextBox 4"/>
          <p:cNvSpPr txBox="1"/>
          <p:nvPr/>
        </p:nvSpPr>
        <p:spPr>
          <a:xfrm>
            <a:off x="3129815" y="3716811"/>
            <a:ext cx="2998128" cy="646331"/>
          </a:xfrm>
          <a:prstGeom prst="rect">
            <a:avLst/>
          </a:prstGeom>
          <a:solidFill>
            <a:schemeClr val="bg1"/>
          </a:solidFill>
        </p:spPr>
        <p:txBody>
          <a:bodyPr wrap="none" rtlCol="0">
            <a:spAutoFit/>
          </a:bodyPr>
          <a:lstStyle/>
          <a:p>
            <a:r>
              <a:rPr lang="en-US" sz="3600" dirty="0">
                <a:solidFill>
                  <a:srgbClr val="92D050"/>
                </a:solidFill>
                <a:latin typeface="Arial" charset="0"/>
                <a:ea typeface="Arial" charset="0"/>
                <a:cs typeface="Arial" charset="0"/>
              </a:rPr>
              <a:t>River Tourism</a:t>
            </a:r>
          </a:p>
        </p:txBody>
      </p:sp>
    </p:spTree>
    <p:extLst>
      <p:ext uri="{BB962C8B-B14F-4D97-AF65-F5344CB8AC3E}">
        <p14:creationId xmlns:p14="http://schemas.microsoft.com/office/powerpoint/2010/main" val="1891200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1707" cy="6858000"/>
          </a:xfrm>
          <a:prstGeom prst="rect">
            <a:avLst/>
          </a:prstGeom>
        </p:spPr>
      </p:pic>
      <p:sp useBgFill="1">
        <p:nvSpPr>
          <p:cNvPr id="3" name="Rectangle 2"/>
          <p:cNvSpPr/>
          <p:nvPr/>
        </p:nvSpPr>
        <p:spPr>
          <a:xfrm>
            <a:off x="399430" y="990334"/>
            <a:ext cx="4572000" cy="1938992"/>
          </a:xfrm>
          <a:prstGeom prst="rect">
            <a:avLst/>
          </a:prstGeom>
        </p:spPr>
        <p:txBody>
          <a:bodyPr>
            <a:spAutoFit/>
          </a:bodyPr>
          <a:lstStyle/>
          <a:p>
            <a:r>
              <a:rPr lang="en-US" sz="2000" dirty="0">
                <a:latin typeface="Arial" charset="0"/>
                <a:ea typeface="Arial" charset="0"/>
                <a:cs typeface="Arial" charset="0"/>
              </a:rPr>
              <a:t>Of interest to local residents, municipalities and shoreline property owners, the loss of scenic amenities, in exchange for potentially harmful ones, can significantly impact property tax and tourism revenues</a:t>
            </a:r>
          </a:p>
        </p:txBody>
      </p:sp>
    </p:spTree>
    <p:extLst>
      <p:ext uri="{BB962C8B-B14F-4D97-AF65-F5344CB8AC3E}">
        <p14:creationId xmlns:p14="http://schemas.microsoft.com/office/powerpoint/2010/main" val="1465196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56397"/>
            <a:ext cx="9144000" cy="6101603"/>
          </a:xfrm>
          <a:prstGeom prst="rect">
            <a:avLst/>
          </a:prstGeom>
        </p:spPr>
      </p:pic>
      <p:sp>
        <p:nvSpPr>
          <p:cNvPr id="2" name="Rectangle 1"/>
          <p:cNvSpPr/>
          <p:nvPr/>
        </p:nvSpPr>
        <p:spPr>
          <a:xfrm>
            <a:off x="1928367" y="1192408"/>
            <a:ext cx="5287263" cy="3524683"/>
          </a:xfrm>
          <a:prstGeom prst="rect">
            <a:avLst/>
          </a:prstGeom>
          <a:solidFill>
            <a:schemeClr val="bg1"/>
          </a:solidFill>
        </p:spPr>
        <p:txBody>
          <a:bodyPr wrap="square">
            <a:spAutoFit/>
          </a:bodyPr>
          <a:lstStyle/>
          <a:p>
            <a:pPr marL="457200" indent="-457200">
              <a:lnSpc>
                <a:spcPct val="107000"/>
              </a:lnSpc>
              <a:spcAft>
                <a:spcPts val="800"/>
              </a:spcAft>
              <a:buFont typeface="Arial" charset="0"/>
              <a:buChar char="•"/>
            </a:pPr>
            <a:r>
              <a:rPr lang="en-US" sz="2800" b="1" dirty="0">
                <a:latin typeface="Arial" charset="0"/>
                <a:ea typeface="Arial" charset="0"/>
                <a:cs typeface="Arial" charset="0"/>
              </a:rPr>
              <a:t>Alters native habitats</a:t>
            </a:r>
          </a:p>
          <a:p>
            <a:pPr marL="457200" indent="-457200">
              <a:lnSpc>
                <a:spcPct val="107000"/>
              </a:lnSpc>
              <a:spcAft>
                <a:spcPts val="800"/>
              </a:spcAft>
              <a:buFont typeface="Arial" charset="0"/>
              <a:buChar char="•"/>
            </a:pPr>
            <a:r>
              <a:rPr lang="en-US" sz="2800" b="1" dirty="0">
                <a:latin typeface="Arial" charset="0"/>
                <a:ea typeface="Arial" charset="0"/>
                <a:cs typeface="Arial" charset="0"/>
              </a:rPr>
              <a:t>Impacts fisheries                                                      commercial &amp; recreational   boating &amp; navigation                                                                                                                        </a:t>
            </a:r>
          </a:p>
          <a:p>
            <a:pPr marL="457200" indent="-457200">
              <a:lnSpc>
                <a:spcPct val="107000"/>
              </a:lnSpc>
              <a:spcAft>
                <a:spcPts val="800"/>
              </a:spcAft>
              <a:buFont typeface="Arial" charset="0"/>
              <a:buChar char="•"/>
            </a:pPr>
            <a:r>
              <a:rPr lang="en-US" sz="2800" b="1" dirty="0">
                <a:latin typeface="Arial" charset="0"/>
                <a:ea typeface="Arial" charset="0"/>
                <a:cs typeface="Arial" charset="0"/>
              </a:rPr>
              <a:t>Can affect local economies                                                 housing values, property assessments, tourism</a:t>
            </a:r>
          </a:p>
        </p:txBody>
      </p:sp>
      <p:sp>
        <p:nvSpPr>
          <p:cNvPr id="3" name="TextBox 2"/>
          <p:cNvSpPr txBox="1"/>
          <p:nvPr/>
        </p:nvSpPr>
        <p:spPr>
          <a:xfrm>
            <a:off x="3184438" y="48511"/>
            <a:ext cx="2775119" cy="707886"/>
          </a:xfrm>
          <a:prstGeom prst="rect">
            <a:avLst/>
          </a:prstGeom>
          <a:noFill/>
        </p:spPr>
        <p:txBody>
          <a:bodyPr wrap="none" rtlCol="0">
            <a:spAutoFit/>
          </a:bodyPr>
          <a:lstStyle/>
          <a:p>
            <a:r>
              <a:rPr lang="en-US" sz="4000" b="1" dirty="0">
                <a:solidFill>
                  <a:srgbClr val="92D050"/>
                </a:solidFill>
                <a:latin typeface="Arial" charset="0"/>
                <a:ea typeface="Arial" charset="0"/>
                <a:cs typeface="Arial" charset="0"/>
              </a:rPr>
              <a:t>HYDRILLA</a:t>
            </a:r>
          </a:p>
        </p:txBody>
      </p:sp>
      <p:sp>
        <p:nvSpPr>
          <p:cNvPr id="5" name="Rectangle 4"/>
          <p:cNvSpPr/>
          <p:nvPr/>
        </p:nvSpPr>
        <p:spPr>
          <a:xfrm>
            <a:off x="543187" y="5393421"/>
            <a:ext cx="8057625" cy="553357"/>
          </a:xfrm>
          <a:prstGeom prst="rect">
            <a:avLst/>
          </a:prstGeom>
          <a:solidFill>
            <a:schemeClr val="bg1"/>
          </a:solidFill>
        </p:spPr>
        <p:txBody>
          <a:bodyPr wrap="square">
            <a:spAutoFit/>
          </a:bodyPr>
          <a:lstStyle/>
          <a:p>
            <a:pPr>
              <a:lnSpc>
                <a:spcPct val="107000"/>
              </a:lnSpc>
              <a:spcAft>
                <a:spcPts val="800"/>
              </a:spcAft>
            </a:pPr>
            <a:r>
              <a:rPr lang="en-US" sz="2800" b="1" dirty="0">
                <a:solidFill>
                  <a:srgbClr val="92D050"/>
                </a:solidFill>
                <a:latin typeface="Arial" charset="0"/>
                <a:ea typeface="Arial" charset="0"/>
                <a:cs typeface="Arial" charset="0"/>
              </a:rPr>
              <a:t>Is extremely difficult and expensive to remove</a:t>
            </a:r>
          </a:p>
        </p:txBody>
      </p:sp>
    </p:spTree>
    <p:extLst>
      <p:ext uri="{BB962C8B-B14F-4D97-AF65-F5344CB8AC3E}">
        <p14:creationId xmlns:p14="http://schemas.microsoft.com/office/powerpoint/2010/main" val="196880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79976" y="255875"/>
            <a:ext cx="4689138" cy="6306890"/>
          </a:xfrm>
          <a:prstGeom prst="rect">
            <a:avLst/>
          </a:prstGeom>
        </p:spPr>
      </p:pic>
      <p:sp>
        <p:nvSpPr>
          <p:cNvPr id="5" name="Oval 4"/>
          <p:cNvSpPr/>
          <p:nvPr/>
        </p:nvSpPr>
        <p:spPr>
          <a:xfrm rot="20306185">
            <a:off x="5821930" y="4976909"/>
            <a:ext cx="447889" cy="69854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00584" y="173737"/>
            <a:ext cx="4517136" cy="954107"/>
          </a:xfrm>
          <a:prstGeom prst="rect">
            <a:avLst/>
          </a:prstGeom>
          <a:noFill/>
        </p:spPr>
        <p:txBody>
          <a:bodyPr wrap="square" rtlCol="0">
            <a:spAutoFit/>
          </a:bodyPr>
          <a:lstStyle/>
          <a:p>
            <a:r>
              <a:rPr lang="en-US" sz="2800" dirty="0">
                <a:latin typeface="Arial" charset="0"/>
                <a:ea typeface="Arial" charset="0"/>
                <a:cs typeface="Arial" charset="0"/>
              </a:rPr>
              <a:t>Connecticut River Estuary at Long Island Sound</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624" y="1127843"/>
            <a:ext cx="4076192" cy="5434922"/>
          </a:xfrm>
          <a:prstGeom prst="rect">
            <a:avLst/>
          </a:prstGeom>
        </p:spPr>
      </p:pic>
    </p:spTree>
    <p:extLst>
      <p:ext uri="{BB962C8B-B14F-4D97-AF65-F5344CB8AC3E}">
        <p14:creationId xmlns:p14="http://schemas.microsoft.com/office/powerpoint/2010/main" val="2130445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8683"/>
            <a:ext cx="9144000" cy="564738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4" y="5730615"/>
            <a:ext cx="1371600" cy="890016"/>
          </a:xfrm>
          <a:prstGeom prst="rect">
            <a:avLst/>
          </a:prstGeom>
          <a:ln>
            <a:solidFill>
              <a:schemeClr val="accent1"/>
            </a:solidFill>
          </a:ln>
        </p:spPr>
      </p:pic>
      <p:sp>
        <p:nvSpPr>
          <p:cNvPr id="5" name="TextBox 4"/>
          <p:cNvSpPr txBox="1"/>
          <p:nvPr/>
        </p:nvSpPr>
        <p:spPr>
          <a:xfrm>
            <a:off x="182880" y="5289750"/>
            <a:ext cx="1531188" cy="369332"/>
          </a:xfrm>
          <a:prstGeom prst="rect">
            <a:avLst/>
          </a:prstGeom>
          <a:noFill/>
        </p:spPr>
        <p:txBody>
          <a:bodyPr wrap="none" rtlCol="0">
            <a:spAutoFit/>
          </a:bodyPr>
          <a:lstStyle/>
          <a:p>
            <a:r>
              <a:rPr lang="en-US" dirty="0">
                <a:latin typeface="Arial" charset="0"/>
                <a:ea typeface="Arial" charset="0"/>
                <a:cs typeface="Arial" charset="0"/>
              </a:rPr>
              <a:t>Judy Preston</a:t>
            </a: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4068" y="5771858"/>
            <a:ext cx="1948429" cy="807530"/>
          </a:xfrm>
          <a:prstGeom prst="rect">
            <a:avLst/>
          </a:prstGeom>
        </p:spPr>
      </p:pic>
    </p:spTree>
    <p:extLst>
      <p:ext uri="{BB962C8B-B14F-4D97-AF65-F5344CB8AC3E}">
        <p14:creationId xmlns:p14="http://schemas.microsoft.com/office/powerpoint/2010/main" val="1460155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0200" y="2631743"/>
            <a:ext cx="6163056" cy="4112480"/>
          </a:xfrm>
          <a:prstGeom prst="rect">
            <a:avLst/>
          </a:prstGeom>
        </p:spPr>
      </p:pic>
      <p:sp>
        <p:nvSpPr>
          <p:cNvPr id="2" name="TextBox 1">
            <a:extLst>
              <a:ext uri="{FF2B5EF4-FFF2-40B4-BE49-F238E27FC236}">
                <a16:creationId xmlns:a16="http://schemas.microsoft.com/office/drawing/2014/main" id="{0BB1A167-ED58-B04C-8951-B54CA57BF95C}"/>
              </a:ext>
            </a:extLst>
          </p:cNvPr>
          <p:cNvSpPr txBox="1"/>
          <p:nvPr/>
        </p:nvSpPr>
        <p:spPr>
          <a:xfrm>
            <a:off x="91440" y="171529"/>
            <a:ext cx="8858279" cy="1077218"/>
          </a:xfrm>
          <a:prstGeom prst="rect">
            <a:avLst/>
          </a:prstGeom>
          <a:noFill/>
        </p:spPr>
        <p:txBody>
          <a:bodyPr wrap="square" rtlCol="0">
            <a:spAutoFit/>
          </a:bodyPr>
          <a:lstStyle/>
          <a:p>
            <a:pPr algn="ctr"/>
            <a:r>
              <a:rPr lang="en-US" sz="3200" dirty="0">
                <a:solidFill>
                  <a:schemeClr val="accent6">
                    <a:lumMod val="60000"/>
                    <a:lumOff val="40000"/>
                  </a:schemeClr>
                </a:solidFill>
                <a:latin typeface="Arial" panose="020B0604020202020204" pitchFamily="34" charset="0"/>
                <a:ea typeface="Arial" charset="0"/>
                <a:cs typeface="Arial" panose="020B0604020202020204" pitchFamily="34" charset="0"/>
              </a:rPr>
              <a:t>Salt, Brackish, Freshwater Tidal marshes</a:t>
            </a:r>
          </a:p>
          <a:p>
            <a:pPr algn="ctr"/>
            <a:r>
              <a:rPr lang="en-US" sz="3200" dirty="0">
                <a:solidFill>
                  <a:schemeClr val="accent6">
                    <a:lumMod val="60000"/>
                    <a:lumOff val="40000"/>
                  </a:schemeClr>
                </a:solidFill>
                <a:latin typeface="Arial" panose="020B0604020202020204" pitchFamily="34" charset="0"/>
                <a:ea typeface="Arial" charset="0"/>
                <a:cs typeface="Arial" panose="020B0604020202020204" pitchFamily="34" charset="0"/>
              </a:rPr>
              <a:t> </a:t>
            </a:r>
            <a:r>
              <a:rPr lang="en-US" sz="3200" dirty="0">
                <a:solidFill>
                  <a:schemeClr val="accent6">
                    <a:lumMod val="60000"/>
                    <a:lumOff val="40000"/>
                  </a:schemeClr>
                </a:solidFill>
                <a:latin typeface="Arial" panose="020B0604020202020204" pitchFamily="34" charset="0"/>
                <a:cs typeface="Arial" panose="020B0604020202020204" pitchFamily="34" charset="0"/>
              </a:rPr>
              <a:t>and shallow riverine systems</a:t>
            </a:r>
            <a:r>
              <a:rPr lang="en-US" sz="3200" dirty="0">
                <a:solidFill>
                  <a:schemeClr val="accent6">
                    <a:lumMod val="60000"/>
                    <a:lumOff val="40000"/>
                  </a:schemeClr>
                </a:solidFill>
                <a:latin typeface="Arial" panose="020B0604020202020204" pitchFamily="34" charset="0"/>
                <a:ea typeface="Arial" charset="0"/>
                <a:cs typeface="Arial" panose="020B0604020202020204" pitchFamily="34" charset="0"/>
              </a:rPr>
              <a:t> </a:t>
            </a:r>
          </a:p>
        </p:txBody>
      </p:sp>
      <p:pic>
        <p:nvPicPr>
          <p:cNvPr id="3" name="Picture 2">
            <a:extLst>
              <a:ext uri="{FF2B5EF4-FFF2-40B4-BE49-F238E27FC236}">
                <a16:creationId xmlns:a16="http://schemas.microsoft.com/office/drawing/2014/main" id="{CEEF0A52-B353-3B47-96D5-378D84C735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684" y="1632917"/>
            <a:ext cx="2663536" cy="1997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AC68ABC-5F06-F04C-9068-8AB0FE4AC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7594" y="1632917"/>
            <a:ext cx="2686621" cy="2014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CA49E92-1B10-8642-8CD7-F663765C02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4589" y="1632917"/>
            <a:ext cx="2685130" cy="2014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0026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728" y="250460"/>
            <a:ext cx="8961120" cy="6453049"/>
          </a:xfrm>
          <a:prstGeom prst="rect">
            <a:avLst/>
          </a:prstGeom>
        </p:spPr>
        <p:txBody>
          <a:bodyPr wrap="square">
            <a:spAutoFit/>
          </a:bodyPr>
          <a:lstStyle/>
          <a:p>
            <a:pPr algn="ctr">
              <a:lnSpc>
                <a:spcPts val="3100"/>
              </a:lnSpc>
              <a:tabLst>
                <a:tab pos="1971040" algn="l"/>
              </a:tabLst>
            </a:pPr>
            <a:r>
              <a:rPr lang="en-US" sz="4000" b="1" dirty="0">
                <a:solidFill>
                  <a:schemeClr val="accent6">
                    <a:lumMod val="60000"/>
                    <a:lumOff val="40000"/>
                  </a:schemeClr>
                </a:solidFill>
                <a:latin typeface="Arial" charset="0"/>
                <a:ea typeface="Arial" charset="0"/>
                <a:cs typeface="Arial" charset="0"/>
              </a:rPr>
              <a:t>Connecticut River Estuary Designations</a:t>
            </a:r>
            <a:endParaRPr lang="en-US" sz="2000" b="1" dirty="0">
              <a:solidFill>
                <a:schemeClr val="accent6">
                  <a:lumMod val="60000"/>
                  <a:lumOff val="40000"/>
                </a:schemeClr>
              </a:solidFill>
              <a:latin typeface="Arial" charset="0"/>
              <a:ea typeface="Arial" charset="0"/>
              <a:cs typeface="Arial" charset="0"/>
            </a:endParaRPr>
          </a:p>
          <a:p>
            <a:pPr algn="ctr">
              <a:lnSpc>
                <a:spcPts val="3100"/>
              </a:lnSpc>
              <a:tabLst>
                <a:tab pos="1971040" algn="l"/>
              </a:tabLst>
            </a:pPr>
            <a:endParaRPr lang="en-US" sz="1000" dirty="0">
              <a:latin typeface="Times New Roman" charset="0"/>
              <a:ea typeface="Calibri" charset="0"/>
            </a:endParaRPr>
          </a:p>
          <a:p>
            <a:pPr marL="342900" marR="0" lvl="0" indent="-342900">
              <a:lnSpc>
                <a:spcPts val="3100"/>
              </a:lnSpc>
              <a:spcBef>
                <a:spcPts val="0"/>
              </a:spcBef>
              <a:spcAft>
                <a:spcPts val="0"/>
              </a:spcAft>
              <a:buFont typeface="+mj-lt"/>
              <a:buAutoNum type="arabicPeriod"/>
            </a:pPr>
            <a:r>
              <a:rPr lang="en-US" sz="2000" i="1" dirty="0">
                <a:ea typeface="Arial" charset="0"/>
                <a:cs typeface="Arial" charset="0"/>
              </a:rPr>
              <a:t>1973 CT River Gateway Conservation Zone (Gateway Commission)</a:t>
            </a:r>
          </a:p>
          <a:p>
            <a:pPr marL="342900" marR="0" lvl="0" indent="-342900">
              <a:lnSpc>
                <a:spcPts val="3100"/>
              </a:lnSpc>
              <a:spcBef>
                <a:spcPts val="0"/>
              </a:spcBef>
              <a:spcAft>
                <a:spcPts val="0"/>
              </a:spcAft>
              <a:buFont typeface="+mj-lt"/>
              <a:buAutoNum type="arabicPeriod"/>
            </a:pPr>
            <a:r>
              <a:rPr lang="en-US" sz="2000" i="1" dirty="0">
                <a:ea typeface="Arial" charset="0"/>
                <a:cs typeface="Arial" charset="0"/>
              </a:rPr>
              <a:t>1987 Estuary of National Significance, Long Island Sound                                    (National Estuary Program)</a:t>
            </a:r>
          </a:p>
          <a:p>
            <a:pPr marL="342900" marR="0" lvl="0" indent="-342900">
              <a:lnSpc>
                <a:spcPts val="3100"/>
              </a:lnSpc>
              <a:spcBef>
                <a:spcPts val="0"/>
              </a:spcBef>
              <a:spcAft>
                <a:spcPts val="0"/>
              </a:spcAft>
              <a:buFont typeface="+mj-lt"/>
              <a:buAutoNum type="arabicPeriod"/>
            </a:pPr>
            <a:r>
              <a:rPr lang="en-US" sz="2000" i="1" dirty="0">
                <a:ea typeface="Arial" charset="0"/>
                <a:cs typeface="Arial" charset="0"/>
              </a:rPr>
              <a:t>1991 Silvio O. Conte National Fish and Wildlife Refuge </a:t>
            </a:r>
          </a:p>
          <a:p>
            <a:pPr marL="342900" marR="0" lvl="0" indent="-342900">
              <a:lnSpc>
                <a:spcPts val="3100"/>
              </a:lnSpc>
              <a:spcBef>
                <a:spcPts val="0"/>
              </a:spcBef>
              <a:spcAft>
                <a:spcPts val="0"/>
              </a:spcAft>
              <a:buFont typeface="+mj-lt"/>
              <a:buAutoNum type="arabicPeriod"/>
            </a:pPr>
            <a:r>
              <a:rPr lang="en-US" sz="2000" i="1" dirty="0">
                <a:ea typeface="Arial" charset="0"/>
                <a:cs typeface="Arial" charset="0"/>
              </a:rPr>
              <a:t>1993 The Nature Conservancy Last Great Place</a:t>
            </a:r>
          </a:p>
          <a:p>
            <a:pPr marL="342900" marR="0" lvl="0" indent="-342900">
              <a:lnSpc>
                <a:spcPts val="3100"/>
              </a:lnSpc>
              <a:spcBef>
                <a:spcPts val="0"/>
              </a:spcBef>
              <a:spcAft>
                <a:spcPts val="0"/>
              </a:spcAft>
              <a:buFont typeface="+mj-lt"/>
              <a:buAutoNum type="arabicPeriod"/>
            </a:pPr>
            <a:r>
              <a:rPr lang="en-US" sz="2000" i="1" dirty="0">
                <a:ea typeface="Arial" charset="0"/>
                <a:cs typeface="Arial" charset="0"/>
              </a:rPr>
              <a:t>1994 Wetland of International Importance under the                                              </a:t>
            </a:r>
            <a:r>
              <a:rPr lang="en-US" sz="2000" i="1" dirty="0" err="1">
                <a:ea typeface="Arial" charset="0"/>
                <a:cs typeface="Arial" charset="0"/>
              </a:rPr>
              <a:t>Ramsar</a:t>
            </a:r>
            <a:r>
              <a:rPr lang="en-US" sz="2000" i="1" dirty="0">
                <a:ea typeface="Arial" charset="0"/>
                <a:cs typeface="Arial" charset="0"/>
              </a:rPr>
              <a:t> International Convention</a:t>
            </a:r>
          </a:p>
          <a:p>
            <a:pPr marL="342900" marR="0" lvl="0" indent="-342900">
              <a:lnSpc>
                <a:spcPts val="3100"/>
              </a:lnSpc>
              <a:spcBef>
                <a:spcPts val="0"/>
              </a:spcBef>
              <a:spcAft>
                <a:spcPts val="0"/>
              </a:spcAft>
              <a:buFont typeface="+mj-lt"/>
              <a:buAutoNum type="arabicPeriod"/>
            </a:pPr>
            <a:r>
              <a:rPr lang="en-US" sz="2000" i="1" dirty="0">
                <a:ea typeface="Arial" charset="0"/>
                <a:cs typeface="Arial" charset="0"/>
              </a:rPr>
              <a:t>1998 American Heritage River, U.S. Environmental Protection Agency (EPA)</a:t>
            </a:r>
          </a:p>
          <a:p>
            <a:pPr marL="342900" marR="0" lvl="0" indent="-342900">
              <a:lnSpc>
                <a:spcPts val="3100"/>
              </a:lnSpc>
              <a:spcBef>
                <a:spcPts val="0"/>
              </a:spcBef>
              <a:spcAft>
                <a:spcPts val="0"/>
              </a:spcAft>
              <a:buFont typeface="+mj-lt"/>
              <a:buAutoNum type="arabicPeriod"/>
            </a:pPr>
            <a:r>
              <a:rPr lang="en-US" sz="2000" i="1" dirty="0">
                <a:ea typeface="Arial" charset="0"/>
                <a:cs typeface="Arial" charset="0"/>
              </a:rPr>
              <a:t>2007 State of Connecticut Greenway along the estuary of the Connecticut River</a:t>
            </a:r>
          </a:p>
          <a:p>
            <a:pPr marL="342900" marR="0" lvl="0" indent="-342900">
              <a:lnSpc>
                <a:spcPts val="3100"/>
              </a:lnSpc>
              <a:spcBef>
                <a:spcPts val="0"/>
              </a:spcBef>
              <a:spcAft>
                <a:spcPts val="0"/>
              </a:spcAft>
              <a:buFont typeface="+mj-lt"/>
              <a:buAutoNum type="arabicPeriod"/>
            </a:pPr>
            <a:r>
              <a:rPr lang="en-US" sz="2000" i="1" dirty="0">
                <a:ea typeface="Arial" charset="0"/>
                <a:cs typeface="Arial" charset="0"/>
              </a:rPr>
              <a:t>2008 </a:t>
            </a:r>
            <a:r>
              <a:rPr lang="en-US" sz="2000" i="1" dirty="0" err="1">
                <a:ea typeface="Arial" charset="0"/>
                <a:cs typeface="Arial" charset="0"/>
              </a:rPr>
              <a:t>Eightmile</a:t>
            </a:r>
            <a:r>
              <a:rPr lang="en-US" sz="2000" i="1" dirty="0">
                <a:ea typeface="Arial" charset="0"/>
                <a:cs typeface="Arial" charset="0"/>
              </a:rPr>
              <a:t> Wild and Scenic River Act</a:t>
            </a:r>
          </a:p>
          <a:p>
            <a:pPr marL="342900" marR="0" lvl="0" indent="-342900">
              <a:lnSpc>
                <a:spcPts val="3100"/>
              </a:lnSpc>
              <a:spcBef>
                <a:spcPts val="0"/>
              </a:spcBef>
              <a:spcAft>
                <a:spcPts val="0"/>
              </a:spcAft>
              <a:buFont typeface="+mj-lt"/>
              <a:buAutoNum type="arabicPeriod"/>
            </a:pPr>
            <a:r>
              <a:rPr lang="en-US" sz="2000" i="1" dirty="0">
                <a:ea typeface="Arial" charset="0"/>
                <a:cs typeface="Arial" charset="0"/>
              </a:rPr>
              <a:t>2012 National </a:t>
            </a:r>
            <a:r>
              <a:rPr lang="en-US" sz="2000" i="1" dirty="0" err="1">
                <a:ea typeface="Arial" charset="0"/>
                <a:cs typeface="Arial" charset="0"/>
              </a:rPr>
              <a:t>Blueway</a:t>
            </a:r>
            <a:r>
              <a:rPr lang="en-US" sz="2000" i="1" dirty="0">
                <a:ea typeface="Arial" charset="0"/>
                <a:cs typeface="Arial" charset="0"/>
              </a:rPr>
              <a:t> America’s Great Outdoors Initiative</a:t>
            </a:r>
          </a:p>
          <a:p>
            <a:pPr marL="342900" marR="0" lvl="0" indent="-342900">
              <a:lnSpc>
                <a:spcPts val="3100"/>
              </a:lnSpc>
              <a:spcBef>
                <a:spcPts val="0"/>
              </a:spcBef>
              <a:spcAft>
                <a:spcPts val="0"/>
              </a:spcAft>
              <a:buFont typeface="+mj-lt"/>
              <a:buAutoNum type="arabicPeriod"/>
            </a:pPr>
            <a:r>
              <a:rPr lang="en-US" sz="2000" i="1" dirty="0">
                <a:ea typeface="Arial" charset="0"/>
                <a:cs typeface="Arial" charset="0"/>
              </a:rPr>
              <a:t>[Spring 2022] National Estuarine Research Reserve site (NERRS)                               Nat’l Oceanic and Atmospheric Administration (NOAA)</a:t>
            </a:r>
          </a:p>
        </p:txBody>
      </p:sp>
    </p:spTree>
    <p:extLst>
      <p:ext uri="{BB962C8B-B14F-4D97-AF65-F5344CB8AC3E}">
        <p14:creationId xmlns:p14="http://schemas.microsoft.com/office/powerpoint/2010/main" val="496773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3801734" y="2477982"/>
            <a:ext cx="4740494" cy="237939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06346" y="158021"/>
            <a:ext cx="3006702" cy="2134758"/>
          </a:xfrm>
          <a:prstGeom prst="rect">
            <a:avLst/>
          </a:prstGeom>
        </p:spPr>
      </p:pic>
      <p:sp>
        <p:nvSpPr>
          <p:cNvPr id="7" name="TextBox 6"/>
          <p:cNvSpPr txBox="1"/>
          <p:nvPr/>
        </p:nvSpPr>
        <p:spPr>
          <a:xfrm>
            <a:off x="6964832" y="4580382"/>
            <a:ext cx="1517514" cy="276999"/>
          </a:xfrm>
          <a:prstGeom prst="rect">
            <a:avLst/>
          </a:prstGeom>
          <a:noFill/>
        </p:spPr>
        <p:txBody>
          <a:bodyPr wrap="square" rtlCol="0">
            <a:spAutoFit/>
          </a:bodyPr>
          <a:lstStyle/>
          <a:p>
            <a:r>
              <a:rPr lang="en-US" sz="1200" dirty="0"/>
              <a:t>CT River Conservancy</a:t>
            </a:r>
          </a:p>
        </p:txBody>
      </p:sp>
      <p:sp>
        <p:nvSpPr>
          <p:cNvPr id="8" name="TextBox 7"/>
          <p:cNvSpPr txBox="1"/>
          <p:nvPr/>
        </p:nvSpPr>
        <p:spPr>
          <a:xfrm>
            <a:off x="806346" y="2015780"/>
            <a:ext cx="1022454" cy="276999"/>
          </a:xfrm>
          <a:prstGeom prst="rect">
            <a:avLst/>
          </a:prstGeom>
          <a:noFill/>
        </p:spPr>
        <p:txBody>
          <a:bodyPr wrap="square" rtlCol="0">
            <a:spAutoFit/>
          </a:bodyPr>
          <a:lstStyle/>
          <a:p>
            <a:r>
              <a:rPr lang="en-US" sz="1200" dirty="0"/>
              <a:t>CT Audubon</a:t>
            </a: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1020511" y="4239786"/>
            <a:ext cx="2738404" cy="1827432"/>
          </a:xfrm>
          <a:prstGeom prst="rect">
            <a:avLst/>
          </a:prstGeom>
        </p:spPr>
      </p:pic>
      <p:sp>
        <p:nvSpPr>
          <p:cNvPr id="9" name="TextBox 8"/>
          <p:cNvSpPr txBox="1"/>
          <p:nvPr/>
        </p:nvSpPr>
        <p:spPr>
          <a:xfrm>
            <a:off x="1559810" y="6245705"/>
            <a:ext cx="1743619" cy="276999"/>
          </a:xfrm>
          <a:prstGeom prst="rect">
            <a:avLst/>
          </a:prstGeom>
          <a:noFill/>
        </p:spPr>
        <p:txBody>
          <a:bodyPr wrap="none" rtlCol="0">
            <a:spAutoFit/>
          </a:bodyPr>
          <a:lstStyle/>
          <a:p>
            <a:r>
              <a:rPr lang="en-US" sz="1200" dirty="0"/>
              <a:t>USFWS/Susan </a:t>
            </a:r>
            <a:r>
              <a:rPr lang="en-US" sz="1200" dirty="0" err="1"/>
              <a:t>Wojtowicz</a:t>
            </a:r>
            <a:endParaRPr lang="en-US" sz="1200" dirty="0"/>
          </a:p>
        </p:txBody>
      </p:sp>
      <p:sp>
        <p:nvSpPr>
          <p:cNvPr id="2" name="TextBox 1"/>
          <p:cNvSpPr txBox="1"/>
          <p:nvPr/>
        </p:nvSpPr>
        <p:spPr>
          <a:xfrm>
            <a:off x="4997204" y="4857381"/>
            <a:ext cx="2820003" cy="1015663"/>
          </a:xfrm>
          <a:prstGeom prst="rect">
            <a:avLst/>
          </a:prstGeom>
          <a:noFill/>
        </p:spPr>
        <p:txBody>
          <a:bodyPr wrap="none" rtlCol="0">
            <a:spAutoFit/>
          </a:bodyPr>
          <a:lstStyle/>
          <a:p>
            <a:r>
              <a:rPr lang="en-US" sz="2000" dirty="0">
                <a:latin typeface="Arial" charset="0"/>
                <a:ea typeface="Arial" charset="0"/>
                <a:cs typeface="Arial" charset="0"/>
              </a:rPr>
              <a:t>Federally Endangered</a:t>
            </a:r>
          </a:p>
          <a:p>
            <a:r>
              <a:rPr lang="en-US" sz="2000" b="1" dirty="0" err="1">
                <a:solidFill>
                  <a:schemeClr val="accent6">
                    <a:lumMod val="60000"/>
                    <a:lumOff val="40000"/>
                  </a:schemeClr>
                </a:solidFill>
                <a:latin typeface="Arial" charset="0"/>
                <a:ea typeface="Arial" charset="0"/>
                <a:cs typeface="Arial" charset="0"/>
              </a:rPr>
              <a:t>Shortnose</a:t>
            </a:r>
            <a:r>
              <a:rPr lang="en-US" sz="2000" b="1" dirty="0">
                <a:solidFill>
                  <a:schemeClr val="accent6">
                    <a:lumMod val="60000"/>
                    <a:lumOff val="40000"/>
                  </a:schemeClr>
                </a:solidFill>
                <a:latin typeface="Arial" charset="0"/>
                <a:ea typeface="Arial" charset="0"/>
                <a:cs typeface="Arial" charset="0"/>
              </a:rPr>
              <a:t> Sturgeon</a:t>
            </a:r>
          </a:p>
          <a:p>
            <a:r>
              <a:rPr lang="en-US" sz="2000" i="1" dirty="0" err="1">
                <a:latin typeface="Arial" charset="0"/>
                <a:ea typeface="Arial" charset="0"/>
                <a:cs typeface="Arial" charset="0"/>
              </a:rPr>
              <a:t>Acipenser</a:t>
            </a:r>
            <a:r>
              <a:rPr lang="en-US" sz="2000" i="1" dirty="0">
                <a:latin typeface="Arial" charset="0"/>
                <a:ea typeface="Arial" charset="0"/>
                <a:cs typeface="Arial" charset="0"/>
              </a:rPr>
              <a:t> </a:t>
            </a:r>
            <a:r>
              <a:rPr lang="en-US" sz="2000" i="1" dirty="0" err="1">
                <a:latin typeface="Arial" charset="0"/>
                <a:ea typeface="Arial" charset="0"/>
                <a:cs typeface="Arial" charset="0"/>
              </a:rPr>
              <a:t>brevirostrum</a:t>
            </a:r>
            <a:endParaRPr lang="en-US" sz="2000" dirty="0">
              <a:latin typeface="Arial" charset="0"/>
              <a:ea typeface="Arial" charset="0"/>
              <a:cs typeface="Arial" charset="0"/>
            </a:endParaRPr>
          </a:p>
        </p:txBody>
      </p:sp>
      <p:sp>
        <p:nvSpPr>
          <p:cNvPr id="3" name="TextBox 2"/>
          <p:cNvSpPr txBox="1"/>
          <p:nvPr/>
        </p:nvSpPr>
        <p:spPr>
          <a:xfrm>
            <a:off x="1217390" y="2436828"/>
            <a:ext cx="2759282" cy="1323439"/>
          </a:xfrm>
          <a:prstGeom prst="rect">
            <a:avLst/>
          </a:prstGeom>
          <a:noFill/>
        </p:spPr>
        <p:txBody>
          <a:bodyPr wrap="none" rtlCol="0">
            <a:spAutoFit/>
          </a:bodyPr>
          <a:lstStyle/>
          <a:p>
            <a:r>
              <a:rPr lang="en-US" sz="2000" dirty="0">
                <a:latin typeface="Arial" charset="0"/>
                <a:ea typeface="Arial" charset="0"/>
                <a:cs typeface="Arial" charset="0"/>
              </a:rPr>
              <a:t>Federally Threatened </a:t>
            </a:r>
          </a:p>
          <a:p>
            <a:r>
              <a:rPr lang="en-US" sz="2000" dirty="0">
                <a:latin typeface="Arial" charset="0"/>
                <a:ea typeface="Arial" charset="0"/>
                <a:cs typeface="Arial" charset="0"/>
              </a:rPr>
              <a:t>CT Endangered</a:t>
            </a:r>
          </a:p>
          <a:p>
            <a:r>
              <a:rPr lang="en-US" sz="2000" b="1" dirty="0">
                <a:solidFill>
                  <a:schemeClr val="accent6">
                    <a:lumMod val="60000"/>
                    <a:lumOff val="40000"/>
                  </a:schemeClr>
                </a:solidFill>
                <a:latin typeface="Arial" charset="0"/>
                <a:ea typeface="Arial" charset="0"/>
                <a:cs typeface="Arial" charset="0"/>
              </a:rPr>
              <a:t>Puritan Tiger Beetle</a:t>
            </a:r>
          </a:p>
          <a:p>
            <a:r>
              <a:rPr lang="en-US" sz="2000" i="1" dirty="0" err="1">
                <a:latin typeface="Arial" charset="0"/>
                <a:ea typeface="Arial" charset="0"/>
                <a:cs typeface="Arial" charset="0"/>
              </a:rPr>
              <a:t>Cicindela</a:t>
            </a:r>
            <a:r>
              <a:rPr lang="en-US" sz="2000" i="1" dirty="0">
                <a:latin typeface="Arial" charset="0"/>
                <a:ea typeface="Arial" charset="0"/>
                <a:cs typeface="Arial" charset="0"/>
              </a:rPr>
              <a:t> </a:t>
            </a:r>
            <a:r>
              <a:rPr lang="en-US" sz="2000" i="1" dirty="0" err="1">
                <a:latin typeface="Arial" charset="0"/>
                <a:ea typeface="Arial" charset="0"/>
                <a:cs typeface="Arial" charset="0"/>
              </a:rPr>
              <a:t>puritana</a:t>
            </a:r>
            <a:endParaRPr lang="en-US" sz="2000" dirty="0">
              <a:latin typeface="Arial" charset="0"/>
              <a:ea typeface="Arial" charset="0"/>
              <a:cs typeface="Arial" charset="0"/>
            </a:endParaRPr>
          </a:p>
        </p:txBody>
      </p:sp>
      <p:sp>
        <p:nvSpPr>
          <p:cNvPr id="5" name="TextBox 4"/>
          <p:cNvSpPr txBox="1"/>
          <p:nvPr/>
        </p:nvSpPr>
        <p:spPr>
          <a:xfrm>
            <a:off x="3813048" y="302070"/>
            <a:ext cx="2618217" cy="1015663"/>
          </a:xfrm>
          <a:prstGeom prst="rect">
            <a:avLst/>
          </a:prstGeom>
          <a:noFill/>
        </p:spPr>
        <p:txBody>
          <a:bodyPr wrap="none" rtlCol="0">
            <a:spAutoFit/>
          </a:bodyPr>
          <a:lstStyle/>
          <a:p>
            <a:r>
              <a:rPr lang="en-US" sz="2000" dirty="0">
                <a:latin typeface="Arial" charset="0"/>
                <a:ea typeface="Arial" charset="0"/>
                <a:cs typeface="Arial" charset="0"/>
              </a:rPr>
              <a:t>Federally Threatened</a:t>
            </a:r>
          </a:p>
          <a:p>
            <a:r>
              <a:rPr lang="en-US" sz="2000" b="1" dirty="0">
                <a:solidFill>
                  <a:schemeClr val="accent6">
                    <a:lumMod val="60000"/>
                    <a:lumOff val="40000"/>
                  </a:schemeClr>
                </a:solidFill>
                <a:latin typeface="Arial" charset="0"/>
                <a:ea typeface="Arial" charset="0"/>
                <a:cs typeface="Arial" charset="0"/>
              </a:rPr>
              <a:t>Piping Plover</a:t>
            </a:r>
          </a:p>
          <a:p>
            <a:r>
              <a:rPr lang="en-US" sz="2000" i="1" dirty="0" err="1">
                <a:latin typeface="Arial" charset="0"/>
                <a:ea typeface="Arial" charset="0"/>
                <a:cs typeface="Arial" charset="0"/>
              </a:rPr>
              <a:t>Charadrius</a:t>
            </a:r>
            <a:r>
              <a:rPr lang="en-US" sz="2000" i="1" dirty="0">
                <a:latin typeface="Arial" charset="0"/>
                <a:ea typeface="Arial" charset="0"/>
                <a:cs typeface="Arial" charset="0"/>
              </a:rPr>
              <a:t> </a:t>
            </a:r>
            <a:r>
              <a:rPr lang="en-US" sz="2000" i="1" dirty="0" err="1">
                <a:latin typeface="Arial" charset="0"/>
                <a:ea typeface="Arial" charset="0"/>
                <a:cs typeface="Arial" charset="0"/>
              </a:rPr>
              <a:t>melodus</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1790010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440B66-2155-3F43-AAC0-5ECA6A1097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359" cy="6858000"/>
          </a:xfrm>
          <a:prstGeom prst="rect">
            <a:avLst/>
          </a:prstGeom>
        </p:spPr>
      </p:pic>
      <p:pic>
        <p:nvPicPr>
          <p:cNvPr id="4" name="Picture 3">
            <a:extLst>
              <a:ext uri="{FF2B5EF4-FFF2-40B4-BE49-F238E27FC236}">
                <a16:creationId xmlns:a16="http://schemas.microsoft.com/office/drawing/2014/main" id="{BAD2915F-18F1-9B41-A7A2-E14E706EE6E4}"/>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87035" y="1764369"/>
            <a:ext cx="2304249" cy="1728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CE7DA52C-7FB8-E543-B6F5-F63D3E3C2575}"/>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68657" y="4836090"/>
            <a:ext cx="2293247" cy="1719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61101" y="262066"/>
            <a:ext cx="2508358" cy="1200329"/>
          </a:xfrm>
          <a:prstGeom prst="rect">
            <a:avLst/>
          </a:prstGeom>
          <a:solidFill>
            <a:schemeClr val="bg1"/>
          </a:solidFill>
        </p:spPr>
        <p:txBody>
          <a:bodyPr wrap="square" rtlCol="0">
            <a:spAutoFit/>
          </a:bodyPr>
          <a:lstStyle/>
          <a:p>
            <a:r>
              <a:rPr lang="en-US" sz="2000" b="1" dirty="0">
                <a:latin typeface="Arial" charset="0"/>
                <a:ea typeface="Arial" charset="0"/>
                <a:cs typeface="Arial" charset="0"/>
              </a:rPr>
              <a:t>Vulnerable</a:t>
            </a:r>
          </a:p>
          <a:p>
            <a:r>
              <a:rPr lang="en-US" sz="2000" dirty="0">
                <a:latin typeface="Arial" charset="0"/>
                <a:ea typeface="Arial" charset="0"/>
                <a:cs typeface="Arial" charset="0"/>
              </a:rPr>
              <a:t>Spongy Arrowhead</a:t>
            </a:r>
          </a:p>
          <a:p>
            <a:r>
              <a:rPr lang="en-US" sz="1600" i="1" dirty="0" err="1">
                <a:latin typeface="Arial" charset="0"/>
                <a:ea typeface="Arial" charset="0"/>
                <a:cs typeface="Arial" charset="0"/>
              </a:rPr>
              <a:t>Sagittaria</a:t>
            </a:r>
            <a:r>
              <a:rPr lang="en-US" sz="1600" i="1" dirty="0">
                <a:latin typeface="Arial" charset="0"/>
                <a:ea typeface="Arial" charset="0"/>
                <a:cs typeface="Arial" charset="0"/>
              </a:rPr>
              <a:t> </a:t>
            </a:r>
            <a:r>
              <a:rPr lang="en-US" sz="1600" i="1" dirty="0" err="1">
                <a:latin typeface="Arial" charset="0"/>
                <a:ea typeface="Arial" charset="0"/>
                <a:cs typeface="Arial" charset="0"/>
              </a:rPr>
              <a:t>Montevedensis</a:t>
            </a:r>
            <a:r>
              <a:rPr lang="en-US" sz="1600" i="1" dirty="0">
                <a:latin typeface="Arial" charset="0"/>
                <a:ea typeface="Arial" charset="0"/>
                <a:cs typeface="Arial" charset="0"/>
              </a:rPr>
              <a:t> </a:t>
            </a:r>
          </a:p>
          <a:p>
            <a:r>
              <a:rPr lang="en-US" sz="1600" i="1" dirty="0" err="1">
                <a:latin typeface="Arial" charset="0"/>
                <a:ea typeface="Arial" charset="0"/>
                <a:cs typeface="Arial" charset="0"/>
              </a:rPr>
              <a:t>ssp</a:t>
            </a:r>
            <a:r>
              <a:rPr lang="en-US" sz="1600" i="1" dirty="0">
                <a:latin typeface="Arial" charset="0"/>
                <a:ea typeface="Arial" charset="0"/>
                <a:cs typeface="Arial" charset="0"/>
              </a:rPr>
              <a:t> </a:t>
            </a:r>
            <a:r>
              <a:rPr lang="en-US" sz="1600" i="1" dirty="0" err="1">
                <a:latin typeface="Arial" charset="0"/>
                <a:ea typeface="Arial" charset="0"/>
                <a:cs typeface="Arial" charset="0"/>
              </a:rPr>
              <a:t>spongiosa</a:t>
            </a:r>
            <a:r>
              <a:rPr lang="en-US" sz="1600" i="1" dirty="0">
                <a:latin typeface="Arial" charset="0"/>
                <a:ea typeface="Arial" charset="0"/>
                <a:cs typeface="Arial" charset="0"/>
              </a:rPr>
              <a:t> </a:t>
            </a:r>
          </a:p>
        </p:txBody>
      </p:sp>
      <p:sp>
        <p:nvSpPr>
          <p:cNvPr id="9" name="TextBox 8"/>
          <p:cNvSpPr txBox="1"/>
          <p:nvPr/>
        </p:nvSpPr>
        <p:spPr>
          <a:xfrm>
            <a:off x="387035" y="3697003"/>
            <a:ext cx="2508358" cy="954107"/>
          </a:xfrm>
          <a:prstGeom prst="rect">
            <a:avLst/>
          </a:prstGeom>
          <a:solidFill>
            <a:schemeClr val="bg1"/>
          </a:solidFill>
        </p:spPr>
        <p:txBody>
          <a:bodyPr wrap="square" rtlCol="0">
            <a:spAutoFit/>
          </a:bodyPr>
          <a:lstStyle/>
          <a:p>
            <a:r>
              <a:rPr lang="en-US" sz="2000" b="1" dirty="0">
                <a:latin typeface="Arial" charset="0"/>
                <a:ea typeface="Arial" charset="0"/>
                <a:cs typeface="Arial" charset="0"/>
              </a:rPr>
              <a:t>State Endangered: </a:t>
            </a:r>
          </a:p>
          <a:p>
            <a:r>
              <a:rPr lang="en-US" sz="2000" dirty="0">
                <a:latin typeface="Arial" charset="0"/>
                <a:ea typeface="Arial" charset="0"/>
                <a:cs typeface="Arial" charset="0"/>
              </a:rPr>
              <a:t>Parkers </a:t>
            </a:r>
            <a:r>
              <a:rPr lang="en-US" sz="2000" dirty="0" err="1">
                <a:latin typeface="Arial" charset="0"/>
                <a:ea typeface="Arial" charset="0"/>
                <a:cs typeface="Arial" charset="0"/>
              </a:rPr>
              <a:t>Pipewort</a:t>
            </a:r>
            <a:endParaRPr lang="en-US" sz="2000" b="1" i="1" dirty="0">
              <a:latin typeface="Arial" charset="0"/>
              <a:ea typeface="Arial" charset="0"/>
              <a:cs typeface="Arial" charset="0"/>
            </a:endParaRPr>
          </a:p>
          <a:p>
            <a:r>
              <a:rPr lang="en-US" sz="1600" i="1" dirty="0" err="1">
                <a:latin typeface="Arial" charset="0"/>
                <a:ea typeface="Arial" charset="0"/>
                <a:cs typeface="Arial" charset="0"/>
              </a:rPr>
              <a:t>Eriocaulon</a:t>
            </a:r>
            <a:r>
              <a:rPr lang="en-US" sz="1600" i="1" dirty="0">
                <a:latin typeface="Arial" charset="0"/>
                <a:ea typeface="Arial" charset="0"/>
                <a:cs typeface="Arial" charset="0"/>
              </a:rPr>
              <a:t> </a:t>
            </a:r>
            <a:r>
              <a:rPr lang="en-US" sz="1600" i="1" dirty="0" err="1">
                <a:latin typeface="Arial" charset="0"/>
                <a:ea typeface="Arial" charset="0"/>
                <a:cs typeface="Arial" charset="0"/>
              </a:rPr>
              <a:t>Parkerii</a:t>
            </a:r>
            <a:endParaRPr lang="en-US" sz="1600" dirty="0">
              <a:latin typeface="Arial" charset="0"/>
              <a:ea typeface="Arial" charset="0"/>
              <a:cs typeface="Arial" charset="0"/>
            </a:endParaRPr>
          </a:p>
        </p:txBody>
      </p:sp>
      <p:sp>
        <p:nvSpPr>
          <p:cNvPr id="10" name="Rectangle 9"/>
          <p:cNvSpPr/>
          <p:nvPr/>
        </p:nvSpPr>
        <p:spPr>
          <a:xfrm>
            <a:off x="5818293" y="5610199"/>
            <a:ext cx="2684515" cy="954107"/>
          </a:xfrm>
          <a:prstGeom prst="rect">
            <a:avLst/>
          </a:prstGeom>
          <a:solidFill>
            <a:schemeClr val="bg1"/>
          </a:solidFill>
        </p:spPr>
        <p:txBody>
          <a:bodyPr wrap="square">
            <a:spAutoFit/>
          </a:bodyPr>
          <a:lstStyle/>
          <a:p>
            <a:r>
              <a:rPr lang="en-US" sz="2000" b="1" dirty="0">
                <a:latin typeface="Arial" charset="0"/>
                <a:ea typeface="Arial" charset="0"/>
                <a:cs typeface="Arial" charset="0"/>
              </a:rPr>
              <a:t>CT Special Concern</a:t>
            </a:r>
            <a:r>
              <a:rPr lang="en-US" sz="2000" dirty="0">
                <a:latin typeface="Arial" charset="0"/>
                <a:ea typeface="Arial" charset="0"/>
                <a:cs typeface="Arial" charset="0"/>
              </a:rPr>
              <a:t>:  </a:t>
            </a:r>
          </a:p>
          <a:p>
            <a:r>
              <a:rPr lang="en-US" sz="2000" dirty="0">
                <a:latin typeface="Arial" charset="0"/>
                <a:ea typeface="Arial" charset="0"/>
                <a:cs typeface="Arial" charset="0"/>
              </a:rPr>
              <a:t>Mudwort</a:t>
            </a:r>
          </a:p>
          <a:p>
            <a:r>
              <a:rPr lang="en-US" sz="1600" i="1" dirty="0" err="1">
                <a:latin typeface="Arial" charset="0"/>
                <a:ea typeface="Arial" charset="0"/>
                <a:cs typeface="Arial" charset="0"/>
              </a:rPr>
              <a:t>Limosella</a:t>
            </a:r>
            <a:r>
              <a:rPr lang="en-US" sz="1600" i="1" dirty="0">
                <a:latin typeface="Arial" charset="0"/>
                <a:ea typeface="Arial" charset="0"/>
                <a:cs typeface="Arial" charset="0"/>
              </a:rPr>
              <a:t> </a:t>
            </a:r>
            <a:r>
              <a:rPr lang="en-US" sz="1600" i="1" dirty="0" err="1">
                <a:latin typeface="Arial" charset="0"/>
                <a:ea typeface="Arial" charset="0"/>
                <a:cs typeface="Arial" charset="0"/>
              </a:rPr>
              <a:t>subulata</a:t>
            </a:r>
            <a:endParaRPr lang="en-US" sz="1600" dirty="0">
              <a:latin typeface="Arial" charset="0"/>
              <a:ea typeface="Arial" charset="0"/>
              <a:cs typeface="Arial" charset="0"/>
            </a:endParaRPr>
          </a:p>
        </p:txBody>
      </p:sp>
      <p:pic>
        <p:nvPicPr>
          <p:cNvPr id="11" name="Picture 10"/>
          <p:cNvPicPr>
            <a:picLocks noChangeAspect="1"/>
          </p:cNvPicPr>
          <p:nvPr/>
        </p:nvPicPr>
        <p:blipFill>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a:off x="3137954" y="4836090"/>
            <a:ext cx="2304288" cy="1728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2144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ectangle 1"/>
          <p:cNvSpPr/>
          <p:nvPr/>
        </p:nvSpPr>
        <p:spPr>
          <a:xfrm>
            <a:off x="627385" y="5192006"/>
            <a:ext cx="2491388" cy="1015663"/>
          </a:xfrm>
          <a:prstGeom prst="rect">
            <a:avLst/>
          </a:prstGeom>
        </p:spPr>
        <p:txBody>
          <a:bodyPr wrap="none">
            <a:spAutoFit/>
          </a:bodyPr>
          <a:lstStyle/>
          <a:p>
            <a:r>
              <a:rPr lang="en-US" sz="2000" dirty="0">
                <a:latin typeface="Arial" charset="0"/>
                <a:ea typeface="Arial" charset="0"/>
                <a:cs typeface="Arial" charset="0"/>
              </a:rPr>
              <a:t>CT Special Concern</a:t>
            </a:r>
          </a:p>
          <a:p>
            <a:r>
              <a:rPr lang="en-US" sz="2000" b="1" dirty="0">
                <a:solidFill>
                  <a:schemeClr val="accent6">
                    <a:lumMod val="60000"/>
                    <a:lumOff val="40000"/>
                  </a:schemeClr>
                </a:solidFill>
                <a:latin typeface="Arial" charset="0"/>
                <a:ea typeface="Arial" charset="0"/>
                <a:cs typeface="Arial" charset="0"/>
              </a:rPr>
              <a:t>Golden Club</a:t>
            </a:r>
            <a:endParaRPr lang="en-US" sz="2000" b="1" i="1" dirty="0">
              <a:solidFill>
                <a:schemeClr val="accent6">
                  <a:lumMod val="60000"/>
                  <a:lumOff val="40000"/>
                </a:schemeClr>
              </a:solidFill>
              <a:latin typeface="Arial" charset="0"/>
              <a:ea typeface="Arial" charset="0"/>
              <a:cs typeface="Arial" charset="0"/>
            </a:endParaRPr>
          </a:p>
          <a:p>
            <a:r>
              <a:rPr lang="en-US" sz="2000" i="1" dirty="0" err="1">
                <a:latin typeface="Arial" charset="0"/>
                <a:ea typeface="Arial" charset="0"/>
                <a:cs typeface="Arial" charset="0"/>
              </a:rPr>
              <a:t>Orontium</a:t>
            </a:r>
            <a:r>
              <a:rPr lang="en-US" sz="2000" i="1" dirty="0">
                <a:latin typeface="Arial" charset="0"/>
                <a:ea typeface="Arial" charset="0"/>
                <a:cs typeface="Arial" charset="0"/>
              </a:rPr>
              <a:t> </a:t>
            </a:r>
            <a:r>
              <a:rPr lang="en-US" sz="2000" i="1" dirty="0" err="1">
                <a:latin typeface="Arial" charset="0"/>
                <a:ea typeface="Arial" charset="0"/>
                <a:cs typeface="Arial" charset="0"/>
              </a:rPr>
              <a:t>aquaticum</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1597570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B2F3A5-C4BA-DD43-9F41-CC225CF3F1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3088"/>
            <a:ext cx="9144000" cy="6096000"/>
          </a:xfrm>
          <a:prstGeom prst="rect">
            <a:avLst/>
          </a:prstGeom>
        </p:spPr>
      </p:pic>
      <p:sp>
        <p:nvSpPr>
          <p:cNvPr id="3" name="TextBox 2"/>
          <p:cNvSpPr txBox="1"/>
          <p:nvPr/>
        </p:nvSpPr>
        <p:spPr>
          <a:xfrm>
            <a:off x="6450378" y="4954371"/>
            <a:ext cx="1913445" cy="615553"/>
          </a:xfrm>
          <a:prstGeom prst="rect">
            <a:avLst/>
          </a:prstGeom>
          <a:solidFill>
            <a:schemeClr val="bg1"/>
          </a:solidFill>
        </p:spPr>
        <p:txBody>
          <a:bodyPr wrap="square" rtlCol="0">
            <a:spAutoFit/>
          </a:bodyPr>
          <a:lstStyle/>
          <a:p>
            <a:r>
              <a:rPr lang="en-US" sz="2000" b="1" dirty="0">
                <a:solidFill>
                  <a:schemeClr val="accent6">
                    <a:lumMod val="60000"/>
                    <a:lumOff val="40000"/>
                  </a:schemeClr>
                </a:solidFill>
                <a:latin typeface="Arial" charset="0"/>
                <a:ea typeface="Arial" charset="0"/>
                <a:cs typeface="Arial" charset="0"/>
              </a:rPr>
              <a:t>Tape Grass </a:t>
            </a:r>
          </a:p>
          <a:p>
            <a:r>
              <a:rPr lang="en-US" sz="1400" i="1" dirty="0">
                <a:latin typeface="Arial" charset="0"/>
                <a:ea typeface="Arial" charset="0"/>
                <a:cs typeface="Arial" charset="0"/>
              </a:rPr>
              <a:t>Vallisneria </a:t>
            </a:r>
            <a:r>
              <a:rPr lang="en-US" sz="1400" i="1" dirty="0" err="1">
                <a:latin typeface="Arial" charset="0"/>
                <a:ea typeface="Arial" charset="0"/>
                <a:cs typeface="Arial" charset="0"/>
              </a:rPr>
              <a:t>americana</a:t>
            </a:r>
            <a:r>
              <a:rPr lang="en-US" sz="1400" dirty="0">
                <a:latin typeface="Arial" charset="0"/>
                <a:ea typeface="Arial" charset="0"/>
                <a:cs typeface="Arial" charset="0"/>
              </a:rPr>
              <a:t> </a:t>
            </a:r>
          </a:p>
        </p:txBody>
      </p:sp>
    </p:spTree>
    <p:extLst>
      <p:ext uri="{BB962C8B-B14F-4D97-AF65-F5344CB8AC3E}">
        <p14:creationId xmlns:p14="http://schemas.microsoft.com/office/powerpoint/2010/main" val="539335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3944"/>
            <a:ext cx="9144000" cy="6096000"/>
          </a:xfrm>
          <a:prstGeom prst="rect">
            <a:avLst/>
          </a:prstGeom>
        </p:spPr>
      </p:pic>
      <p:sp>
        <p:nvSpPr>
          <p:cNvPr id="6" name="TextBox 5"/>
          <p:cNvSpPr txBox="1"/>
          <p:nvPr/>
        </p:nvSpPr>
        <p:spPr>
          <a:xfrm>
            <a:off x="5377342" y="4724176"/>
            <a:ext cx="3330430" cy="1169551"/>
          </a:xfrm>
          <a:prstGeom prst="rect">
            <a:avLst/>
          </a:prstGeom>
          <a:solidFill>
            <a:schemeClr val="bg1"/>
          </a:solidFill>
        </p:spPr>
        <p:txBody>
          <a:bodyPr wrap="square" rtlCol="0">
            <a:spAutoFit/>
          </a:bodyPr>
          <a:lstStyle/>
          <a:p>
            <a:r>
              <a:rPr lang="en-US" sz="2000" dirty="0">
                <a:solidFill>
                  <a:srgbClr val="92D050"/>
                </a:solidFill>
                <a:latin typeface="Arial" charset="0"/>
                <a:ea typeface="Arial" charset="0"/>
                <a:cs typeface="Arial" charset="0"/>
              </a:rPr>
              <a:t>Emerging Wild Rice</a:t>
            </a:r>
          </a:p>
          <a:p>
            <a:r>
              <a:rPr lang="en-US" sz="1400" i="1" dirty="0" err="1">
                <a:latin typeface="Arial" charset="0"/>
                <a:ea typeface="Arial" charset="0"/>
                <a:cs typeface="Arial" charset="0"/>
              </a:rPr>
              <a:t>Zizania</a:t>
            </a:r>
            <a:r>
              <a:rPr lang="en-US" sz="1400" i="1" dirty="0">
                <a:latin typeface="Arial" charset="0"/>
                <a:ea typeface="Arial" charset="0"/>
                <a:cs typeface="Arial" charset="0"/>
              </a:rPr>
              <a:t> </a:t>
            </a:r>
            <a:r>
              <a:rPr lang="en-US" sz="1400" i="1" dirty="0" err="1">
                <a:latin typeface="Arial" charset="0"/>
                <a:ea typeface="Arial" charset="0"/>
                <a:cs typeface="Arial" charset="0"/>
              </a:rPr>
              <a:t>aquatica</a:t>
            </a:r>
            <a:endParaRPr lang="en-US" sz="2000" i="1" dirty="0">
              <a:latin typeface="Arial" charset="0"/>
              <a:ea typeface="Arial" charset="0"/>
              <a:cs typeface="Arial" charset="0"/>
            </a:endParaRPr>
          </a:p>
          <a:p>
            <a:r>
              <a:rPr lang="en-US" dirty="0">
                <a:latin typeface="Arial" charset="0"/>
                <a:ea typeface="Arial" charset="0"/>
                <a:cs typeface="Arial" charset="0"/>
              </a:rPr>
              <a:t>Whalebone Cove, </a:t>
            </a:r>
            <a:r>
              <a:rPr lang="en-US" dirty="0" err="1">
                <a:latin typeface="Arial" charset="0"/>
                <a:ea typeface="Arial" charset="0"/>
                <a:cs typeface="Arial" charset="0"/>
              </a:rPr>
              <a:t>Hadlyme</a:t>
            </a:r>
            <a:endParaRPr lang="en-US" dirty="0">
              <a:latin typeface="Arial" charset="0"/>
              <a:ea typeface="Arial" charset="0"/>
              <a:cs typeface="Arial" charset="0"/>
            </a:endParaRPr>
          </a:p>
          <a:p>
            <a:r>
              <a:rPr lang="en-US" dirty="0">
                <a:latin typeface="Arial" charset="0"/>
                <a:ea typeface="Arial" charset="0"/>
                <a:cs typeface="Arial" charset="0"/>
              </a:rPr>
              <a:t>Freshwater Tidal Marsh</a:t>
            </a:r>
          </a:p>
        </p:txBody>
      </p:sp>
    </p:spTree>
    <p:extLst>
      <p:ext uri="{BB962C8B-B14F-4D97-AF65-F5344CB8AC3E}">
        <p14:creationId xmlns:p14="http://schemas.microsoft.com/office/powerpoint/2010/main" val="14804979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859</TotalTime>
  <Words>2084</Words>
  <Application>Microsoft Office PowerPoint</Application>
  <PresentationFormat>On-screen Show (4:3)</PresentationFormat>
  <Paragraphs>215</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jpreston65@sbcglobal.net</dc:creator>
  <cp:lastModifiedBy>Margot Burns</cp:lastModifiedBy>
  <cp:revision>65</cp:revision>
  <dcterms:created xsi:type="dcterms:W3CDTF">2020-06-22T16:23:30Z</dcterms:created>
  <dcterms:modified xsi:type="dcterms:W3CDTF">2022-03-02T20:08:15Z</dcterms:modified>
</cp:coreProperties>
</file>